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70" r:id="rId10"/>
    <p:sldId id="264" r:id="rId11"/>
    <p:sldId id="265" r:id="rId12"/>
    <p:sldId id="275" r:id="rId13"/>
    <p:sldId id="266" r:id="rId14"/>
    <p:sldId id="272" r:id="rId15"/>
    <p:sldId id="268" r:id="rId16"/>
    <p:sldId id="271" r:id="rId17"/>
    <p:sldId id="267"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0" autoAdjust="0"/>
    <p:restoredTop sz="66176" autoAdjust="0"/>
  </p:normalViewPr>
  <p:slideViewPr>
    <p:cSldViewPr snapToGrid="0">
      <p:cViewPr varScale="1">
        <p:scale>
          <a:sx n="75" d="100"/>
          <a:sy n="75" d="100"/>
        </p:scale>
        <p:origin x="1110" y="72"/>
      </p:cViewPr>
      <p:guideLst/>
    </p:cSldViewPr>
  </p:slideViewPr>
  <p:outlineViewPr>
    <p:cViewPr>
      <p:scale>
        <a:sx n="33" d="100"/>
        <a:sy n="33" d="100"/>
      </p:scale>
      <p:origin x="0" y="-350"/>
    </p:cViewPr>
  </p:outlineViewPr>
  <p:notesTextViewPr>
    <p:cViewPr>
      <p:scale>
        <a:sx n="1" d="1"/>
        <a:sy n="1" d="1"/>
      </p:scale>
      <p:origin x="0" y="0"/>
    </p:cViewPr>
  </p:notesText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Information and the Interactive Process is a JAN Role-Play Training Series video that demonstrates that an employer may request personal medical information to support an employee’s need for accommodation under the federal Americans with Disabilities Act (ADA). The video depicts a performance evaluation discussion with an employee, Carson, who is not meeting expectations. Carson has not formally disclosed a medical condition/disability, but the supervisor, Julie, recognizes that Carson may have a medical condition that is affecting performance, and may benefit from reasonable accommodation. Carson does not want to discuss personal medical information with Julie and wants to keep this information private, but after having the accommodation conversation with Forrest in human resources, Carson understands that medical information may be requested to support an employee’s need for accommodation under the ADA. Carson meets with his therapist, Dr. </a:t>
            </a:r>
            <a:r>
              <a:rPr lang="en-US" dirty="0" err="1"/>
              <a:t>Sniderman</a:t>
            </a:r>
            <a:r>
              <a:rPr lang="en-US" dirty="0"/>
              <a:t>, to discuss accommodation ideas and documenting Carson’s personal medical information. The personal medical information provided by Carson and his therapist helps the employer implement reasonable accommodations that enable Carson to improve performance. </a:t>
            </a:r>
          </a:p>
          <a:p>
            <a:endParaRPr lang="en-US" dirty="0"/>
          </a:p>
          <a:p>
            <a:r>
              <a:rPr lang="en-US" dirty="0"/>
              <a:t>Points made:</a:t>
            </a:r>
          </a:p>
          <a:p>
            <a:r>
              <a:rPr lang="en-US" dirty="0"/>
              <a:t>Recognize the potential need for accommodation during a performance discussion when a medical condition is not apparent.</a:t>
            </a:r>
          </a:p>
          <a:p>
            <a:r>
              <a:rPr lang="en-US" dirty="0"/>
              <a:t>Facilitate the interactive accommodation conversation to assist an employee in meeting performance requirements.</a:t>
            </a:r>
          </a:p>
          <a:p>
            <a:r>
              <a:rPr lang="en-US" dirty="0"/>
              <a:t>The ADA allows employers to request sufficient medical information, when appropriate, to support an employee’s need for accommodation. </a:t>
            </a:r>
          </a:p>
          <a:p>
            <a:r>
              <a:rPr lang="en-US" dirty="0"/>
              <a:t>Medical information may be provided by an appropriate health care or rehabilitation professional.</a:t>
            </a:r>
          </a:p>
          <a:p>
            <a:r>
              <a:rPr lang="en-US" dirty="0"/>
              <a:t>Medical information must be kept private and confidential.</a:t>
            </a:r>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accommodation conversation often includes questions about health and wellness – known as disability-related inquiries under the ADA. The information obtained in response to these questions is considered medical information. Some people are not comfortable sharing personal medical information with their employer and are reluctant to openly discuss details about their disability and functional limitations that may be relevant to the accommodation conversation. This information is sometimes needed to determine whether the employee requesting accommodation has an ADA disability. Assuring the employee that the ADA requires all medical information to be kept private and confidential, and explaining who will have access to this information on a need-to-know basis only, may help the employee feel more comfortable about sharing personal medical information.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10</a:t>
            </a:fld>
            <a:endParaRPr lang="en-US"/>
          </a:p>
        </p:txBody>
      </p:sp>
    </p:spTree>
    <p:extLst>
      <p:ext uri="{BB962C8B-B14F-4D97-AF65-F5344CB8AC3E}">
        <p14:creationId xmlns:p14="http://schemas.microsoft.com/office/powerpoint/2010/main" val="122061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The employee is often the best source of information about their disability and possible accommodations. If the employee cannot provide the necessary information, then medical information can be useful. Under the ADA, m</a:t>
            </a:r>
            <a:r>
              <a:rPr lang="en-US" dirty="0"/>
              <a:t>edical information may be requested from an employee when it is job-related and consistent with business necessity. This is when an employee’s disability and need for accommodation are not obvious or already documented. Medical information can help establish the existence of an ADA disability and the related need for accommodation. To receive an accommodation under the ADA, an employee must have or had a disability. The ADA definition of disability is an impairment that substantially limits a major life activity. Medical information may be requested to establish that the employee has an impairment that affects a major life activity and substantially limits performing the major life activity. The important thing for employers to remember is not to ask for too much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 offers a resource that may help in asking questions to determine who has an ADA disability. See </a:t>
            </a:r>
            <a:r>
              <a:rPr lang="en-US" sz="1200" dirty="0"/>
              <a:t>How to Determine Whether a Person Has an ADA Disability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https://askjan.org/publications/consultants-corner/vol05iss04.cfm.</a:t>
            </a: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208305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The ADA does not require employers to use standardized forms when gathering medical information from employees. Employers sometimes find it helpful to develop forms for consistency and efficiency. The problem with using standardized forms under the ADA is that in some cases the improper use of those forms can lead to ADA violations. When a standard form is used to gather disability-related information in response to a request for accommodation, sometimes the employer may be asking for more information than is necessary or appropriate. JAN encourages employers to customize each medical inquiry to obtain the information that is necessary for each individual accommodation situation. For example, some sections of the medical inquiry form might be highlighted for completion by the healthcare provider, while others may be modified to address a unique situation or removed entirely. It can also be useful to simply draft a customized letter that includes only the questions that are necessary to move forward in the interactive process to identify an effective reasonable accommodation.</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JAN offers many sample forms. Employers may use these sample forms as a template for customizing forms or documents used during the interactive process, such as for documenting requests for accommodation, requesting disability-related information, approving or denying accommodations, etc. </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See Sample Forms at https://askjan.org/topics/Sample-Forms.cfm and Sample Medical Inquiry Form in Response to an Accommodation Request at https://askjan.org/Forms/upload/medical.doc.</a:t>
            </a: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12</a:t>
            </a:fld>
            <a:endParaRPr lang="en-US"/>
          </a:p>
        </p:txBody>
      </p:sp>
    </p:spTree>
    <p:extLst>
      <p:ext uri="{BB962C8B-B14F-4D97-AF65-F5344CB8AC3E}">
        <p14:creationId xmlns:p14="http://schemas.microsoft.com/office/powerpoint/2010/main" val="276057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requesting medical information, the employer should specify what information is needed regarding the disability, its functional limitations, and the need for reasonable accommodation. The individual can be asked to complete a medical inquiry form or sign a limited release allowing the employer to submit a list of specific questions to a health care professional.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information can be provided by an appropriate health care or rehabilitation professional. According to the Equal Employment Opportunity Commission (EEOC), an appropriate professional can be a medical doctor but may also be a psychiatrist, psychologist, nurse, physical therapist, occupational therapist, speech therapist, vocational rehabilitation specialist, or licensed mental health professional. This is not an exhaustive list of appropriate professionals under the ADA, The appropriate professional will depend on the disability and the type of functional limitation(s) it imposes.</a:t>
            </a:r>
          </a:p>
          <a:p>
            <a:endParaRPr lang="en-US" dirty="0"/>
          </a:p>
          <a:p>
            <a:r>
              <a:rPr lang="en-US" dirty="0"/>
              <a:t>For more information, see the EEOC enforcement guidance on Reasonable Accommodation and Undue Hardship Under the ADA, question 6, at https://www.eeoc.gov/laws/guidance/enforcement-guidance-reasonable-accommodation-and-undue-hardship-under-ada.</a:t>
            </a:r>
          </a:p>
          <a:p>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13</a:t>
            </a:fld>
            <a:endParaRPr lang="en-US"/>
          </a:p>
        </p:txBody>
      </p:sp>
    </p:spTree>
    <p:extLst>
      <p:ext uri="{BB962C8B-B14F-4D97-AF65-F5344CB8AC3E}">
        <p14:creationId xmlns:p14="http://schemas.microsoft.com/office/powerpoint/2010/main" val="2948032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Appropriate health care or rehabilitation professionals can include, but are not limited to:</a:t>
            </a:r>
            <a:br>
              <a:rPr lang="en-US" dirty="0"/>
            </a:br>
            <a:r>
              <a:rPr lang="en-US" dirty="0"/>
              <a:t>Doctor, Physician Assistant, Nurse Practitioner</a:t>
            </a:r>
          </a:p>
          <a:p>
            <a:r>
              <a:rPr lang="en-US" dirty="0"/>
              <a:t>Psychiatrist, Psychologist, Licensed Mental Health Professional, Social Worker</a:t>
            </a:r>
          </a:p>
          <a:p>
            <a:r>
              <a:rPr lang="en-US" dirty="0"/>
              <a:t>Physical Therapist, Occupational Therapist, Speech Therapist</a:t>
            </a:r>
          </a:p>
          <a:p>
            <a:r>
              <a:rPr lang="en-US" dirty="0"/>
              <a:t>Vocational Rehabilitation Specialist</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14</a:t>
            </a:fld>
            <a:endParaRPr lang="en-US"/>
          </a:p>
        </p:txBody>
      </p:sp>
    </p:spTree>
    <p:extLst>
      <p:ext uri="{BB962C8B-B14F-4D97-AF65-F5344CB8AC3E}">
        <p14:creationId xmlns:p14="http://schemas.microsoft.com/office/powerpoint/2010/main" val="17068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information may not always include a diagnosis or specific details about the medical condition but should be sufficient to establish an ADA covered disability and the need for reasonable accommodation. It might state only a few details, (e.g., confirming the person has a mental health condition, is adjusting to medication, has a chronic illness, or a learning disability). Documentation may include details such as the individual has difficulty concentrating, sitting for long periods of time, or accessing information from a computer, etc. These are simply examples. </a:t>
            </a:r>
          </a:p>
          <a:p>
            <a:endParaRPr lang="en-US" dirty="0"/>
          </a:p>
          <a:p>
            <a:r>
              <a:rPr lang="en-US" dirty="0"/>
              <a:t>When a health care professional is given sufficient details regarding the essential duties of an employee’s position, they may be able to suggest accommodations or work adjustments, but it’s not the health care provider’s responsibility to do this. Accommodation solutions are unique to each individual and their respective job role. Sometimes an employee will share accommodation ideas with their health care professional that they believe will be most helpful. The individual with the disability is often the best resource for determining what accommodation will be effective. The individual’s idea of what will be effective may inform the health care professional’s accommodation suggestions, if the provider concurs.</a:t>
            </a:r>
          </a:p>
          <a:p>
            <a:endParaRPr lang="en-US" dirty="0"/>
          </a:p>
          <a:p>
            <a:r>
              <a:rPr lang="en-US" dirty="0"/>
              <a:t>The JAN resource, Practical Guidance for Medical Professionals: Providing Sufficient Medical Documentation in Support of a Patient's Accommodation Request at https://askjan.org/articles/EAPS/upload/medprofessionsEAP.doc is a useful guide for health care professionals. Additional resources related to medical information and the ADA, can be found at AskJAN.org at the bottom of the A to Z by Topic: Medical Exams and Inquiries page at </a:t>
            </a:r>
          </a:p>
          <a:p>
            <a:r>
              <a:rPr lang="en-US" dirty="0"/>
              <a:t>https://askjan.org/topics/medexinq.cfm.</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15</a:t>
            </a:fld>
            <a:endParaRPr lang="en-US"/>
          </a:p>
        </p:txBody>
      </p:sp>
    </p:spTree>
    <p:extLst>
      <p:ext uri="{BB962C8B-B14F-4D97-AF65-F5344CB8AC3E}">
        <p14:creationId xmlns:p14="http://schemas.microsoft.com/office/powerpoint/2010/main" val="319094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The ADA requires that medical information be kept private and confidential. All medical information should be treated the same, regardless of how it was obtained (e.g., during post-offer examinations, voluntary disability disclosure, in response to a request for accommodation, etc.). It should be kept in a confidential file separate from the employee’s personnel file and in a location that is accessible only to authorized personnel. Generally, medical information and communications from an employee’s health care professional should only be shared with someone in Human Resources, or a medical or legal department. </a:t>
            </a: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if the employee with a disability also identifies as a member of another under-represented and/or marginalized group(s) - they may be particularly sensitive to information being shared about their situation as they may already be under the assumption that their actions and performance are being scrutinized to a greater degree than other members of the team.</a:t>
            </a: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Supervisors and managers may be informed that an employee is covered by the ADA, about necessary restrictions on the work or duties of the employee, and accommodation solutions that the employee and/or their health care professional believe would be helpful.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When a supervisor or manager is asked by other members of their team about another employees’ disability and/or accommodations they can clearly state that the employer has a policy of assisting any employee who encounters difficulties in the workplace, that many job-related issues encountered by employees are personal, and that it is the employer’s policy to respect employee privacy.</a:t>
            </a: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rPr>
              <a:t>It is recommended that the conversation then be refocused on what the coworker’s needs are vs. their colleague with a disability and reinforced that the same courtesy/respect would be granted to them if they made a personal/confidential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rPr>
              <a:t>For information on the ADA and confidentiality, see Confidentiality of Medical information at https://askjan.org/publications/consultants-corner/vol11iss01.cfm.</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16</a:t>
            </a:fld>
            <a:endParaRPr lang="en-US"/>
          </a:p>
        </p:txBody>
      </p:sp>
    </p:spTree>
    <p:extLst>
      <p:ext uri="{BB962C8B-B14F-4D97-AF65-F5344CB8AC3E}">
        <p14:creationId xmlns:p14="http://schemas.microsoft.com/office/powerpoint/2010/main" val="3100461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employer has gathered the necessary information to identify the employee’s limitation that is causing a problem and has identified what that problem is, accommodation solutions can be explored with the employee. Employers should always invite the employee to suggest accommodation ideas. When it’s not known what accommodations will be helpful, especially in situations where the disability was recently diagnosed or acquired, there are resources that can help. The Job Accommodation Network can help. JAN offers free, confidential guidance on job accommodation solutions based on the requirements of job, and the nature of the disability and related limitations. Ask JAN – We can help. Go to AskJAN.org for contact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17</a:t>
            </a:fld>
            <a:endParaRPr lang="en-US"/>
          </a:p>
        </p:txBody>
      </p:sp>
    </p:spTree>
    <p:extLst>
      <p:ext uri="{BB962C8B-B14F-4D97-AF65-F5344CB8AC3E}">
        <p14:creationId xmlns:p14="http://schemas.microsoft.com/office/powerpoint/2010/main" val="87151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t>The personal medical information provided by Carson and his therapist helped his employer implement reasonable accommodations to enable Carson to improve his performance. Flexible work arrangements helped Carson focus on his health, better manage stress, and concentrate on completing job tasks.</a:t>
            </a: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18</a:t>
            </a:fld>
            <a:endParaRPr lang="en-US"/>
          </a:p>
        </p:txBody>
      </p:sp>
    </p:spTree>
    <p:extLst>
      <p:ext uri="{BB962C8B-B14F-4D97-AF65-F5344CB8AC3E}">
        <p14:creationId xmlns:p14="http://schemas.microsoft.com/office/powerpoint/2010/main" val="1558244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resource and accompanying video were developed and produced by the Job Accommodation Network (JAN). JAN is the leading source of free, expert, and confidential guidance on job accommodations and disability employment issues. </a:t>
            </a:r>
          </a:p>
          <a:p>
            <a:r>
              <a:rPr lang="en-US" dirty="0"/>
              <a:t>For information about the services JAN provides, go to AskJAN.org.</a:t>
            </a:r>
          </a:p>
          <a:p>
            <a:r>
              <a:rPr lang="en-US" dirty="0"/>
              <a:t>JAN is funded by a contract from the  U.S. Department of Labor, Office of Disability Employment Policy (ODEP) (#1605DC-17-C-0038).</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19</a:t>
            </a:fld>
            <a:endParaRPr lang="en-US"/>
          </a:p>
        </p:txBody>
      </p:sp>
    </p:spTree>
    <p:extLst>
      <p:ext uri="{BB962C8B-B14F-4D97-AF65-F5344CB8AC3E}">
        <p14:creationId xmlns:p14="http://schemas.microsoft.com/office/powerpoint/2010/main" val="72865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Carson meets with his supervisor, Julie, who explains that she has observed him acting differently lately. Carson has been impatient with Julie, co-workers, and customers, and has made errors that co-workers had to correct to meet business deadlines. </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a:t>
            </a:fld>
            <a:endParaRPr lang="en-US"/>
          </a:p>
        </p:txBody>
      </p:sp>
    </p:spTree>
    <p:extLst>
      <p:ext uri="{BB962C8B-B14F-4D97-AF65-F5344CB8AC3E}">
        <p14:creationId xmlns:p14="http://schemas.microsoft.com/office/powerpoint/2010/main" val="429076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places Carson on a Performance Improvement Plan (PIP). In response, Carson notes frustration with work-related pressure and shares limited information about feeling stressed-out and anxious. He does not specifically disclose a disability or request a job accommodation.</a:t>
            </a:r>
          </a:p>
          <a:p>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a:t>
            </a:fld>
            <a:endParaRPr lang="en-US"/>
          </a:p>
        </p:txBody>
      </p:sp>
    </p:spTree>
    <p:extLst>
      <p:ext uri="{BB962C8B-B14F-4D97-AF65-F5344CB8AC3E}">
        <p14:creationId xmlns:p14="http://schemas.microsoft.com/office/powerpoint/2010/main" val="301956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Julie asks whether Carson has someone to talk with and offers to refer him to the Employee Assistance Program (EAP). Carson responds defensively, informing Julie that his personal situation is private and that he has a therapist already. </a:t>
            </a:r>
          </a:p>
          <a:p>
            <a:pPr marL="0" indent="0">
              <a:buNone/>
            </a:pPr>
            <a:endParaRPr lang="en-US" sz="1200" dirty="0"/>
          </a:p>
          <a:p>
            <a:pPr marL="0" indent="0">
              <a:buNone/>
            </a:pPr>
            <a:r>
              <a:rPr lang="en-US" sz="1200" dirty="0"/>
              <a:t>Because Carson shares feeling stressed-out and anxious, having difficulty meeting performance requirements, and having a therapist, Julie recognizes this as an appropriate time to engage in a conversation about accommodations. This is the interactive accommodation process under the Americans with Disabilities Act (ADA). </a:t>
            </a:r>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a:t>
            </a:fld>
            <a:endParaRPr lang="en-US"/>
          </a:p>
        </p:txBody>
      </p:sp>
    </p:spTree>
    <p:extLst>
      <p:ext uri="{BB962C8B-B14F-4D97-AF65-F5344CB8AC3E}">
        <p14:creationId xmlns:p14="http://schemas.microsoft.com/office/powerpoint/2010/main" val="323752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It’s not always readily apparent that disability-related limitations are affecting production or performance. Employees sometimes share personal information about their health when notified that their performance does not meet required standards. This conversation sometimes leads to disability disclosure when the employee recognizes a disability-related connection. This disclosure often leads to a conversation about job accommodations but sometimes the employer isn’t sure whether an employee has requested an accommodation. They may need to directly ask the employee to clarify why they have shared this health-related information. This puts the onus on the individual to explain, and the manager or HR to inquire, why they’ve mentioned a disability or asked for a change at work. Of course, situations may also arise when an employer has reason to believe that an accommodation is needed because of a known and/or apparent condition, but the employee hasn’t formally disclosed a disability or requested a work-related adjustment.</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The Job Accommodation Network offers resources related to applying performance and production standards and starting the accommodation conversation. Go to AskJAN.org , A to Z by Topic: Performance and Production Standards at https://askjan.org/topics/Performance.cfm.</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kumimoji="0" lang="en-US" sz="3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a:t>
            </a:fld>
            <a:endParaRPr lang="en-US"/>
          </a:p>
        </p:txBody>
      </p:sp>
    </p:spTree>
    <p:extLst>
      <p:ext uri="{BB962C8B-B14F-4D97-AF65-F5344CB8AC3E}">
        <p14:creationId xmlns:p14="http://schemas.microsoft.com/office/powerpoint/2010/main" val="13533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Unfortunately, due to the prevalent stigma associated with identifying as a person with a disability, it is not unusual for the need for an accommodation to become apparent as the result of an employee experiencing challenges in their job because they did not feel comfortable proactively asking for what they needed early on.</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Stigma can be an even bigger barrier to asking for an accommodation for someone who is a member of more than one under-represented and/or marginalized identity group such as a person of color or a member of the LGBTQ+ community who has a disability.  Culturally many communities of color view disability, particularly mental health conditions, as a very private matter that is rarely discussed even within the family.  Individuals who identify as part of the LGBTQ+ community are often aware of the history of their sexual orientation being labeled as a disability until 1973.</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Both people of color and members of the LGBTQ+ community often find it more difficult to secure the services of a culturally competent/knowledgeable therapist making it more challenging to get the mental health care they are seeking.</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Job Accommodation Network (JAN) offers resources related to disability disclosure. Go to AskJAN.org, A to Z by Topic: Disability Disclosure at https://askjan.org/topics/Disability-Disclosure.cfm.</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6</a:t>
            </a:fld>
            <a:endParaRPr lang="en-US"/>
          </a:p>
        </p:txBody>
      </p:sp>
    </p:spTree>
    <p:extLst>
      <p:ext uri="{BB962C8B-B14F-4D97-AF65-F5344CB8AC3E}">
        <p14:creationId xmlns:p14="http://schemas.microsoft.com/office/powerpoint/2010/main" val="25264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managers to be aware of how challenging it can feel for anyone to ask for an accommodation, and therefore do their best to create a welcoming and safe environment for a person with a disability to make their accommodation needs known without fear of negative repercussions. Creating a safe space for self-identification and disability disclosure is essential to the success of the </a:t>
            </a:r>
            <a:r>
              <a:rPr lang="en-US" b="0" dirty="0"/>
              <a:t>interactive accommodation process. This process is where the employer and the individual with a disability work together to explore accommodation solutions. </a:t>
            </a:r>
            <a:r>
              <a:rPr lang="en-US" sz="1200" dirty="0">
                <a:solidFill>
                  <a:schemeClr val="bg1"/>
                </a:solidFill>
              </a:rPr>
              <a:t>Active empathetic listening to responses from open-ended questions about job performance often yield the best outcomes. </a:t>
            </a:r>
            <a:r>
              <a:rPr lang="en-US" dirty="0"/>
              <a:t>This combined with open/encouraging body language, facial expression and tone will help the employee to feel more comfortable sharing their concerns, discussing their disability, and exploring possible accommodations. </a:t>
            </a:r>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944691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“How can I help?” is a way of creating a safe space for disability-disclosure. This strategy cultivates a welcoming and supportive work environment and can facilitate the accommodation conversation by opening the door to discuss job-related barriers and collaboratively explore reasonable accommodation solutions to improve performance. Try asking open-ended questions such as:</a:t>
            </a:r>
          </a:p>
          <a:p>
            <a:pPr marL="171450" indent="-171450">
              <a:buFont typeface="Wingdings" panose="05000000000000000000" pitchFamily="2" charset="2"/>
              <a:buChar char="§"/>
            </a:pPr>
            <a:r>
              <a:rPr lang="en-US" dirty="0"/>
              <a:t>“Is there anything I can do support you to be successful in your role?”  </a:t>
            </a:r>
          </a:p>
          <a:p>
            <a:pPr marL="171450" indent="-171450">
              <a:buFont typeface="Wingdings" panose="05000000000000000000" pitchFamily="2" charset="2"/>
              <a:buChar char="§"/>
            </a:pPr>
            <a:r>
              <a:rPr lang="en-US" dirty="0"/>
              <a:t>“You seem to be struggling, is there anything I can do to help.”</a:t>
            </a:r>
          </a:p>
          <a:p>
            <a:pPr marL="171450" indent="-171450">
              <a:buFont typeface="Wingdings" panose="05000000000000000000" pitchFamily="2" charset="2"/>
              <a:buChar char="§"/>
            </a:pPr>
            <a:r>
              <a:rPr lang="en-US" dirty="0"/>
              <a:t>“What do you think might make it easier for you to do your best work?”</a:t>
            </a:r>
          </a:p>
          <a:p>
            <a:pPr marL="171450" indent="-171450">
              <a:buFont typeface="Wingdings" panose="05000000000000000000" pitchFamily="2" charset="2"/>
              <a:buChar char="§"/>
            </a:pPr>
            <a:r>
              <a:rPr lang="en-US" dirty="0"/>
              <a:t>“Is there a challenge or barrier you are encountering you could help me understand?”</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8</a:t>
            </a:fld>
            <a:endParaRPr lang="en-US"/>
          </a:p>
        </p:txBody>
      </p:sp>
    </p:spTree>
    <p:extLst>
      <p:ext uri="{BB962C8B-B14F-4D97-AF65-F5344CB8AC3E}">
        <p14:creationId xmlns:p14="http://schemas.microsoft.com/office/powerpoint/2010/main" val="286500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Once it becomes apparent that a medical condition or disability may be contributing to the performance deficit or concern it is important to reduce the anxiety associated with retaining employment by temporarily setting aside the performance improvement plan (PIP) to collaboratively and productively focus on the interactive process to explore accommodations that will enable the employee to meet performance expectations.</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There is no specific duration of time to hold-off on applying a PIP. The timing will most likely depend on the implementation of accommodations. It’s important to engage in the accommodation conversation as soon as possible and to avoid delays in implementing effective accommodations. To find effective accommodations, an employer may need to gather personal medical information about the disability and limitation(s) contributing to the performance issue.</a:t>
            </a: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After the accommodation is in place and the employee has acclimated to the solution, the manager can return to the performance conversation with an emphasis on both meeting the standards and </a:t>
            </a:r>
            <a:r>
              <a:rPr lang="en-US" i="0" dirty="0">
                <a:effectLst/>
                <a:latin typeface="Arial" panose="020B0604020202020204" pitchFamily="34" charset="0"/>
                <a:ea typeface="Calibri" panose="020F0502020204030204" pitchFamily="34" charset="0"/>
              </a:rPr>
              <a:t>supporting</a:t>
            </a:r>
            <a:r>
              <a:rPr lang="en-US" dirty="0">
                <a:effectLst/>
                <a:latin typeface="Arial" panose="020B0604020202020204" pitchFamily="34" charset="0"/>
                <a:ea typeface="Calibri" panose="020F0502020204030204" pitchFamily="34" charset="0"/>
              </a:rPr>
              <a:t> the employee to be successful in their role.</a:t>
            </a:r>
            <a:endParaRPr lang="en-US"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439178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1/3/2022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1/3/2022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1/3/2022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1/3/2022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skjan.org/publications/consultants-corner/vol05iss04.cf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skjan.org/topics/Sample-Forms.cf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skjan.org/Forms/upload/medical.do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eeoc.gov/laws/guidance/enforcement-guidance-reasonable-accommodation-and-undue-hardship-under-ad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skjan.org/articles/EAPS/upload/medprofessionsEAP.do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skjan.org/topics/medexinq.cf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skjan.org/publications/consultants-corner/vol11iss01.cfm?csSearch=3797315_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skjan.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skjan.org/topics/Performance.cf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skjan.org/topics/Disability-Disclosure.cf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p:txBody>
          <a:bodyPr>
            <a:normAutofit fontScale="90000"/>
          </a:bodyPr>
          <a:lstStyle/>
          <a:p>
            <a:r>
              <a:rPr lang="en-US" dirty="0"/>
              <a:t>Role-Play Training Series:</a:t>
            </a:r>
            <a:br>
              <a:rPr lang="en-US" dirty="0"/>
            </a:br>
            <a:r>
              <a:rPr lang="en-US" dirty="0"/>
              <a:t>Medical Information and the Interactive Process</a:t>
            </a:r>
            <a:endParaRPr lang="en-US" sz="3300" dirty="0"/>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p:txBody>
          <a:bodyPr>
            <a:normAutofit/>
          </a:bodyPr>
          <a:lstStyle/>
          <a:p>
            <a:r>
              <a:rPr lang="en-US" sz="1400" dirty="0">
                <a:solidFill>
                  <a:srgbClr val="002060"/>
                </a:solidFill>
              </a:rPr>
              <a:t>Using medical information to support AMERICANS WITH DISABILITIES ACT (ADA) accommodations</a:t>
            </a: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400" dirty="0"/>
              <a:t>JAN </a:t>
            </a:r>
            <a:r>
              <a:rPr lang="en-US" sz="1400" cap="none" dirty="0"/>
              <a:t>is funded by a contract with the Office of Disability Employment Policy, U.S. Department of Labor.</a:t>
            </a:r>
            <a:endParaRPr lang="en-US" sz="1400" dirty="0"/>
          </a:p>
        </p:txBody>
      </p:sp>
      <p:pic>
        <p:nvPicPr>
          <p:cNvPr id="4" name="Picture 3">
            <a:extLst>
              <a:ext uri="{FF2B5EF4-FFF2-40B4-BE49-F238E27FC236}">
                <a16:creationId xmlns:a16="http://schemas.microsoft.com/office/drawing/2014/main" id="{63E593C0-2ABB-46AB-BAF0-F9D22C63A5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80621" y="3429000"/>
            <a:ext cx="7594688" cy="2391627"/>
          </a:xfrm>
          <a:prstGeom prst="rect">
            <a:avLst/>
          </a:prstGeom>
        </p:spPr>
      </p:pic>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581192" y="702156"/>
            <a:ext cx="11029616" cy="1013800"/>
          </a:xfrm>
        </p:spPr>
        <p:txBody>
          <a:bodyPr>
            <a:normAutofit/>
          </a:bodyPr>
          <a:lstStyle/>
          <a:p>
            <a:r>
              <a:rPr lang="en-US" dirty="0"/>
              <a:t>Personal and private Medical Information </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C5B43E-0504-4F73-823D-B53FE9C07C08}"/>
              </a:ext>
              <a:ext uri="{C183D7F6-B498-43B3-948B-1728B52AA6E4}">
                <adec:decorative xmlns:adec="http://schemas.microsoft.com/office/drawing/2017/decorative" val="1"/>
              </a:ext>
            </a:extLst>
          </p:cNvPr>
          <p:cNvPicPr>
            <a:picLocks noChangeAspect="1"/>
          </p:cNvPicPr>
          <p:nvPr/>
        </p:nvPicPr>
        <p:blipFill rotWithShape="1">
          <a:blip r:embed="rId3"/>
          <a:srcRect l="9228" r="-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335805" y="2180496"/>
            <a:ext cx="5275001" cy="4045683"/>
          </a:xfrm>
        </p:spPr>
        <p:txBody>
          <a:bodyPr>
            <a:normAutofit fontScale="92500" lnSpcReduction="10000"/>
          </a:bodyPr>
          <a:lstStyle/>
          <a:p>
            <a:r>
              <a:rPr lang="en-US" sz="2400" dirty="0"/>
              <a:t>The accommodation conversation often includes questions about health and wellness – known as disability-related inquiries under the ADA</a:t>
            </a:r>
          </a:p>
          <a:p>
            <a:r>
              <a:rPr lang="en-US" sz="2400" dirty="0"/>
              <a:t>Some people are reluctant to openly discuss medical information – details about their disability and limitations – that may be relevant to the accommodation conversation</a:t>
            </a:r>
          </a:p>
          <a:p>
            <a:r>
              <a:rPr lang="en-US" sz="2400" dirty="0"/>
              <a:t>The ADA requires medical information to be kept private and confidential</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69135" y="55053"/>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10</a:t>
            </a:fld>
            <a:endParaRPr lang="en-US" dirty="0"/>
          </a:p>
        </p:txBody>
      </p:sp>
    </p:spTree>
    <p:extLst>
      <p:ext uri="{BB962C8B-B14F-4D97-AF65-F5344CB8AC3E}">
        <p14:creationId xmlns:p14="http://schemas.microsoft.com/office/powerpoint/2010/main" val="54819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p:txBody>
          <a:bodyPr/>
          <a:lstStyle/>
          <a:p>
            <a:r>
              <a:rPr lang="en-US" dirty="0"/>
              <a:t>Medical Information </a:t>
            </a:r>
            <a:br>
              <a:rPr lang="en-US" dirty="0"/>
            </a:br>
            <a:r>
              <a:rPr lang="en-US" dirty="0"/>
              <a:t>and the Interactive accommodation Process</a:t>
            </a:r>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p:txBody>
          <a:bodyPr>
            <a:normAutofit/>
          </a:bodyPr>
          <a:lstStyle/>
          <a:p>
            <a:r>
              <a:rPr lang="en-US" sz="2400" dirty="0"/>
              <a:t>Medical information may be requested when an employee’s disability and need for accommodation are not obvious or already documented</a:t>
            </a:r>
          </a:p>
          <a:p>
            <a:r>
              <a:rPr lang="en-US" sz="2400" dirty="0"/>
              <a:t>This information helps establish the existence of an ADA disability and the related need for accommodation</a:t>
            </a:r>
          </a:p>
          <a:p>
            <a:pPr marL="0" indent="0">
              <a:spcAft>
                <a:spcPts val="0"/>
              </a:spcAft>
              <a:buNone/>
            </a:pPr>
            <a:r>
              <a:rPr lang="en-US" sz="2400" b="1" dirty="0"/>
              <a:t>JAN Resources:</a:t>
            </a:r>
          </a:p>
          <a:p>
            <a:pPr marL="0" indent="0">
              <a:buNone/>
            </a:pPr>
            <a:r>
              <a:rPr lang="en-US" sz="2400" dirty="0">
                <a:latin typeface="Arial" panose="020B0604020202020204" pitchFamily="34" charset="0"/>
                <a:hlinkClick r:id="rId3"/>
              </a:rPr>
              <a:t>How to Determine Whether a Person Has an ADA Disability</a:t>
            </a:r>
            <a:endParaRPr lang="en-US" sz="24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28578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51B3-2769-49F7-936B-961781DF58E2}"/>
              </a:ext>
            </a:extLst>
          </p:cNvPr>
          <p:cNvSpPr>
            <a:spLocks noGrp="1"/>
          </p:cNvSpPr>
          <p:nvPr>
            <p:ph type="title"/>
          </p:nvPr>
        </p:nvSpPr>
        <p:spPr/>
        <p:txBody>
          <a:bodyPr/>
          <a:lstStyle/>
          <a:p>
            <a:r>
              <a:rPr lang="en-US" dirty="0"/>
              <a:t>Using Forms to request Medical information</a:t>
            </a:r>
          </a:p>
        </p:txBody>
      </p:sp>
      <p:sp>
        <p:nvSpPr>
          <p:cNvPr id="3" name="Content Placeholder 2">
            <a:extLst>
              <a:ext uri="{FF2B5EF4-FFF2-40B4-BE49-F238E27FC236}">
                <a16:creationId xmlns:a16="http://schemas.microsoft.com/office/drawing/2014/main" id="{F2F6E3BA-D250-4BA7-BB01-A796BB499A59}"/>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sz="2400" dirty="0"/>
              <a:t>The ADA does not require employers to use standardized forms when gathering medical information</a:t>
            </a:r>
          </a:p>
          <a:p>
            <a:pPr>
              <a:buFont typeface="Wingdings" panose="05000000000000000000" pitchFamily="2" charset="2"/>
              <a:buChar char="§"/>
            </a:pPr>
            <a:r>
              <a:rPr lang="en-US" sz="2400" dirty="0"/>
              <a:t>Employers are encouraged to customize each medical inquiry to obtain only the information that is necessary for each individual accommodation situation</a:t>
            </a:r>
          </a:p>
          <a:p>
            <a:pPr>
              <a:buFont typeface="Wingdings" panose="05000000000000000000" pitchFamily="2" charset="2"/>
              <a:buChar char="§"/>
            </a:pPr>
            <a:r>
              <a:rPr lang="en-US" sz="2400" dirty="0"/>
              <a:t>It can also be useful to simply draft a customized letter that includes only the questions that are necessary to move forward in the interactive process </a:t>
            </a:r>
          </a:p>
          <a:p>
            <a:pPr marL="0" indent="0">
              <a:buNone/>
            </a:pPr>
            <a:r>
              <a:rPr lang="en-US" sz="2600" b="1" dirty="0"/>
              <a:t>JAN Resources:</a:t>
            </a:r>
          </a:p>
          <a:p>
            <a:pPr marL="0" indent="0">
              <a:buNone/>
            </a:pPr>
            <a:r>
              <a:rPr lang="en-US" sz="2600" dirty="0">
                <a:hlinkClick r:id="rId3"/>
              </a:rPr>
              <a:t>Sample Forms</a:t>
            </a:r>
            <a:endParaRPr lang="en-US" sz="2600" dirty="0"/>
          </a:p>
          <a:p>
            <a:pPr marL="0" indent="0">
              <a:buNone/>
            </a:pPr>
            <a:r>
              <a:rPr lang="en-US" sz="2600" dirty="0">
                <a:hlinkClick r:id="rId4"/>
              </a:rPr>
              <a:t>Sample Medical Inquiry Form in Response to an Accommodation Request</a:t>
            </a:r>
            <a:endParaRPr lang="en-US" sz="2600" dirty="0"/>
          </a:p>
        </p:txBody>
      </p:sp>
      <p:sp>
        <p:nvSpPr>
          <p:cNvPr id="4" name="Slide Number Placeholder 3">
            <a:extLst>
              <a:ext uri="{FF2B5EF4-FFF2-40B4-BE49-F238E27FC236}">
                <a16:creationId xmlns:a16="http://schemas.microsoft.com/office/drawing/2014/main" id="{5047791E-1FD6-4A48-8CDF-52B1CDD29E89}"/>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95276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581192" y="702156"/>
            <a:ext cx="11029616" cy="1013800"/>
          </a:xfrm>
        </p:spPr>
        <p:txBody>
          <a:bodyPr>
            <a:normAutofit/>
          </a:bodyPr>
          <a:lstStyle/>
          <a:p>
            <a:r>
              <a:rPr lang="en-US" dirty="0"/>
              <a:t>Who can provide Medical Information</a:t>
            </a:r>
          </a:p>
        </p:txBody>
      </p:sp>
      <p:sp>
        <p:nvSpPr>
          <p:cNvPr id="11" name="Rectangle 1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B20130-BC1C-4B56-A91D-2F4E8D640F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845784"/>
            <a:ext cx="4962525" cy="2679763"/>
          </a:xfrm>
          <a:prstGeom prst="rect">
            <a:avLst/>
          </a:prstGeom>
        </p:spPr>
      </p:pic>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335805" y="2180496"/>
            <a:ext cx="5275001" cy="4045683"/>
          </a:xfrm>
        </p:spPr>
        <p:txBody>
          <a:bodyPr>
            <a:noAutofit/>
          </a:bodyPr>
          <a:lstStyle/>
          <a:p>
            <a:r>
              <a:rPr lang="en-US" sz="2200" dirty="0"/>
              <a:t>An individual may be asked to complete a medical inquiry form</a:t>
            </a:r>
          </a:p>
          <a:p>
            <a:r>
              <a:rPr lang="en-US" sz="2200" dirty="0"/>
              <a:t>Medical information can be provided by an appropriate health care or rehabilitation professional</a:t>
            </a:r>
          </a:p>
          <a:p>
            <a:r>
              <a:rPr lang="en-US" sz="2200" dirty="0"/>
              <a:t>The appropriate professional will depend on the disability and the type of functional limitation(s)</a:t>
            </a:r>
          </a:p>
          <a:p>
            <a:pPr marL="0" indent="0">
              <a:buNone/>
            </a:pPr>
            <a:r>
              <a:rPr lang="en-US" sz="2200" dirty="0">
                <a:hlinkClick r:id="rId4"/>
              </a:rPr>
              <a:t>Reasonable Accommodation and Undue Hardship Under the ADA</a:t>
            </a:r>
            <a:endParaRPr lang="en-US" sz="2200" dirty="0"/>
          </a:p>
        </p:txBody>
      </p:sp>
      <p:sp>
        <p:nvSpPr>
          <p:cNvPr id="5" name="TextBox 4" descr="Forrest, from human resources, asks Carson to complete a medical inquiry form.&#10;">
            <a:extLst>
              <a:ext uri="{FF2B5EF4-FFF2-40B4-BE49-F238E27FC236}">
                <a16:creationId xmlns:a16="http://schemas.microsoft.com/office/drawing/2014/main" id="{0943B245-A61D-428F-94AB-B47DE1390C7E}"/>
              </a:ext>
            </a:extLst>
          </p:cNvPr>
          <p:cNvSpPr txBox="1"/>
          <p:nvPr/>
        </p:nvSpPr>
        <p:spPr>
          <a:xfrm>
            <a:off x="454696" y="5525547"/>
            <a:ext cx="5404639" cy="646331"/>
          </a:xfrm>
          <a:prstGeom prst="rect">
            <a:avLst/>
          </a:prstGeom>
          <a:noFill/>
        </p:spPr>
        <p:txBody>
          <a:bodyPr wrap="square" rtlCol="0">
            <a:spAutoFit/>
          </a:bodyPr>
          <a:lstStyle/>
          <a:p>
            <a:pPr algn="ctr"/>
            <a:r>
              <a:rPr lang="en-US" dirty="0">
                <a:solidFill>
                  <a:srgbClr val="002060"/>
                </a:solidFill>
                <a:latin typeface="Arial" panose="020B0604020202020204" pitchFamily="34" charset="0"/>
                <a:cs typeface="Arial" panose="020B0604020202020204" pitchFamily="34" charset="0"/>
              </a:rPr>
              <a:t>Forrest, from human resources, asks Carson </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to complete a medical inquiry form.</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55282" y="55053"/>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13</a:t>
            </a:fld>
            <a:endParaRPr lang="en-US" dirty="0"/>
          </a:p>
        </p:txBody>
      </p:sp>
    </p:spTree>
    <p:extLst>
      <p:ext uri="{BB962C8B-B14F-4D97-AF65-F5344CB8AC3E}">
        <p14:creationId xmlns:p14="http://schemas.microsoft.com/office/powerpoint/2010/main" val="103411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601255" y="702156"/>
            <a:ext cx="3409783" cy="1013800"/>
          </a:xfrm>
        </p:spPr>
        <p:txBody>
          <a:bodyPr>
            <a:normAutofit fontScale="90000"/>
          </a:bodyPr>
          <a:lstStyle/>
          <a:p>
            <a:pPr>
              <a:lnSpc>
                <a:spcPct val="90000"/>
              </a:lnSpc>
            </a:pPr>
            <a:r>
              <a:rPr lang="en-US" sz="2200" dirty="0"/>
              <a:t>Appropriate Health Care or Rehabilitation Professionals</a:t>
            </a:r>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Doctor, Physician Assistant, Nurse Practitioner</a:t>
            </a:r>
          </a:p>
          <a:p>
            <a:pPr marL="0" indent="0">
              <a:buNone/>
            </a:pPr>
            <a:r>
              <a:rPr lang="en-US" sz="2000" dirty="0">
                <a:solidFill>
                  <a:schemeClr val="bg1"/>
                </a:solidFill>
              </a:rPr>
              <a:t>Psychiatrist, Psychologist, Licensed Mental Health Professional, Social Worker</a:t>
            </a:r>
          </a:p>
          <a:p>
            <a:pPr marL="0" indent="0">
              <a:buNone/>
            </a:pPr>
            <a:r>
              <a:rPr lang="en-US" sz="2000" dirty="0">
                <a:solidFill>
                  <a:schemeClr val="bg1"/>
                </a:solidFill>
              </a:rPr>
              <a:t>Physical Therapist, Occupational Therapist, Speech Therapist</a:t>
            </a:r>
          </a:p>
          <a:p>
            <a:pPr marL="0" indent="0">
              <a:spcAft>
                <a:spcPts val="1200"/>
              </a:spcAft>
              <a:buNone/>
            </a:pPr>
            <a:r>
              <a:rPr lang="en-US" sz="2000" dirty="0">
                <a:solidFill>
                  <a:schemeClr val="bg1"/>
                </a:solidFill>
              </a:rPr>
              <a:t>Vocational Rehabilitation Specialist</a:t>
            </a:r>
          </a:p>
        </p:txBody>
      </p:sp>
      <p:pic>
        <p:nvPicPr>
          <p:cNvPr id="6" name="Picture 5">
            <a:extLst>
              <a:ext uri="{FF2B5EF4-FFF2-40B4-BE49-F238E27FC236}">
                <a16:creationId xmlns:a16="http://schemas.microsoft.com/office/drawing/2014/main" id="{86EA0D2D-2B01-4111-B4D0-BEAA1612DF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1522" y="1703288"/>
            <a:ext cx="6489819" cy="3472053"/>
          </a:xfrm>
          <a:prstGeom prst="rect">
            <a:avLst/>
          </a:prstGeom>
        </p:spPr>
      </p:pic>
      <p:sp>
        <p:nvSpPr>
          <p:cNvPr id="5" name="TextBox 4" descr="Carson’s therapist, Dr. Sniderman, offers to provide documentation that supports Carson’s accommodation request and includes limited but sufficient medical information.&#10;">
            <a:extLst>
              <a:ext uri="{FF2B5EF4-FFF2-40B4-BE49-F238E27FC236}">
                <a16:creationId xmlns:a16="http://schemas.microsoft.com/office/drawing/2014/main" id="{D71F6E0A-9DA7-4264-8C69-5342814F4D01}"/>
              </a:ext>
            </a:extLst>
          </p:cNvPr>
          <p:cNvSpPr txBox="1"/>
          <p:nvPr/>
        </p:nvSpPr>
        <p:spPr>
          <a:xfrm>
            <a:off x="4791522" y="5311779"/>
            <a:ext cx="6489819" cy="923330"/>
          </a:xfrm>
          <a:prstGeom prst="rect">
            <a:avLst/>
          </a:prstGeom>
          <a:noFill/>
        </p:spPr>
        <p:txBody>
          <a:bodyPr wrap="square" rtlCol="0">
            <a:spAutoFit/>
          </a:bodyPr>
          <a:lstStyle/>
          <a:p>
            <a:pPr algn="ctr"/>
            <a:r>
              <a:rPr lang="en-US" dirty="0">
                <a:solidFill>
                  <a:srgbClr val="002060"/>
                </a:solidFill>
                <a:latin typeface="Arial" panose="020B0604020202020204" pitchFamily="34" charset="0"/>
                <a:cs typeface="Arial" panose="020B0604020202020204" pitchFamily="34" charset="0"/>
              </a:rPr>
              <a:t>Carson’s therapist, Dr. </a:t>
            </a:r>
            <a:r>
              <a:rPr lang="en-US" dirty="0" err="1">
                <a:solidFill>
                  <a:srgbClr val="002060"/>
                </a:solidFill>
                <a:latin typeface="Arial" panose="020B0604020202020204" pitchFamily="34" charset="0"/>
                <a:cs typeface="Arial" panose="020B0604020202020204" pitchFamily="34" charset="0"/>
              </a:rPr>
              <a:t>Sniderman</a:t>
            </a:r>
            <a:r>
              <a:rPr lang="en-US" dirty="0">
                <a:solidFill>
                  <a:srgbClr val="002060"/>
                </a:solidFill>
                <a:latin typeface="Arial" panose="020B0604020202020204" pitchFamily="34" charset="0"/>
                <a:cs typeface="Arial" panose="020B0604020202020204" pitchFamily="34" charset="0"/>
              </a:rPr>
              <a:t>, offers to provide documentation that supports Carson’s accommodation request and includes limited but sufficient medical information.</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91207" y="79744"/>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14</a:t>
            </a:fld>
            <a:endParaRPr lang="en-US" dirty="0"/>
          </a:p>
        </p:txBody>
      </p:sp>
    </p:spTree>
    <p:extLst>
      <p:ext uri="{BB962C8B-B14F-4D97-AF65-F5344CB8AC3E}">
        <p14:creationId xmlns:p14="http://schemas.microsoft.com/office/powerpoint/2010/main" val="2716502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p:txBody>
          <a:bodyPr/>
          <a:lstStyle/>
          <a:p>
            <a:r>
              <a:rPr lang="en-US" dirty="0"/>
              <a:t>Sufficient medical information</a:t>
            </a:r>
            <a:endParaRPr lang="en-US" sz="1600" dirty="0"/>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p:txBody>
          <a:bodyPr>
            <a:noAutofit/>
          </a:bodyPr>
          <a:lstStyle/>
          <a:p>
            <a:r>
              <a:rPr lang="en-US" sz="2400" dirty="0"/>
              <a:t>Documentation may not always include a diagnosis but should include details about the type of medical condition and how the condition limits the individual</a:t>
            </a:r>
          </a:p>
          <a:p>
            <a:r>
              <a:rPr lang="en-US" sz="2400" dirty="0"/>
              <a:t>Documentation may include suggested accommodations or work adjustments</a:t>
            </a:r>
          </a:p>
          <a:p>
            <a:r>
              <a:rPr lang="en-US" sz="2400" dirty="0"/>
              <a:t>The individual with the disability is often the best resource for determining what accommodation will be effective</a:t>
            </a:r>
          </a:p>
          <a:p>
            <a:pPr marL="0" indent="0">
              <a:buNone/>
            </a:pPr>
            <a:r>
              <a:rPr lang="en-US" sz="2400" b="1" dirty="0"/>
              <a:t>JAN Resources:</a:t>
            </a:r>
          </a:p>
          <a:p>
            <a:pPr marL="0" indent="0">
              <a:buNone/>
            </a:pPr>
            <a:r>
              <a:rPr lang="en-US" sz="2400" dirty="0">
                <a:hlinkClick r:id="rId3"/>
              </a:rPr>
              <a:t>Practical Guidance for Medical Professionals: Providing Sufficient Medical Documentation in Support of a Patient's Accommodation Request</a:t>
            </a:r>
            <a:endParaRPr lang="en-US" sz="2400" dirty="0"/>
          </a:p>
          <a:p>
            <a:pPr marL="0" indent="0">
              <a:buNone/>
            </a:pPr>
            <a:r>
              <a:rPr lang="en-US" sz="2400" dirty="0">
                <a:hlinkClick r:id="rId4"/>
              </a:rPr>
              <a:t>Medical Exams and Inquiries</a:t>
            </a:r>
            <a:endParaRPr lang="en-US" sz="2400" dirty="0"/>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62392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91DA-5989-4831-8C51-B3AA09404051}"/>
              </a:ext>
            </a:extLst>
          </p:cNvPr>
          <p:cNvSpPr>
            <a:spLocks noGrp="1"/>
          </p:cNvSpPr>
          <p:nvPr>
            <p:ph type="title"/>
          </p:nvPr>
        </p:nvSpPr>
        <p:spPr/>
        <p:txBody>
          <a:bodyPr/>
          <a:lstStyle/>
          <a:p>
            <a:r>
              <a:rPr lang="en-US" dirty="0"/>
              <a:t>Keep Medical Information confidential</a:t>
            </a:r>
          </a:p>
        </p:txBody>
      </p:sp>
      <p:sp>
        <p:nvSpPr>
          <p:cNvPr id="3" name="Content Placeholder 2">
            <a:extLst>
              <a:ext uri="{FF2B5EF4-FFF2-40B4-BE49-F238E27FC236}">
                <a16:creationId xmlns:a16="http://schemas.microsoft.com/office/drawing/2014/main" id="{CA62E309-A584-4B7B-870E-9F46796862BD}"/>
              </a:ext>
            </a:extLst>
          </p:cNvPr>
          <p:cNvSpPr>
            <a:spLocks noGrp="1"/>
          </p:cNvSpPr>
          <p:nvPr>
            <p:ph idx="1"/>
          </p:nvPr>
        </p:nvSpPr>
        <p:spPr/>
        <p:txBody>
          <a:bodyPr>
            <a:normAutofit/>
          </a:bodyPr>
          <a:lstStyle/>
          <a:p>
            <a:r>
              <a:rPr lang="en-US" sz="2400" dirty="0">
                <a:effectLst/>
                <a:latin typeface="Arial" panose="020B0604020202020204" pitchFamily="34" charset="0"/>
                <a:ea typeface="Calibri" panose="020F0502020204030204" pitchFamily="34" charset="0"/>
              </a:rPr>
              <a:t>The ADA requires that medical information be kept private and confidential</a:t>
            </a:r>
          </a:p>
          <a:p>
            <a:r>
              <a:rPr lang="en-US" sz="2400" dirty="0"/>
              <a:t>Supervisors and managers may be informed about necessary restrictions on the work or duties of the employee and accommodation solutions</a:t>
            </a:r>
          </a:p>
          <a:p>
            <a:r>
              <a:rPr lang="en-US" sz="2400" dirty="0"/>
              <a:t>Coworkers may not be informed about an employee’s disability or need for accommodation</a:t>
            </a:r>
          </a:p>
          <a:p>
            <a:pPr marL="0" indent="0">
              <a:buNone/>
            </a:pPr>
            <a:r>
              <a:rPr lang="en-US" sz="2400" b="1" dirty="0"/>
              <a:t>JAN Resource:</a:t>
            </a:r>
          </a:p>
          <a:p>
            <a:pPr marL="0" indent="0">
              <a:buNone/>
            </a:pPr>
            <a:r>
              <a:rPr lang="en-US" sz="2400" dirty="0">
                <a:hlinkClick r:id="rId3"/>
              </a:rPr>
              <a:t>Confidentiality of Medical Information</a:t>
            </a: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56948A95-154E-4300-9A1C-11C4A747743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844918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601255" y="702156"/>
            <a:ext cx="3409783" cy="1013800"/>
          </a:xfrm>
        </p:spPr>
        <p:txBody>
          <a:bodyPr>
            <a:normAutofit/>
          </a:bodyPr>
          <a:lstStyle/>
          <a:p>
            <a:pPr>
              <a:lnSpc>
                <a:spcPct val="90000"/>
              </a:lnSpc>
            </a:pPr>
            <a:r>
              <a:rPr lang="en-US" sz="2200" dirty="0"/>
              <a:t>Exploring accommodation solutions</a:t>
            </a:r>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The Job Accommodation Network (JAN) offers free, confidential guidance on job accommodation solutions</a:t>
            </a:r>
          </a:p>
          <a:p>
            <a:pPr marL="0" indent="0">
              <a:buNone/>
            </a:pPr>
            <a:r>
              <a:rPr lang="en-US" sz="2000" dirty="0">
                <a:solidFill>
                  <a:schemeClr val="bg1"/>
                </a:solidFill>
              </a:rPr>
              <a:t>Ask JAN – We can help</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pic>
        <p:nvPicPr>
          <p:cNvPr id="6" name="Picture 5">
            <a:extLst>
              <a:ext uri="{FF2B5EF4-FFF2-40B4-BE49-F238E27FC236}">
                <a16:creationId xmlns:a16="http://schemas.microsoft.com/office/drawing/2014/main" id="{13CE55FB-29E7-490D-8A59-8B6EC87DAF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2231" y="1536853"/>
            <a:ext cx="7107104" cy="2682931"/>
          </a:xfrm>
          <a:prstGeom prst="rect">
            <a:avLst/>
          </a:prstGeom>
        </p:spPr>
      </p:pic>
      <p:sp>
        <p:nvSpPr>
          <p:cNvPr id="7" name="TextBox 6">
            <a:extLst>
              <a:ext uri="{FF2B5EF4-FFF2-40B4-BE49-F238E27FC236}">
                <a16:creationId xmlns:a16="http://schemas.microsoft.com/office/drawing/2014/main" id="{49B01100-BFE4-4BD7-B257-C625D6027B3D}"/>
              </a:ext>
            </a:extLst>
          </p:cNvPr>
          <p:cNvSpPr txBox="1"/>
          <p:nvPr/>
        </p:nvSpPr>
        <p:spPr>
          <a:xfrm>
            <a:off x="5660422" y="4405781"/>
            <a:ext cx="49707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hlinkClick r:id="rId4"/>
              </a:rPr>
              <a:t>AskJAN.org</a:t>
            </a:r>
            <a:endPar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56286" y="63284"/>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17</a:t>
            </a:fld>
            <a:endParaRPr lang="en-US" dirty="0"/>
          </a:p>
        </p:txBody>
      </p:sp>
    </p:spTree>
    <p:extLst>
      <p:ext uri="{BB962C8B-B14F-4D97-AF65-F5344CB8AC3E}">
        <p14:creationId xmlns:p14="http://schemas.microsoft.com/office/powerpoint/2010/main" val="334083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6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7" name="Rectangle 66">
            <a:extLst>
              <a:ext uri="{FF2B5EF4-FFF2-40B4-BE49-F238E27FC236}">
                <a16:creationId xmlns:a16="http://schemas.microsoft.com/office/drawing/2014/main" id="{A56981F2-287B-4FF9-ADF9-BA62CF2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F4D95-F87F-4B97-8EE9-B8F099F99337}"/>
              </a:ext>
            </a:extLst>
          </p:cNvPr>
          <p:cNvSpPr>
            <a:spLocks noGrp="1"/>
          </p:cNvSpPr>
          <p:nvPr>
            <p:ph type="title"/>
          </p:nvPr>
        </p:nvSpPr>
        <p:spPr>
          <a:xfrm>
            <a:off x="581191" y="723901"/>
            <a:ext cx="10993549" cy="1428750"/>
          </a:xfrm>
        </p:spPr>
        <p:txBody>
          <a:bodyPr vert="horz" lIns="91440" tIns="45720" rIns="91440" bIns="45720" rtlCol="0" anchor="b">
            <a:normAutofit/>
          </a:bodyPr>
          <a:lstStyle/>
          <a:p>
            <a:pPr>
              <a:lnSpc>
                <a:spcPct val="90000"/>
              </a:lnSpc>
            </a:pPr>
            <a:r>
              <a:rPr lang="en-US" sz="2400" cap="none" dirty="0">
                <a:solidFill>
                  <a:schemeClr val="accent1"/>
                </a:solidFill>
                <a:latin typeface="Arial Nova" panose="020B0504020202020204" pitchFamily="34" charset="0"/>
              </a:rPr>
              <a:t>The personal medical information provided by Carson and his therapist helped the employer implement reasonable accommodations that enabled Carson to improve his performance. Flexible work arrangements helped Carson focus on his health, better manage stress, and concentrate on completing job tasks.</a:t>
            </a:r>
          </a:p>
        </p:txBody>
      </p:sp>
      <p:pic>
        <p:nvPicPr>
          <p:cNvPr id="6" name="Content Placeholder 5">
            <a:extLst>
              <a:ext uri="{FF2B5EF4-FFF2-40B4-BE49-F238E27FC236}">
                <a16:creationId xmlns:a16="http://schemas.microsoft.com/office/drawing/2014/main" id="{E3D96E6C-AA78-47F2-BEB8-ABE5D380043B}"/>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738" r="-1" b="37188"/>
          <a:stretch/>
        </p:blipFill>
        <p:spPr>
          <a:xfrm>
            <a:off x="635457" y="2790605"/>
            <a:ext cx="10916463" cy="3438930"/>
          </a:xfrm>
          <a:prstGeom prst="rect">
            <a:avLst/>
          </a:prstGeom>
        </p:spPr>
      </p:pic>
      <p:sp>
        <p:nvSpPr>
          <p:cNvPr id="4" name="Slide Number Placeholder 3">
            <a:extLst>
              <a:ext uri="{FF2B5EF4-FFF2-40B4-BE49-F238E27FC236}">
                <a16:creationId xmlns:a16="http://schemas.microsoft.com/office/drawing/2014/main" id="{20EC5977-193B-4D62-A6B9-E12E572F30B9}"/>
              </a:ext>
            </a:extLst>
          </p:cNvPr>
          <p:cNvSpPr>
            <a:spLocks noGrp="1"/>
          </p:cNvSpPr>
          <p:nvPr>
            <p:ph type="sldNum" sz="quarter" idx="12"/>
          </p:nvPr>
        </p:nvSpPr>
        <p:spPr>
          <a:xfrm>
            <a:off x="10692960" y="53129"/>
            <a:ext cx="1016440" cy="365125"/>
          </a:xfrm>
        </p:spPr>
        <p:txBody>
          <a:bodyPr vert="horz" lIns="91440" tIns="45720" rIns="91440" bIns="45720" rtlCol="0" anchor="ctr">
            <a:normAutofit lnSpcReduction="10000"/>
          </a:bodyPr>
          <a:lstStyle/>
          <a:p>
            <a:pPr defTabSz="914400">
              <a:spcAft>
                <a:spcPts val="600"/>
              </a:spcAft>
            </a:pPr>
            <a:fld id="{D57F1E4F-1CFF-5643-939E-217C01CDF565}" type="slidenum">
              <a:rPr lang="en-US" smtClean="0">
                <a:solidFill>
                  <a:srgbClr val="4590B8"/>
                </a:solidFill>
              </a:rPr>
              <a:pPr defTabSz="914400">
                <a:spcAft>
                  <a:spcPts val="600"/>
                </a:spcAft>
              </a:pPr>
              <a:t>18</a:t>
            </a:fld>
            <a:endParaRPr lang="en-US" dirty="0">
              <a:solidFill>
                <a:srgbClr val="4590B8"/>
              </a:solidFill>
            </a:endParaRPr>
          </a:p>
        </p:txBody>
      </p:sp>
    </p:spTree>
    <p:extLst>
      <p:ext uri="{BB962C8B-B14F-4D97-AF65-F5344CB8AC3E}">
        <p14:creationId xmlns:p14="http://schemas.microsoft.com/office/powerpoint/2010/main" val="3530300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76628-1949-4FFE-BD83-61DDF256E234}"/>
              </a:ext>
            </a:extLst>
          </p:cNvPr>
          <p:cNvSpPr>
            <a:spLocks noGrp="1"/>
          </p:cNvSpPr>
          <p:nvPr>
            <p:ph type="title"/>
          </p:nvPr>
        </p:nvSpPr>
        <p:spPr>
          <a:xfrm>
            <a:off x="643468" y="1033389"/>
            <a:ext cx="4826256" cy="4825409"/>
          </a:xfrm>
        </p:spPr>
        <p:txBody>
          <a:bodyPr anchor="ctr">
            <a:normAutofit/>
          </a:bodyPr>
          <a:lstStyle/>
          <a:p>
            <a:pPr algn="ctr">
              <a:spcAft>
                <a:spcPts val="1200"/>
              </a:spcAft>
            </a:pPr>
            <a:r>
              <a:rPr lang="en-US" sz="5400" dirty="0">
                <a:solidFill>
                  <a:srgbClr val="FFFFFF"/>
                </a:solidFill>
              </a:rPr>
              <a:t>Ask JAN – </a:t>
            </a:r>
            <a:br>
              <a:rPr lang="en-US" sz="5400" dirty="0">
                <a:solidFill>
                  <a:srgbClr val="FFFFFF"/>
                </a:solidFill>
              </a:rPr>
            </a:br>
            <a:r>
              <a:rPr lang="en-US" sz="5400" dirty="0">
                <a:solidFill>
                  <a:srgbClr val="FFFFFF"/>
                </a:solidFill>
              </a:rPr>
              <a:t>We can Help</a:t>
            </a:r>
            <a:br>
              <a:rPr lang="en-US" sz="5400" dirty="0">
                <a:solidFill>
                  <a:srgbClr val="FFFFFF"/>
                </a:solidFill>
              </a:rPr>
            </a:br>
            <a:br>
              <a:rPr lang="en-US" sz="5400" dirty="0">
                <a:solidFill>
                  <a:srgbClr val="FFFFFF"/>
                </a:solidFill>
              </a:rPr>
            </a:br>
            <a:r>
              <a:rPr lang="en-US" sz="5400" dirty="0">
                <a:solidFill>
                  <a:srgbClr val="FFFFFF"/>
                </a:solidFill>
              </a:rPr>
              <a:t>askjan.org</a:t>
            </a:r>
          </a:p>
        </p:txBody>
      </p:sp>
      <p:sp>
        <p:nvSpPr>
          <p:cNvPr id="13" name="Rectangle 1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FAD6EAF-E8B0-494A-B91D-AD6D773B7414}"/>
              </a:ext>
            </a:extLst>
          </p:cNvPr>
          <p:cNvSpPr>
            <a:spLocks noGrp="1"/>
          </p:cNvSpPr>
          <p:nvPr>
            <p:ph idx="1"/>
          </p:nvPr>
        </p:nvSpPr>
        <p:spPr>
          <a:xfrm>
            <a:off x="6755769" y="1033390"/>
            <a:ext cx="4963480" cy="4825409"/>
          </a:xfrm>
          <a:ln w="57150">
            <a:noFill/>
          </a:ln>
        </p:spPr>
        <p:txBody>
          <a:bodyPr anchor="ctr">
            <a:normAutofit fontScale="92500"/>
          </a:bodyPr>
          <a:lstStyle/>
          <a:p>
            <a:pPr marL="0" indent="0">
              <a:buNone/>
            </a:pPr>
            <a:endParaRPr lang="en-US" sz="2000" dirty="0">
              <a:solidFill>
                <a:schemeClr val="accent2">
                  <a:lumMod val="50000"/>
                </a:schemeClr>
              </a:solidFill>
            </a:endParaRPr>
          </a:p>
          <a:p>
            <a:pPr marL="0" indent="0">
              <a:buNone/>
            </a:pPr>
            <a:endParaRPr lang="en-US" sz="2000" dirty="0">
              <a:solidFill>
                <a:schemeClr val="accent2">
                  <a:lumMod val="50000"/>
                </a:schemeClr>
              </a:solidFill>
            </a:endParaRPr>
          </a:p>
          <a:p>
            <a:pPr marL="0" indent="0">
              <a:buNone/>
            </a:pPr>
            <a:r>
              <a:rPr lang="en-US" sz="2000" dirty="0">
                <a:solidFill>
                  <a:schemeClr val="accent2">
                    <a:lumMod val="50000"/>
                  </a:schemeClr>
                </a:solidFill>
              </a:rPr>
              <a:t>This training resource and accompanying video were developed and produced by the Job Accommodation Network (JAN). JAN is the leading source of free, expert, and confidential guidance on accommodations and disability employment issues. </a:t>
            </a:r>
          </a:p>
          <a:p>
            <a:pPr marL="0" indent="0">
              <a:buNone/>
            </a:pPr>
            <a:r>
              <a:rPr lang="en-US" sz="2000" dirty="0">
                <a:solidFill>
                  <a:schemeClr val="accent2">
                    <a:lumMod val="50000"/>
                  </a:schemeClr>
                </a:solidFill>
              </a:rPr>
              <a:t>For information about the services JAN provides, go to </a:t>
            </a:r>
            <a:r>
              <a:rPr lang="en-US" sz="2000" b="1" dirty="0">
                <a:solidFill>
                  <a:schemeClr val="accent2">
                    <a:lumMod val="50000"/>
                  </a:schemeClr>
                </a:solidFill>
              </a:rPr>
              <a:t>AskJAN.org</a:t>
            </a:r>
            <a:r>
              <a:rPr lang="en-US" sz="2000" dirty="0">
                <a:solidFill>
                  <a:schemeClr val="accent2">
                    <a:lumMod val="50000"/>
                  </a:schemeClr>
                </a:solidFill>
              </a:rPr>
              <a:t>.</a:t>
            </a:r>
          </a:p>
          <a:p>
            <a:pPr marL="0" indent="0">
              <a:buNone/>
            </a:pPr>
            <a:r>
              <a:rPr lang="en-US" sz="2000" dirty="0">
                <a:solidFill>
                  <a:schemeClr val="accent2">
                    <a:lumMod val="50000"/>
                  </a:schemeClr>
                </a:solidFill>
              </a:rPr>
              <a:t>JAN is funded by a contract from the </a:t>
            </a:r>
            <a:br>
              <a:rPr lang="en-US" sz="2000" dirty="0">
                <a:solidFill>
                  <a:schemeClr val="accent2">
                    <a:lumMod val="50000"/>
                  </a:schemeClr>
                </a:solidFill>
              </a:rPr>
            </a:br>
            <a:r>
              <a:rPr lang="en-US" sz="2000" dirty="0">
                <a:solidFill>
                  <a:schemeClr val="accent2">
                    <a:lumMod val="50000"/>
                  </a:schemeClr>
                </a:solidFill>
              </a:rPr>
              <a:t>U.S. Department of Labor, Office of Disability Employment Policy (ODEP) (#1605DC-17-C-0038).</a:t>
            </a:r>
          </a:p>
          <a:p>
            <a:endParaRPr lang="en-US" sz="2000" dirty="0">
              <a:solidFill>
                <a:schemeClr val="accent2">
                  <a:lumMod val="50000"/>
                </a:schemeClr>
              </a:solidFill>
            </a:endParaRPr>
          </a:p>
        </p:txBody>
      </p:sp>
      <p:sp>
        <p:nvSpPr>
          <p:cNvPr id="4" name="Slide Number Placeholder 3">
            <a:extLst>
              <a:ext uri="{FF2B5EF4-FFF2-40B4-BE49-F238E27FC236}">
                <a16:creationId xmlns:a16="http://schemas.microsoft.com/office/drawing/2014/main" id="{F62ED088-0E23-4E9E-B5DA-E47D28E7C937}"/>
              </a:ext>
            </a:extLst>
          </p:cNvPr>
          <p:cNvSpPr>
            <a:spLocks noGrp="1"/>
          </p:cNvSpPr>
          <p:nvPr>
            <p:ph type="sldNum" sz="quarter" idx="12"/>
          </p:nvPr>
        </p:nvSpPr>
        <p:spPr>
          <a:xfrm>
            <a:off x="10558298" y="74731"/>
            <a:ext cx="1052508" cy="365125"/>
          </a:xfrm>
        </p:spPr>
        <p:txBody>
          <a:bodyPr>
            <a:normAutofit/>
          </a:bodyPr>
          <a:lstStyle/>
          <a:p>
            <a:pPr>
              <a:lnSpc>
                <a:spcPct val="90000"/>
              </a:lnSpc>
              <a:spcAft>
                <a:spcPts val="600"/>
              </a:spcAft>
            </a:pPr>
            <a:fld id="{D57F1E4F-1CFF-5643-939E-217C01CDF565}" type="slidenum">
              <a:rPr lang="en-US">
                <a:solidFill>
                  <a:srgbClr val="4590B8"/>
                </a:solidFill>
              </a:rPr>
              <a:pPr>
                <a:lnSpc>
                  <a:spcPct val="90000"/>
                </a:lnSpc>
                <a:spcAft>
                  <a:spcPts val="600"/>
                </a:spcAft>
              </a:pPr>
              <a:t>19</a:t>
            </a:fld>
            <a:endParaRPr lang="en-US" dirty="0">
              <a:solidFill>
                <a:srgbClr val="4590B8"/>
              </a:solidFill>
            </a:endParaRPr>
          </a:p>
        </p:txBody>
      </p:sp>
      <p:pic>
        <p:nvPicPr>
          <p:cNvPr id="6" name="Picture 5">
            <a:extLst>
              <a:ext uri="{FF2B5EF4-FFF2-40B4-BE49-F238E27FC236}">
                <a16:creationId xmlns:a16="http://schemas.microsoft.com/office/drawing/2014/main" id="{67F4D8BB-F84B-41DC-9002-0407485012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1867" y="776096"/>
            <a:ext cx="2901456" cy="920420"/>
          </a:xfrm>
          <a:prstGeom prst="rect">
            <a:avLst/>
          </a:prstGeom>
        </p:spPr>
      </p:pic>
    </p:spTree>
    <p:extLst>
      <p:ext uri="{BB962C8B-B14F-4D97-AF65-F5344CB8AC3E}">
        <p14:creationId xmlns:p14="http://schemas.microsoft.com/office/powerpoint/2010/main" val="342929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601255" y="702156"/>
            <a:ext cx="3409783" cy="1013800"/>
          </a:xfrm>
        </p:spPr>
        <p:txBody>
          <a:bodyPr>
            <a:normAutofit/>
          </a:bodyPr>
          <a:lstStyle/>
          <a:p>
            <a:r>
              <a:rPr lang="en-US" sz="2600" dirty="0"/>
              <a:t>Role Play Scenario Part 1</a:t>
            </a:r>
          </a:p>
        </p:txBody>
      </p:sp>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Carson meets with his supervisor, Julie, who explains that she has observed him acting differently lately. Carson has been impatient with Julie, co-workers, and customers, and has made errors that co-workers had to correct to meet business deadlines. </a:t>
            </a:r>
          </a:p>
          <a:p>
            <a:endParaRPr lang="en-US" dirty="0">
              <a:solidFill>
                <a:schemeClr val="bg1"/>
              </a:solidFill>
            </a:endParaRPr>
          </a:p>
        </p:txBody>
      </p:sp>
      <p:pic>
        <p:nvPicPr>
          <p:cNvPr id="6" name="Picture 5" descr="Julie meeting with Carson in an office space.">
            <a:extLst>
              <a:ext uri="{FF2B5EF4-FFF2-40B4-BE49-F238E27FC236}">
                <a16:creationId xmlns:a16="http://schemas.microsoft.com/office/drawing/2014/main" id="{552B06A5-AAF4-463C-83A1-4C56961444D5}"/>
              </a:ext>
            </a:extLst>
          </p:cNvPr>
          <p:cNvPicPr>
            <a:picLocks noChangeAspect="1"/>
          </p:cNvPicPr>
          <p:nvPr/>
        </p:nvPicPr>
        <p:blipFill>
          <a:blip r:embed="rId3"/>
          <a:stretch>
            <a:fillRect/>
          </a:stretch>
        </p:blipFill>
        <p:spPr>
          <a:xfrm>
            <a:off x="4791522" y="1768187"/>
            <a:ext cx="6489819" cy="3342256"/>
          </a:xfrm>
          <a:prstGeom prst="rect">
            <a:avLst/>
          </a:prstGeom>
        </p:spPr>
      </p:pic>
      <p:sp>
        <p:nvSpPr>
          <p:cNvPr id="7" name="Slide Number Placeholder 6">
            <a:extLst>
              <a:ext uri="{FF2B5EF4-FFF2-40B4-BE49-F238E27FC236}">
                <a16:creationId xmlns:a16="http://schemas.microsoft.com/office/drawing/2014/main" id="{19240776-CA32-4DF8-ABF0-F3C13C6E3E24}"/>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8404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348826-A036-4693-A693-E44B3B4D7C9B}"/>
              </a:ext>
            </a:extLst>
          </p:cNvPr>
          <p:cNvSpPr>
            <a:spLocks noGrp="1"/>
          </p:cNvSpPr>
          <p:nvPr>
            <p:ph type="title"/>
          </p:nvPr>
        </p:nvSpPr>
        <p:spPr>
          <a:xfrm>
            <a:off x="601255" y="702156"/>
            <a:ext cx="3409783" cy="1013800"/>
          </a:xfrm>
        </p:spPr>
        <p:txBody>
          <a:bodyPr>
            <a:normAutofit fontScale="90000"/>
          </a:bodyPr>
          <a:lstStyle/>
          <a:p>
            <a:pPr>
              <a:lnSpc>
                <a:spcPct val="90000"/>
              </a:lnSpc>
            </a:pPr>
            <a:r>
              <a:rPr lang="en-US" sz="2900" dirty="0"/>
              <a:t>Role Play Scenario Part 1 </a:t>
            </a:r>
            <a:r>
              <a:rPr lang="en-US" sz="1600" dirty="0"/>
              <a:t>Continued</a:t>
            </a:r>
            <a:endParaRPr lang="en-US" sz="2400" dirty="0"/>
          </a:p>
        </p:txBody>
      </p:sp>
      <p:sp>
        <p:nvSpPr>
          <p:cNvPr id="3" name="Content Placeholder 2">
            <a:extLst>
              <a:ext uri="{FF2B5EF4-FFF2-40B4-BE49-F238E27FC236}">
                <a16:creationId xmlns:a16="http://schemas.microsoft.com/office/drawing/2014/main" id="{85434D01-68E8-41AE-825F-64DA5EDB2CC4}"/>
              </a:ext>
            </a:extLst>
          </p:cNvPr>
          <p:cNvSpPr>
            <a:spLocks noGrp="1"/>
          </p:cNvSpPr>
          <p:nvPr>
            <p:ph idx="1"/>
          </p:nvPr>
        </p:nvSpPr>
        <p:spPr>
          <a:xfrm>
            <a:off x="601255" y="1964168"/>
            <a:ext cx="3409782" cy="4036582"/>
          </a:xfrm>
        </p:spPr>
        <p:txBody>
          <a:bodyPr>
            <a:normAutofit fontScale="92500"/>
          </a:bodyPr>
          <a:lstStyle/>
          <a:p>
            <a:pPr marL="0" indent="0">
              <a:buNone/>
            </a:pPr>
            <a:r>
              <a:rPr lang="en-US" sz="2200" dirty="0">
                <a:solidFill>
                  <a:schemeClr val="bg1"/>
                </a:solidFill>
              </a:rPr>
              <a:t>Julie places Carson on a Performance Improvement Plan (PIP). In response, Carson notes frustration with work-related pressure and shares limited information about feeling stressed-out and anxious. He does not specifically disclose a disability or request a job accommodation.</a:t>
            </a:r>
          </a:p>
          <a:p>
            <a:pPr marL="0" indent="0">
              <a:buNone/>
            </a:pPr>
            <a:endParaRPr lang="en-US" dirty="0">
              <a:solidFill>
                <a:schemeClr val="bg1"/>
              </a:solidFill>
            </a:endParaRPr>
          </a:p>
          <a:p>
            <a:endParaRPr lang="en-US" dirty="0">
              <a:solidFill>
                <a:schemeClr val="bg1"/>
              </a:solidFill>
            </a:endParaRPr>
          </a:p>
        </p:txBody>
      </p:sp>
      <p:pic>
        <p:nvPicPr>
          <p:cNvPr id="5" name="Picture 4" descr="Carson, appearing frustrated.">
            <a:extLst>
              <a:ext uri="{FF2B5EF4-FFF2-40B4-BE49-F238E27FC236}">
                <a16:creationId xmlns:a16="http://schemas.microsoft.com/office/drawing/2014/main" id="{B5F3620A-1BE8-4285-8DAB-369B5DDFAD6D}"/>
              </a:ext>
            </a:extLst>
          </p:cNvPr>
          <p:cNvPicPr>
            <a:picLocks noChangeAspect="1"/>
          </p:cNvPicPr>
          <p:nvPr/>
        </p:nvPicPr>
        <p:blipFill rotWithShape="1">
          <a:blip r:embed="rId3"/>
          <a:srcRect l="20786" r="1" b="1"/>
          <a:stretch/>
        </p:blipFill>
        <p:spPr>
          <a:xfrm>
            <a:off x="4871043" y="1111641"/>
            <a:ext cx="6330777" cy="4655348"/>
          </a:xfrm>
          <a:prstGeom prst="rect">
            <a:avLst/>
          </a:prstGeom>
        </p:spPr>
      </p:pic>
      <p:sp>
        <p:nvSpPr>
          <p:cNvPr id="6" name="Slide Number Placeholder 5">
            <a:extLst>
              <a:ext uri="{FF2B5EF4-FFF2-40B4-BE49-F238E27FC236}">
                <a16:creationId xmlns:a16="http://schemas.microsoft.com/office/drawing/2014/main" id="{BECE9B45-7B8C-424A-A7E1-F6B9D0A7FC35}"/>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45315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4A7-65F6-4CA2-B7B5-BFE3FC9B9A5F}"/>
              </a:ext>
            </a:extLst>
          </p:cNvPr>
          <p:cNvSpPr>
            <a:spLocks noGrp="1"/>
          </p:cNvSpPr>
          <p:nvPr>
            <p:ph type="title"/>
          </p:nvPr>
        </p:nvSpPr>
        <p:spPr/>
        <p:txBody>
          <a:bodyPr/>
          <a:lstStyle/>
          <a:p>
            <a:r>
              <a:rPr lang="en-US" dirty="0"/>
              <a:t>Engage in the interactive accommodation process</a:t>
            </a:r>
          </a:p>
        </p:txBody>
      </p:sp>
      <p:sp>
        <p:nvSpPr>
          <p:cNvPr id="3" name="Content Placeholder 2">
            <a:extLst>
              <a:ext uri="{FF2B5EF4-FFF2-40B4-BE49-F238E27FC236}">
                <a16:creationId xmlns:a16="http://schemas.microsoft.com/office/drawing/2014/main" id="{30138BDC-FCF5-42AC-A9F1-C5C7586C695D}"/>
              </a:ext>
            </a:extLst>
          </p:cNvPr>
          <p:cNvSpPr>
            <a:spLocks noGrp="1"/>
          </p:cNvSpPr>
          <p:nvPr>
            <p:ph idx="1"/>
          </p:nvPr>
        </p:nvSpPr>
        <p:spPr/>
        <p:txBody>
          <a:bodyPr>
            <a:normAutofit/>
          </a:bodyPr>
          <a:lstStyle/>
          <a:p>
            <a:pPr marL="0" indent="0">
              <a:buNone/>
            </a:pPr>
            <a:r>
              <a:rPr lang="en-US" sz="2400" dirty="0"/>
              <a:t>Julie asks whether Carson has someone to talk with and offers to refer him to the Employee Assistance Program (EAP). Carson responds defensively, informing Julie that his personal situation is private and that he has a therapist already. </a:t>
            </a:r>
          </a:p>
          <a:p>
            <a:pPr marL="0" indent="0">
              <a:buNone/>
            </a:pPr>
            <a:r>
              <a:rPr lang="en-US" sz="2400" dirty="0"/>
              <a:t>Because Carson shares feeling stressed-out and anxious, having difficulty meeting performance requirements, and having a therapist, Julie recognizes this as an appropriate time to engage in a conversation about accommodations. This is the interactive accommodation process under the Americans with Disabilities Act (ADA). </a:t>
            </a:r>
            <a:endParaRPr lang="en-US" dirty="0"/>
          </a:p>
        </p:txBody>
      </p:sp>
      <p:sp>
        <p:nvSpPr>
          <p:cNvPr id="4" name="Slide Number Placeholder 3">
            <a:extLst>
              <a:ext uri="{FF2B5EF4-FFF2-40B4-BE49-F238E27FC236}">
                <a16:creationId xmlns:a16="http://schemas.microsoft.com/office/drawing/2014/main" id="{25AD9948-07D6-4F42-A1E1-E6785450A5E6}"/>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725587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E82C-7A98-4450-AF17-FEE7B4AC32C4}"/>
              </a:ext>
            </a:extLst>
          </p:cNvPr>
          <p:cNvSpPr>
            <a:spLocks noGrp="1"/>
          </p:cNvSpPr>
          <p:nvPr>
            <p:ph type="title"/>
          </p:nvPr>
        </p:nvSpPr>
        <p:spPr/>
        <p:txBody>
          <a:bodyPr/>
          <a:lstStyle/>
          <a:p>
            <a:r>
              <a:rPr lang="en-US" dirty="0"/>
              <a:t>Disability disclosure and </a:t>
            </a:r>
            <a:br>
              <a:rPr lang="en-US" dirty="0"/>
            </a:br>
            <a:r>
              <a:rPr lang="en-US" dirty="0"/>
              <a:t>the accommodation conversation</a:t>
            </a:r>
          </a:p>
        </p:txBody>
      </p:sp>
      <p:sp>
        <p:nvSpPr>
          <p:cNvPr id="3" name="Content Placeholder 2">
            <a:extLst>
              <a:ext uri="{FF2B5EF4-FFF2-40B4-BE49-F238E27FC236}">
                <a16:creationId xmlns:a16="http://schemas.microsoft.com/office/drawing/2014/main" id="{BF52308C-6612-4DD1-A7E5-3CF2DED20E26}"/>
              </a:ext>
            </a:extLst>
          </p:cNvPr>
          <p:cNvSpPr>
            <a:spLocks noGrp="1"/>
          </p:cNvSpPr>
          <p:nvPr>
            <p:ph idx="1"/>
          </p:nvPr>
        </p:nvSpPr>
        <p:spPr/>
        <p:txBody>
          <a:bodyPr>
            <a:normAutofit/>
          </a:bodyPr>
          <a:lstStyle/>
          <a:p>
            <a:r>
              <a:rPr lang="en-US" sz="2400" dirty="0"/>
              <a:t>It’s not always apparent that a disability or medical condition is affecting performance</a:t>
            </a:r>
          </a:p>
          <a:p>
            <a:r>
              <a:rPr lang="en-US" sz="2400" dirty="0"/>
              <a:t>Employees sometimes share personal information about their health when notified that their performance does not meet required standards</a:t>
            </a:r>
          </a:p>
          <a:p>
            <a:pPr>
              <a:spcAft>
                <a:spcPts val="1200"/>
              </a:spcAft>
            </a:pPr>
            <a:r>
              <a:rPr lang="en-US" sz="2400" dirty="0"/>
              <a:t>This disclosure often leads to a conversation about job accommodations</a:t>
            </a:r>
          </a:p>
          <a:p>
            <a:pPr marL="0" indent="0">
              <a:spcAft>
                <a:spcPts val="0"/>
              </a:spcAft>
              <a:buNone/>
            </a:pPr>
            <a:r>
              <a:rPr lang="en-US" sz="2400" b="1" dirty="0"/>
              <a:t>JAN Resource:</a:t>
            </a:r>
          </a:p>
          <a:p>
            <a:pPr marL="0" indent="0">
              <a:buNone/>
            </a:pPr>
            <a:r>
              <a:rPr lang="en-US" sz="2400" dirty="0">
                <a:latin typeface="Arial" panose="020B0604020202020204" pitchFamily="34" charset="0"/>
                <a:hlinkClick r:id="rId3"/>
              </a:rPr>
              <a:t>Performance and Production Standards</a:t>
            </a:r>
            <a:endParaRPr lang="en-US" sz="24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6A8A93AC-41C0-443B-94CA-42A65DC24697}"/>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2141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DCD0-F418-41A1-8F9A-35CFD4C34C68}"/>
              </a:ext>
            </a:extLst>
          </p:cNvPr>
          <p:cNvSpPr>
            <a:spLocks noGrp="1"/>
          </p:cNvSpPr>
          <p:nvPr>
            <p:ph type="title"/>
          </p:nvPr>
        </p:nvSpPr>
        <p:spPr/>
        <p:txBody>
          <a:bodyPr/>
          <a:lstStyle/>
          <a:p>
            <a:r>
              <a:rPr lang="en-US" dirty="0"/>
              <a:t>Disability disclosure barrier: Stigma</a:t>
            </a:r>
          </a:p>
        </p:txBody>
      </p:sp>
      <p:sp>
        <p:nvSpPr>
          <p:cNvPr id="3" name="Content Placeholder 2">
            <a:extLst>
              <a:ext uri="{FF2B5EF4-FFF2-40B4-BE49-F238E27FC236}">
                <a16:creationId xmlns:a16="http://schemas.microsoft.com/office/drawing/2014/main" id="{1C00BF89-8A22-458C-B3DA-57B79527FFBD}"/>
              </a:ext>
            </a:extLst>
          </p:cNvPr>
          <p:cNvSpPr>
            <a:spLocks noGrp="1"/>
          </p:cNvSpPr>
          <p:nvPr>
            <p:ph idx="1"/>
          </p:nvPr>
        </p:nvSpPr>
        <p:spPr/>
        <p:txBody>
          <a:bodyPr/>
          <a:lstStyle/>
          <a:p>
            <a:r>
              <a:rPr lang="en-US" sz="2400" dirty="0"/>
              <a:t>Stigma is often a barrier to self-identification, disability disclosure, and requesting an accommodation</a:t>
            </a:r>
          </a:p>
          <a:p>
            <a:r>
              <a:rPr lang="en-US" sz="2400" dirty="0"/>
              <a:t>This can be particularly true for an individual with a mental health condition and/or who is undergoing treatment for a substance use disorder</a:t>
            </a:r>
          </a:p>
          <a:p>
            <a:r>
              <a:rPr lang="en-US" sz="2400" dirty="0"/>
              <a:t>People from multiply marginalized communities may be even less likely to make an accommodation request</a:t>
            </a:r>
          </a:p>
          <a:p>
            <a:pPr marL="0" marR="0" lvl="0" indent="0" algn="l" defTabSz="457200" rtl="0" eaLnBrk="1" fontAlgn="auto" latinLnBrk="0" hangingPunct="1">
              <a:lnSpc>
                <a:spcPct val="100000"/>
              </a:lnSpc>
              <a:spcBef>
                <a:spcPct val="20000"/>
              </a:spcBef>
              <a:spcAft>
                <a:spcPts val="0"/>
              </a:spcAft>
              <a:buClr>
                <a:srgbClr val="1A3260"/>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JAN Resource:</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hlinkClick r:id="rId3"/>
              </a:rPr>
              <a:t>Disability Disclosure</a:t>
            </a:r>
            <a:endParaRPr lang="en-US" sz="2400" dirty="0"/>
          </a:p>
          <a:p>
            <a:endParaRPr lang="en-US" dirty="0"/>
          </a:p>
        </p:txBody>
      </p:sp>
      <p:sp>
        <p:nvSpPr>
          <p:cNvPr id="4" name="Slide Number Placeholder 3">
            <a:extLst>
              <a:ext uri="{FF2B5EF4-FFF2-40B4-BE49-F238E27FC236}">
                <a16:creationId xmlns:a16="http://schemas.microsoft.com/office/drawing/2014/main" id="{01B3505A-7BCF-41B0-90F9-ED5757C5197D}"/>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65551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4F4347-83A6-4AAE-844D-339E53416919}"/>
              </a:ext>
            </a:extLst>
          </p:cNvPr>
          <p:cNvSpPr>
            <a:spLocks noGrp="1"/>
          </p:cNvSpPr>
          <p:nvPr>
            <p:ph type="title"/>
          </p:nvPr>
        </p:nvSpPr>
        <p:spPr>
          <a:xfrm>
            <a:off x="601255" y="702156"/>
            <a:ext cx="3409783" cy="1013800"/>
          </a:xfrm>
        </p:spPr>
        <p:txBody>
          <a:bodyPr>
            <a:normAutofit/>
          </a:bodyPr>
          <a:lstStyle/>
          <a:p>
            <a:pPr>
              <a:lnSpc>
                <a:spcPct val="90000"/>
              </a:lnSpc>
            </a:pPr>
            <a:r>
              <a:rPr lang="en-US" sz="2200" dirty="0"/>
              <a:t>Create a safe space</a:t>
            </a:r>
          </a:p>
        </p:txBody>
      </p:sp>
      <p:sp>
        <p:nvSpPr>
          <p:cNvPr id="3" name="Content Placeholder 2">
            <a:extLst>
              <a:ext uri="{FF2B5EF4-FFF2-40B4-BE49-F238E27FC236}">
                <a16:creationId xmlns:a16="http://schemas.microsoft.com/office/drawing/2014/main" id="{21DE2665-9D1C-4ECE-8F65-82D2FAF72D0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Creating a safe space for self-identification and disability disclosure is essential to the success of the interactive accommodation process</a:t>
            </a:r>
          </a:p>
          <a:p>
            <a:pPr marL="0" indent="0">
              <a:buNone/>
            </a:pPr>
            <a:r>
              <a:rPr lang="en-US" sz="2000" dirty="0">
                <a:solidFill>
                  <a:schemeClr val="bg1"/>
                </a:solidFill>
              </a:rPr>
              <a:t>Active empathetic listening to responses from open-ended questions often yields information to support this process</a:t>
            </a:r>
          </a:p>
          <a:p>
            <a:endParaRPr lang="en-US" dirty="0">
              <a:solidFill>
                <a:schemeClr val="bg1"/>
              </a:solidFill>
            </a:endParaRPr>
          </a:p>
        </p:txBody>
      </p:sp>
      <p:pic>
        <p:nvPicPr>
          <p:cNvPr id="8" name="Picture 7" descr="Julie, actively listening">
            <a:extLst>
              <a:ext uri="{FF2B5EF4-FFF2-40B4-BE49-F238E27FC236}">
                <a16:creationId xmlns:a16="http://schemas.microsoft.com/office/drawing/2014/main" id="{363F3044-071E-47C1-AF95-6C8260548D7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791522" y="1395022"/>
            <a:ext cx="6489819" cy="4088585"/>
          </a:xfrm>
          <a:prstGeom prst="rect">
            <a:avLst/>
          </a:prstGeom>
        </p:spPr>
      </p:pic>
      <p:sp>
        <p:nvSpPr>
          <p:cNvPr id="4" name="Slide Number Placeholder 3">
            <a:extLst>
              <a:ext uri="{FF2B5EF4-FFF2-40B4-BE49-F238E27FC236}">
                <a16:creationId xmlns:a16="http://schemas.microsoft.com/office/drawing/2014/main" id="{D6AE0EA6-2F82-4D69-88FA-D251CE87C3F5}"/>
              </a:ext>
            </a:extLst>
          </p:cNvPr>
          <p:cNvSpPr>
            <a:spLocks noGrp="1"/>
          </p:cNvSpPr>
          <p:nvPr>
            <p:ph type="sldNum" sz="quarter" idx="12"/>
          </p:nvPr>
        </p:nvSpPr>
        <p:spPr>
          <a:xfrm>
            <a:off x="10702965" y="96882"/>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7</a:t>
            </a:fld>
            <a:endParaRPr lang="en-US" dirty="0"/>
          </a:p>
        </p:txBody>
      </p:sp>
    </p:spTree>
    <p:extLst>
      <p:ext uri="{BB962C8B-B14F-4D97-AF65-F5344CB8AC3E}">
        <p14:creationId xmlns:p14="http://schemas.microsoft.com/office/powerpoint/2010/main" val="235069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3492-A4C3-4E7A-9259-D57C15E4E5B9}"/>
              </a:ext>
            </a:extLst>
          </p:cNvPr>
          <p:cNvSpPr>
            <a:spLocks noGrp="1"/>
          </p:cNvSpPr>
          <p:nvPr>
            <p:ph type="title"/>
          </p:nvPr>
        </p:nvSpPr>
        <p:spPr/>
        <p:txBody>
          <a:bodyPr/>
          <a:lstStyle/>
          <a:p>
            <a:r>
              <a:rPr lang="en-US" dirty="0"/>
              <a:t>Facilitate the accommodation conversation</a:t>
            </a:r>
          </a:p>
        </p:txBody>
      </p:sp>
      <p:sp>
        <p:nvSpPr>
          <p:cNvPr id="3" name="Content Placeholder 2">
            <a:extLst>
              <a:ext uri="{FF2B5EF4-FFF2-40B4-BE49-F238E27FC236}">
                <a16:creationId xmlns:a16="http://schemas.microsoft.com/office/drawing/2014/main" id="{E648FB2A-681A-4854-90B6-591B746A9CFA}"/>
              </a:ext>
            </a:extLst>
          </p:cNvPr>
          <p:cNvSpPr>
            <a:spLocks noGrp="1"/>
          </p:cNvSpPr>
          <p:nvPr>
            <p:ph idx="1"/>
          </p:nvPr>
        </p:nvSpPr>
        <p:spPr/>
        <p:txBody>
          <a:bodyPr>
            <a:normAutofit/>
          </a:bodyPr>
          <a:lstStyle/>
          <a:p>
            <a:pPr marL="0" indent="0">
              <a:spcAft>
                <a:spcPts val="1200"/>
              </a:spcAft>
              <a:buNone/>
            </a:pPr>
            <a:r>
              <a:rPr lang="en-US" sz="2600" b="1" dirty="0"/>
              <a:t>Examples of open-ended questions:</a:t>
            </a:r>
          </a:p>
          <a:p>
            <a:pPr>
              <a:spcAft>
                <a:spcPts val="1200"/>
              </a:spcAft>
            </a:pPr>
            <a:r>
              <a:rPr lang="en-US" sz="2400" dirty="0"/>
              <a:t>“Is there anything I can do support you to be successful in your role?”  </a:t>
            </a:r>
          </a:p>
          <a:p>
            <a:pPr>
              <a:spcAft>
                <a:spcPts val="1200"/>
              </a:spcAft>
            </a:pPr>
            <a:r>
              <a:rPr lang="en-US" sz="2400" dirty="0"/>
              <a:t>“You seem to be struggling. Is there anything I can do to help?”</a:t>
            </a:r>
          </a:p>
          <a:p>
            <a:pPr>
              <a:spcAft>
                <a:spcPts val="1200"/>
              </a:spcAft>
            </a:pPr>
            <a:r>
              <a:rPr lang="en-US" sz="2400" dirty="0"/>
              <a:t>“What do you think might make it easier for you to do your best work?”</a:t>
            </a:r>
          </a:p>
          <a:p>
            <a:pPr>
              <a:spcAft>
                <a:spcPts val="1200"/>
              </a:spcAft>
            </a:pPr>
            <a:r>
              <a:rPr lang="en-US" sz="2400" dirty="0"/>
              <a:t>“Is there a challenge or barrier you are encountering you could help me understand?”</a:t>
            </a:r>
          </a:p>
          <a:p>
            <a:endParaRPr lang="en-US" dirty="0"/>
          </a:p>
        </p:txBody>
      </p:sp>
      <p:sp>
        <p:nvSpPr>
          <p:cNvPr id="4" name="Slide Number Placeholder 3">
            <a:extLst>
              <a:ext uri="{FF2B5EF4-FFF2-40B4-BE49-F238E27FC236}">
                <a16:creationId xmlns:a16="http://schemas.microsoft.com/office/drawing/2014/main" id="{C50CB19C-1509-4BC5-8D54-3AB1B090E5EF}"/>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51590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CED5-0C98-478E-892C-41CE82ED53E7}"/>
              </a:ext>
            </a:extLst>
          </p:cNvPr>
          <p:cNvSpPr>
            <a:spLocks noGrp="1"/>
          </p:cNvSpPr>
          <p:nvPr>
            <p:ph type="title"/>
          </p:nvPr>
        </p:nvSpPr>
        <p:spPr/>
        <p:txBody>
          <a:bodyPr/>
          <a:lstStyle/>
          <a:p>
            <a:r>
              <a:rPr lang="en-US" dirty="0"/>
              <a:t>Set aside the performance improvement plan</a:t>
            </a:r>
          </a:p>
        </p:txBody>
      </p:sp>
      <p:sp>
        <p:nvSpPr>
          <p:cNvPr id="3" name="Content Placeholder 2">
            <a:extLst>
              <a:ext uri="{FF2B5EF4-FFF2-40B4-BE49-F238E27FC236}">
                <a16:creationId xmlns:a16="http://schemas.microsoft.com/office/drawing/2014/main" id="{8B8248D3-2ED3-4AF0-9877-4280E39FBAE7}"/>
              </a:ext>
            </a:extLst>
          </p:cNvPr>
          <p:cNvSpPr>
            <a:spLocks noGrp="1"/>
          </p:cNvSpPr>
          <p:nvPr>
            <p:ph idx="1"/>
          </p:nvPr>
        </p:nvSpPr>
        <p:spPr/>
        <p:txBody>
          <a:bodyPr>
            <a:normAutofit/>
          </a:bodyPr>
          <a:lstStyle/>
          <a:p>
            <a:pPr marL="0" indent="0">
              <a:spcAft>
                <a:spcPts val="1200"/>
              </a:spcAft>
              <a:buNone/>
            </a:pPr>
            <a:r>
              <a:rPr lang="en-US" sz="2600" b="1" dirty="0"/>
              <a:t>When it becomes known that accommodation is needed:</a:t>
            </a:r>
          </a:p>
          <a:p>
            <a:r>
              <a:rPr lang="en-US" sz="2400" dirty="0"/>
              <a:t>Set aside the performance improvement plan (PIP) in order to collaboratively and productively focus on the accommodation conversation</a:t>
            </a:r>
          </a:p>
          <a:p>
            <a:r>
              <a:rPr lang="en-US" sz="2400" dirty="0"/>
              <a:t>Gather the information necessary to explore accommodations</a:t>
            </a:r>
          </a:p>
          <a:p>
            <a:r>
              <a:rPr lang="en-US" sz="2400" dirty="0"/>
              <a:t>Return to the performance improvement conversation after accommodations have been effectively implemented</a:t>
            </a:r>
          </a:p>
        </p:txBody>
      </p:sp>
      <p:sp>
        <p:nvSpPr>
          <p:cNvPr id="4" name="Slide Number Placeholder 3">
            <a:extLst>
              <a:ext uri="{FF2B5EF4-FFF2-40B4-BE49-F238E27FC236}">
                <a16:creationId xmlns:a16="http://schemas.microsoft.com/office/drawing/2014/main" id="{31B46DC2-48E8-4C0D-8B1C-94B1B3515E48}"/>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262593138"/>
      </p:ext>
    </p:extLst>
  </p:cSld>
  <p:clrMapOvr>
    <a:masterClrMapping/>
  </p:clrMapOvr>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2899</TotalTime>
  <Words>4290</Words>
  <Application>Microsoft Office PowerPoint</Application>
  <PresentationFormat>Widescreen</PresentationFormat>
  <Paragraphs>203</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Nova</vt:lpstr>
      <vt:lpstr>Calibri</vt:lpstr>
      <vt:lpstr>Gill Sans MT</vt:lpstr>
      <vt:lpstr>Lato</vt:lpstr>
      <vt:lpstr>Wingdings</vt:lpstr>
      <vt:lpstr>Wingdings 2</vt:lpstr>
      <vt:lpstr>Dividend</vt:lpstr>
      <vt:lpstr>Role-Play Training Series: Medical Information and the Interactive Process</vt:lpstr>
      <vt:lpstr>Role Play Scenario Part 1</vt:lpstr>
      <vt:lpstr>Role Play Scenario Part 1 Continued</vt:lpstr>
      <vt:lpstr>Engage in the interactive accommodation process</vt:lpstr>
      <vt:lpstr>Disability disclosure and  the accommodation conversation</vt:lpstr>
      <vt:lpstr>Disability disclosure barrier: Stigma</vt:lpstr>
      <vt:lpstr>Create a safe space</vt:lpstr>
      <vt:lpstr>Facilitate the accommodation conversation</vt:lpstr>
      <vt:lpstr>Set aside the performance improvement plan</vt:lpstr>
      <vt:lpstr>Personal and private Medical Information </vt:lpstr>
      <vt:lpstr>Medical Information  and the Interactive accommodation Process</vt:lpstr>
      <vt:lpstr>Using Forms to request Medical information</vt:lpstr>
      <vt:lpstr>Who can provide Medical Information</vt:lpstr>
      <vt:lpstr>Appropriate Health Care or Rehabilitation Professionals</vt:lpstr>
      <vt:lpstr>Sufficient medical information</vt:lpstr>
      <vt:lpstr>Keep Medical Information confidential</vt:lpstr>
      <vt:lpstr>Exploring accommodation solutions</vt:lpstr>
      <vt:lpstr>The personal medical information provided by Carson and his therapist helped the employer implement reasonable accommodations that enabled Carson to improve his performance. Flexible work arrangements helped Carson focus on his health, better manage stress, and concentrate on completing job tasks.</vt:lpstr>
      <vt:lpstr>Ask JAN –  We can Help  askjan.org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Play Video Series: Confidentiality and Medical Information</dc:title>
  <dc:creator>Tracie DeFreitas</dc:creator>
  <cp:lastModifiedBy>Lyssa Rowan</cp:lastModifiedBy>
  <cp:revision>246</cp:revision>
  <dcterms:created xsi:type="dcterms:W3CDTF">2021-11-02T13:00:03Z</dcterms:created>
  <dcterms:modified xsi:type="dcterms:W3CDTF">2022-01-03T14:54:53Z</dcterms:modified>
</cp:coreProperties>
</file>