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687" r:id="rId3"/>
    <p:sldMasterId id="2147483690" r:id="rId4"/>
    <p:sldMasterId id="2147483697" r:id="rId5"/>
  </p:sldMasterIdLst>
  <p:notesMasterIdLst>
    <p:notesMasterId r:id="rId62"/>
  </p:notesMasterIdLst>
  <p:sldIdLst>
    <p:sldId id="262" r:id="rId6"/>
    <p:sldId id="753" r:id="rId7"/>
    <p:sldId id="752" r:id="rId8"/>
    <p:sldId id="317" r:id="rId9"/>
    <p:sldId id="477" r:id="rId10"/>
    <p:sldId id="800" r:id="rId11"/>
    <p:sldId id="776" r:id="rId12"/>
    <p:sldId id="777" r:id="rId13"/>
    <p:sldId id="778" r:id="rId14"/>
    <p:sldId id="779" r:id="rId15"/>
    <p:sldId id="782" r:id="rId16"/>
    <p:sldId id="783" r:id="rId17"/>
    <p:sldId id="784" r:id="rId18"/>
    <p:sldId id="785" r:id="rId19"/>
    <p:sldId id="786" r:id="rId20"/>
    <p:sldId id="787" r:id="rId21"/>
    <p:sldId id="788" r:id="rId22"/>
    <p:sldId id="789" r:id="rId23"/>
    <p:sldId id="790" r:id="rId24"/>
    <p:sldId id="801" r:id="rId25"/>
    <p:sldId id="774" r:id="rId26"/>
    <p:sldId id="278" r:id="rId27"/>
    <p:sldId id="450" r:id="rId28"/>
    <p:sldId id="455" r:id="rId29"/>
    <p:sldId id="772" r:id="rId30"/>
    <p:sldId id="773" r:id="rId31"/>
    <p:sldId id="809" r:id="rId32"/>
    <p:sldId id="434" r:id="rId33"/>
    <p:sldId id="435" r:id="rId34"/>
    <p:sldId id="436" r:id="rId35"/>
    <p:sldId id="811" r:id="rId36"/>
    <p:sldId id="812" r:id="rId37"/>
    <p:sldId id="813" r:id="rId38"/>
    <p:sldId id="802" r:id="rId39"/>
    <p:sldId id="460" r:id="rId40"/>
    <p:sldId id="793" r:id="rId41"/>
    <p:sldId id="465" r:id="rId42"/>
    <p:sldId id="771" r:id="rId43"/>
    <p:sldId id="474" r:id="rId44"/>
    <p:sldId id="475" r:id="rId45"/>
    <p:sldId id="803" r:id="rId46"/>
    <p:sldId id="805" r:id="rId47"/>
    <p:sldId id="806" r:id="rId48"/>
    <p:sldId id="807" r:id="rId49"/>
    <p:sldId id="808" r:id="rId50"/>
    <p:sldId id="810" r:id="rId51"/>
    <p:sldId id="318" r:id="rId52"/>
    <p:sldId id="754" r:id="rId53"/>
    <p:sldId id="819" r:id="rId54"/>
    <p:sldId id="815" r:id="rId55"/>
    <p:sldId id="814" r:id="rId56"/>
    <p:sldId id="816" r:id="rId57"/>
    <p:sldId id="820" r:id="rId58"/>
    <p:sldId id="821" r:id="rId59"/>
    <p:sldId id="817" r:id="rId60"/>
    <p:sldId id="818" r:id="rId61"/>
  </p:sldIdLst>
  <p:sldSz cx="9144000" cy="6858000" type="screen4x3"/>
  <p:notesSz cx="6858000" cy="91440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9" autoAdjust="0"/>
    <p:restoredTop sz="75441" autoAdjust="0"/>
  </p:normalViewPr>
  <p:slideViewPr>
    <p:cSldViewPr snapToGrid="0">
      <p:cViewPr varScale="1">
        <p:scale>
          <a:sx n="86" d="100"/>
          <a:sy n="86" d="100"/>
        </p:scale>
        <p:origin x="2244" y="84"/>
      </p:cViewPr>
      <p:guideLst/>
    </p:cSldViewPr>
  </p:slideViewPr>
  <p:outlineViewPr>
    <p:cViewPr>
      <p:scale>
        <a:sx n="33" d="100"/>
        <a:sy n="33" d="100"/>
      </p:scale>
      <p:origin x="0" y="-547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6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A3AE8-EF2D-4A03-93BC-785A7C7DF288}" type="datetimeFigureOut">
              <a:rPr lang="en-US" smtClean="0"/>
              <a:t>6/4/2021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46B1F-2C16-474A-94FE-B97DA3E50D71}" type="slidenum">
              <a:rPr lang="en-US" smtClean="0"/>
              <a:t>‹#›</a:t>
            </a:fld>
            <a:endParaRPr lang="en-US"/>
          </a:p>
        </p:txBody>
      </p:sp>
    </p:spTree>
    <p:extLst>
      <p:ext uri="{BB962C8B-B14F-4D97-AF65-F5344CB8AC3E}">
        <p14:creationId xmlns:p14="http://schemas.microsoft.com/office/powerpoint/2010/main" val="255703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28600">
              <a:defRPr>
                <a:solidFill>
                  <a:schemeClr val="tx1"/>
                </a:solidFill>
                <a:latin typeface="Calibri" panose="020F0502020204030204" pitchFamily="34" charset="0"/>
              </a:defRPr>
            </a:lvl3pPr>
            <a:lvl4pPr marL="1617663" indent="-228600">
              <a:defRPr>
                <a:solidFill>
                  <a:schemeClr val="tx1"/>
                </a:solidFill>
                <a:latin typeface="Calibri" panose="020F0502020204030204" pitchFamily="34" charset="0"/>
              </a:defRPr>
            </a:lvl4pPr>
            <a:lvl5pPr marL="2079625" indent="-228600">
              <a:defRPr>
                <a:solidFill>
                  <a:schemeClr val="tx1"/>
                </a:solidFill>
                <a:latin typeface="Calibri" panose="020F0502020204030204" pitchFamily="34" charset="0"/>
              </a:defRPr>
            </a:lvl5pPr>
            <a:lvl6pPr marL="2536825" indent="-228600" eaLnBrk="0" fontAlgn="base" hangingPunct="0">
              <a:spcBef>
                <a:spcPct val="0"/>
              </a:spcBef>
              <a:spcAft>
                <a:spcPct val="0"/>
              </a:spcAft>
              <a:defRPr>
                <a:solidFill>
                  <a:schemeClr val="tx1"/>
                </a:solidFill>
                <a:latin typeface="Calibri" panose="020F0502020204030204" pitchFamily="34" charset="0"/>
              </a:defRPr>
            </a:lvl6pPr>
            <a:lvl7pPr marL="2994025" indent="-228600" eaLnBrk="0" fontAlgn="base" hangingPunct="0">
              <a:spcBef>
                <a:spcPct val="0"/>
              </a:spcBef>
              <a:spcAft>
                <a:spcPct val="0"/>
              </a:spcAft>
              <a:defRPr>
                <a:solidFill>
                  <a:schemeClr val="tx1"/>
                </a:solidFill>
                <a:latin typeface="Calibri" panose="020F0502020204030204" pitchFamily="34" charset="0"/>
              </a:defRPr>
            </a:lvl7pPr>
            <a:lvl8pPr marL="3451225" indent="-228600" eaLnBrk="0" fontAlgn="base" hangingPunct="0">
              <a:spcBef>
                <a:spcPct val="0"/>
              </a:spcBef>
              <a:spcAft>
                <a:spcPct val="0"/>
              </a:spcAft>
              <a:defRPr>
                <a:solidFill>
                  <a:schemeClr val="tx1"/>
                </a:solidFill>
                <a:latin typeface="Calibri" panose="020F0502020204030204" pitchFamily="34" charset="0"/>
              </a:defRPr>
            </a:lvl8pPr>
            <a:lvl9pPr marL="3908425"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4F7604-52D6-4B6E-A51D-6788362730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894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10</a:t>
            </a:fld>
            <a:endParaRPr lang="en-US"/>
          </a:p>
        </p:txBody>
      </p:sp>
    </p:spTree>
    <p:extLst>
      <p:ext uri="{BB962C8B-B14F-4D97-AF65-F5344CB8AC3E}">
        <p14:creationId xmlns:p14="http://schemas.microsoft.com/office/powerpoint/2010/main" val="349112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11</a:t>
            </a:fld>
            <a:endParaRPr lang="en-US"/>
          </a:p>
        </p:txBody>
      </p:sp>
    </p:spTree>
    <p:extLst>
      <p:ext uri="{BB962C8B-B14F-4D97-AF65-F5344CB8AC3E}">
        <p14:creationId xmlns:p14="http://schemas.microsoft.com/office/powerpoint/2010/main" val="45052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12</a:t>
            </a:fld>
            <a:endParaRPr lang="en-US"/>
          </a:p>
        </p:txBody>
      </p:sp>
    </p:spTree>
    <p:extLst>
      <p:ext uri="{BB962C8B-B14F-4D97-AF65-F5344CB8AC3E}">
        <p14:creationId xmlns:p14="http://schemas.microsoft.com/office/powerpoint/2010/main" val="69240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13</a:t>
            </a:fld>
            <a:endParaRPr lang="en-US"/>
          </a:p>
        </p:txBody>
      </p:sp>
    </p:spTree>
    <p:extLst>
      <p:ext uri="{BB962C8B-B14F-4D97-AF65-F5344CB8AC3E}">
        <p14:creationId xmlns:p14="http://schemas.microsoft.com/office/powerpoint/2010/main" val="331387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14</a:t>
            </a:fld>
            <a:endParaRPr lang="en-US"/>
          </a:p>
        </p:txBody>
      </p:sp>
    </p:spTree>
    <p:extLst>
      <p:ext uri="{BB962C8B-B14F-4D97-AF65-F5344CB8AC3E}">
        <p14:creationId xmlns:p14="http://schemas.microsoft.com/office/powerpoint/2010/main" val="372598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15</a:t>
            </a:fld>
            <a:endParaRPr lang="en-US"/>
          </a:p>
        </p:txBody>
      </p:sp>
    </p:spTree>
    <p:extLst>
      <p:ext uri="{BB962C8B-B14F-4D97-AF65-F5344CB8AC3E}">
        <p14:creationId xmlns:p14="http://schemas.microsoft.com/office/powerpoint/2010/main" val="10087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16</a:t>
            </a:fld>
            <a:endParaRPr lang="en-US"/>
          </a:p>
        </p:txBody>
      </p:sp>
    </p:spTree>
    <p:extLst>
      <p:ext uri="{BB962C8B-B14F-4D97-AF65-F5344CB8AC3E}">
        <p14:creationId xmlns:p14="http://schemas.microsoft.com/office/powerpoint/2010/main" val="361131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17</a:t>
            </a:fld>
            <a:endParaRPr lang="en-US"/>
          </a:p>
        </p:txBody>
      </p:sp>
    </p:spTree>
    <p:extLst>
      <p:ext uri="{BB962C8B-B14F-4D97-AF65-F5344CB8AC3E}">
        <p14:creationId xmlns:p14="http://schemas.microsoft.com/office/powerpoint/2010/main" val="1333341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18</a:t>
            </a:fld>
            <a:endParaRPr lang="en-US"/>
          </a:p>
        </p:txBody>
      </p:sp>
    </p:spTree>
    <p:extLst>
      <p:ext uri="{BB962C8B-B14F-4D97-AF65-F5344CB8AC3E}">
        <p14:creationId xmlns:p14="http://schemas.microsoft.com/office/powerpoint/2010/main" val="3683604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19</a:t>
            </a:fld>
            <a:endParaRPr lang="en-US"/>
          </a:p>
        </p:txBody>
      </p:sp>
    </p:spTree>
    <p:extLst>
      <p:ext uri="{BB962C8B-B14F-4D97-AF65-F5344CB8AC3E}">
        <p14:creationId xmlns:p14="http://schemas.microsoft.com/office/powerpoint/2010/main" val="200143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0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6B1F-2C16-474A-94FE-B97DA3E50D71}" type="slidenum">
              <a:rPr lang="en-US" smtClean="0"/>
              <a:t>20</a:t>
            </a:fld>
            <a:endParaRPr lang="en-US"/>
          </a:p>
        </p:txBody>
      </p:sp>
    </p:spTree>
    <p:extLst>
      <p:ext uri="{BB962C8B-B14F-4D97-AF65-F5344CB8AC3E}">
        <p14:creationId xmlns:p14="http://schemas.microsoft.com/office/powerpoint/2010/main" val="133494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21</a:t>
            </a:fld>
            <a:endParaRPr lang="en-US"/>
          </a:p>
        </p:txBody>
      </p:sp>
    </p:spTree>
    <p:extLst>
      <p:ext uri="{BB962C8B-B14F-4D97-AF65-F5344CB8AC3E}">
        <p14:creationId xmlns:p14="http://schemas.microsoft.com/office/powerpoint/2010/main" val="191700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22</a:t>
            </a:fld>
            <a:endParaRPr lang="en-US"/>
          </a:p>
        </p:txBody>
      </p:sp>
    </p:spTree>
    <p:extLst>
      <p:ext uri="{BB962C8B-B14F-4D97-AF65-F5344CB8AC3E}">
        <p14:creationId xmlns:p14="http://schemas.microsoft.com/office/powerpoint/2010/main" val="313818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23</a:t>
            </a:fld>
            <a:endParaRPr lang="en-US"/>
          </a:p>
        </p:txBody>
      </p:sp>
    </p:spTree>
    <p:extLst>
      <p:ext uri="{BB962C8B-B14F-4D97-AF65-F5344CB8AC3E}">
        <p14:creationId xmlns:p14="http://schemas.microsoft.com/office/powerpoint/2010/main" val="102506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24</a:t>
            </a:fld>
            <a:endParaRPr lang="en-US"/>
          </a:p>
        </p:txBody>
      </p:sp>
    </p:spTree>
    <p:extLst>
      <p:ext uri="{BB962C8B-B14F-4D97-AF65-F5344CB8AC3E}">
        <p14:creationId xmlns:p14="http://schemas.microsoft.com/office/powerpoint/2010/main" val="2045453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25</a:t>
            </a:fld>
            <a:endParaRPr lang="en-US"/>
          </a:p>
        </p:txBody>
      </p:sp>
    </p:spTree>
    <p:extLst>
      <p:ext uri="{BB962C8B-B14F-4D97-AF65-F5344CB8AC3E}">
        <p14:creationId xmlns:p14="http://schemas.microsoft.com/office/powerpoint/2010/main" val="1783352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26</a:t>
            </a:fld>
            <a:endParaRPr lang="en-US"/>
          </a:p>
        </p:txBody>
      </p:sp>
    </p:spTree>
    <p:extLst>
      <p:ext uri="{BB962C8B-B14F-4D97-AF65-F5344CB8AC3E}">
        <p14:creationId xmlns:p14="http://schemas.microsoft.com/office/powerpoint/2010/main" val="26069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27</a:t>
            </a:fld>
            <a:endParaRPr lang="en-US"/>
          </a:p>
        </p:txBody>
      </p:sp>
    </p:spTree>
    <p:extLst>
      <p:ext uri="{BB962C8B-B14F-4D97-AF65-F5344CB8AC3E}">
        <p14:creationId xmlns:p14="http://schemas.microsoft.com/office/powerpoint/2010/main" val="244202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28</a:t>
            </a:fld>
            <a:endParaRPr lang="en-US" altLang="en-US"/>
          </a:p>
        </p:txBody>
      </p:sp>
    </p:spTree>
    <p:extLst>
      <p:ext uri="{BB962C8B-B14F-4D97-AF65-F5344CB8AC3E}">
        <p14:creationId xmlns:p14="http://schemas.microsoft.com/office/powerpoint/2010/main" val="2807102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29</a:t>
            </a:fld>
            <a:endParaRPr lang="en-US" altLang="en-US"/>
          </a:p>
        </p:txBody>
      </p:sp>
    </p:spTree>
    <p:extLst>
      <p:ext uri="{BB962C8B-B14F-4D97-AF65-F5344CB8AC3E}">
        <p14:creationId xmlns:p14="http://schemas.microsoft.com/office/powerpoint/2010/main" val="6389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676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30</a:t>
            </a:fld>
            <a:endParaRPr lang="en-US" altLang="en-US"/>
          </a:p>
        </p:txBody>
      </p:sp>
    </p:spTree>
    <p:extLst>
      <p:ext uri="{BB962C8B-B14F-4D97-AF65-F5344CB8AC3E}">
        <p14:creationId xmlns:p14="http://schemas.microsoft.com/office/powerpoint/2010/main" val="2241745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31</a:t>
            </a:fld>
            <a:endParaRPr lang="en-US" altLang="en-US"/>
          </a:p>
        </p:txBody>
      </p:sp>
    </p:spTree>
    <p:extLst>
      <p:ext uri="{BB962C8B-B14F-4D97-AF65-F5344CB8AC3E}">
        <p14:creationId xmlns:p14="http://schemas.microsoft.com/office/powerpoint/2010/main" val="4077166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32</a:t>
            </a:fld>
            <a:endParaRPr lang="en-US" altLang="en-US"/>
          </a:p>
        </p:txBody>
      </p:sp>
    </p:spTree>
    <p:extLst>
      <p:ext uri="{BB962C8B-B14F-4D97-AF65-F5344CB8AC3E}">
        <p14:creationId xmlns:p14="http://schemas.microsoft.com/office/powerpoint/2010/main" val="4076471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42BE19-1B8A-4E64-8DFD-65ACA26B9F44}" type="slidenum">
              <a:rPr lang="en-US" altLang="en-US" smtClean="0"/>
              <a:pPr>
                <a:defRPr/>
              </a:pPr>
              <a:t>33</a:t>
            </a:fld>
            <a:endParaRPr lang="en-US" altLang="en-US"/>
          </a:p>
        </p:txBody>
      </p:sp>
    </p:spTree>
    <p:extLst>
      <p:ext uri="{BB962C8B-B14F-4D97-AF65-F5344CB8AC3E}">
        <p14:creationId xmlns:p14="http://schemas.microsoft.com/office/powerpoint/2010/main" val="634037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6B1F-2C16-474A-94FE-B97DA3E50D71}" type="slidenum">
              <a:rPr lang="en-US" smtClean="0"/>
              <a:t>34</a:t>
            </a:fld>
            <a:endParaRPr lang="en-US"/>
          </a:p>
        </p:txBody>
      </p:sp>
    </p:spTree>
    <p:extLst>
      <p:ext uri="{BB962C8B-B14F-4D97-AF65-F5344CB8AC3E}">
        <p14:creationId xmlns:p14="http://schemas.microsoft.com/office/powerpoint/2010/main" val="971091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35</a:t>
            </a:fld>
            <a:endParaRPr lang="en-US"/>
          </a:p>
        </p:txBody>
      </p:sp>
    </p:spTree>
    <p:extLst>
      <p:ext uri="{BB962C8B-B14F-4D97-AF65-F5344CB8AC3E}">
        <p14:creationId xmlns:p14="http://schemas.microsoft.com/office/powerpoint/2010/main" val="3996651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36</a:t>
            </a:fld>
            <a:endParaRPr lang="en-US"/>
          </a:p>
        </p:txBody>
      </p:sp>
    </p:spTree>
    <p:extLst>
      <p:ext uri="{BB962C8B-B14F-4D97-AF65-F5344CB8AC3E}">
        <p14:creationId xmlns:p14="http://schemas.microsoft.com/office/powerpoint/2010/main" val="4113078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37</a:t>
            </a:fld>
            <a:endParaRPr lang="en-US"/>
          </a:p>
        </p:txBody>
      </p:sp>
    </p:spTree>
    <p:extLst>
      <p:ext uri="{BB962C8B-B14F-4D97-AF65-F5344CB8AC3E}">
        <p14:creationId xmlns:p14="http://schemas.microsoft.com/office/powerpoint/2010/main" val="3860780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38</a:t>
            </a:fld>
            <a:endParaRPr lang="en-US"/>
          </a:p>
        </p:txBody>
      </p:sp>
    </p:spTree>
    <p:extLst>
      <p:ext uri="{BB962C8B-B14F-4D97-AF65-F5344CB8AC3E}">
        <p14:creationId xmlns:p14="http://schemas.microsoft.com/office/powerpoint/2010/main" val="258559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39</a:t>
            </a:fld>
            <a:endParaRPr lang="en-US"/>
          </a:p>
        </p:txBody>
      </p:sp>
    </p:spTree>
    <p:extLst>
      <p:ext uri="{BB962C8B-B14F-4D97-AF65-F5344CB8AC3E}">
        <p14:creationId xmlns:p14="http://schemas.microsoft.com/office/powerpoint/2010/main" val="28807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8EA91C-058C-4F10-8352-38BBFBBFC2F2}" type="slidenum">
              <a:rPr lang="en-US" altLang="en-US">
                <a:solidFill>
                  <a:srgbClr val="000000"/>
                </a:solidFill>
              </a:rPr>
              <a:pPr eaLnBrk="1" hangingPunct="1"/>
              <a:t>4</a:t>
            </a:fld>
            <a:endParaRPr lang="en-US" altLang="en-US">
              <a:solidFill>
                <a:srgbClr val="000000"/>
              </a:solidFill>
            </a:endParaRPr>
          </a:p>
        </p:txBody>
      </p:sp>
    </p:spTree>
    <p:extLst>
      <p:ext uri="{BB962C8B-B14F-4D97-AF65-F5344CB8AC3E}">
        <p14:creationId xmlns:p14="http://schemas.microsoft.com/office/powerpoint/2010/main" val="2671317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40</a:t>
            </a:fld>
            <a:endParaRPr lang="en-US"/>
          </a:p>
        </p:txBody>
      </p:sp>
    </p:spTree>
    <p:extLst>
      <p:ext uri="{BB962C8B-B14F-4D97-AF65-F5344CB8AC3E}">
        <p14:creationId xmlns:p14="http://schemas.microsoft.com/office/powerpoint/2010/main" val="3476039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6B1F-2C16-474A-94FE-B97DA3E50D71}" type="slidenum">
              <a:rPr lang="en-US" smtClean="0"/>
              <a:t>41</a:t>
            </a:fld>
            <a:endParaRPr lang="en-US"/>
          </a:p>
        </p:txBody>
      </p:sp>
    </p:spTree>
    <p:extLst>
      <p:ext uri="{BB962C8B-B14F-4D97-AF65-F5344CB8AC3E}">
        <p14:creationId xmlns:p14="http://schemas.microsoft.com/office/powerpoint/2010/main" val="3559995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42</a:t>
            </a:fld>
            <a:endParaRPr lang="en-US"/>
          </a:p>
        </p:txBody>
      </p:sp>
    </p:spTree>
    <p:extLst>
      <p:ext uri="{BB962C8B-B14F-4D97-AF65-F5344CB8AC3E}">
        <p14:creationId xmlns:p14="http://schemas.microsoft.com/office/powerpoint/2010/main" val="2223528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43</a:t>
            </a:fld>
            <a:endParaRPr lang="en-US"/>
          </a:p>
        </p:txBody>
      </p:sp>
    </p:spTree>
    <p:extLst>
      <p:ext uri="{BB962C8B-B14F-4D97-AF65-F5344CB8AC3E}">
        <p14:creationId xmlns:p14="http://schemas.microsoft.com/office/powerpoint/2010/main" val="4085425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44</a:t>
            </a:fld>
            <a:endParaRPr lang="en-US"/>
          </a:p>
        </p:txBody>
      </p:sp>
    </p:spTree>
    <p:extLst>
      <p:ext uri="{BB962C8B-B14F-4D97-AF65-F5344CB8AC3E}">
        <p14:creationId xmlns:p14="http://schemas.microsoft.com/office/powerpoint/2010/main" val="1377675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45</a:t>
            </a:fld>
            <a:endParaRPr lang="en-US"/>
          </a:p>
        </p:txBody>
      </p:sp>
    </p:spTree>
    <p:extLst>
      <p:ext uri="{BB962C8B-B14F-4D97-AF65-F5344CB8AC3E}">
        <p14:creationId xmlns:p14="http://schemas.microsoft.com/office/powerpoint/2010/main" val="2479922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46</a:t>
            </a:fld>
            <a:endParaRPr lang="en-US"/>
          </a:p>
        </p:txBody>
      </p:sp>
    </p:spTree>
    <p:extLst>
      <p:ext uri="{BB962C8B-B14F-4D97-AF65-F5344CB8AC3E}">
        <p14:creationId xmlns:p14="http://schemas.microsoft.com/office/powerpoint/2010/main" val="1907118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28600">
              <a:defRPr>
                <a:solidFill>
                  <a:schemeClr val="tx1"/>
                </a:solidFill>
                <a:latin typeface="Calibri" panose="020F0502020204030204" pitchFamily="34" charset="0"/>
              </a:defRPr>
            </a:lvl3pPr>
            <a:lvl4pPr marL="1616075" indent="-228600">
              <a:defRPr>
                <a:solidFill>
                  <a:schemeClr val="tx1"/>
                </a:solidFill>
                <a:latin typeface="Calibri" panose="020F0502020204030204" pitchFamily="34" charset="0"/>
              </a:defRPr>
            </a:lvl4pPr>
            <a:lvl5pPr marL="2078038" indent="-228600">
              <a:defRPr>
                <a:solidFill>
                  <a:schemeClr val="tx1"/>
                </a:solidFill>
                <a:latin typeface="Calibri" panose="020F0502020204030204" pitchFamily="34" charset="0"/>
              </a:defRPr>
            </a:lvl5pPr>
            <a:lvl6pPr marL="2535238" indent="-228600" eaLnBrk="0" fontAlgn="base" hangingPunct="0">
              <a:spcBef>
                <a:spcPct val="0"/>
              </a:spcBef>
              <a:spcAft>
                <a:spcPct val="0"/>
              </a:spcAft>
              <a:defRPr>
                <a:solidFill>
                  <a:schemeClr val="tx1"/>
                </a:solidFill>
                <a:latin typeface="Calibri" panose="020F0502020204030204" pitchFamily="34" charset="0"/>
              </a:defRPr>
            </a:lvl6pPr>
            <a:lvl7pPr marL="2992438" indent="-228600" eaLnBrk="0" fontAlgn="base" hangingPunct="0">
              <a:spcBef>
                <a:spcPct val="0"/>
              </a:spcBef>
              <a:spcAft>
                <a:spcPct val="0"/>
              </a:spcAft>
              <a:defRPr>
                <a:solidFill>
                  <a:schemeClr val="tx1"/>
                </a:solidFill>
                <a:latin typeface="Calibri" panose="020F0502020204030204" pitchFamily="34" charset="0"/>
              </a:defRPr>
            </a:lvl7pPr>
            <a:lvl8pPr marL="3449638" indent="-228600" eaLnBrk="0" fontAlgn="base" hangingPunct="0">
              <a:spcBef>
                <a:spcPct val="0"/>
              </a:spcBef>
              <a:spcAft>
                <a:spcPct val="0"/>
              </a:spcAft>
              <a:defRPr>
                <a:solidFill>
                  <a:schemeClr val="tx1"/>
                </a:solidFill>
                <a:latin typeface="Calibri" panose="020F0502020204030204" pitchFamily="34" charset="0"/>
              </a:defRPr>
            </a:lvl8pPr>
            <a:lvl9pPr marL="390683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378A63-8934-475C-AB0D-D177EC3BFE83}" type="slidenum">
              <a:rPr lang="en-US" altLang="en-US" smtClean="0">
                <a:solidFill>
                  <a:srgbClr val="000000"/>
                </a:solidFill>
              </a:rPr>
              <a:pPr fontAlgn="base">
                <a:spcBef>
                  <a:spcPct val="0"/>
                </a:spcBef>
                <a:spcAft>
                  <a:spcPct val="0"/>
                </a:spcAft>
              </a:pPr>
              <a:t>47</a:t>
            </a:fld>
            <a:endParaRPr lang="en-US" altLang="en-US">
              <a:solidFill>
                <a:srgbClr val="000000"/>
              </a:solidFill>
            </a:endParaRPr>
          </a:p>
        </p:txBody>
      </p:sp>
    </p:spTree>
    <p:extLst>
      <p:ext uri="{BB962C8B-B14F-4D97-AF65-F5344CB8AC3E}">
        <p14:creationId xmlns:p14="http://schemas.microsoft.com/office/powerpoint/2010/main" val="1884687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F0DA3-A446-43B8-BB90-0B95BEC50D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676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43F3717A-2FDA-415E-BA41-0E1A1F6B13F7}" type="slidenum">
              <a:rPr lang="en-US" altLang="en-US">
                <a:solidFill>
                  <a:srgbClr val="000000"/>
                </a:solidFill>
                <a:latin typeface="Calibri" panose="020F0502020204030204" pitchFamily="34" charset="0"/>
                <a:cs typeface="Arial" panose="020B0604020202020204" pitchFamily="34" charset="0"/>
              </a:rPr>
              <a:pPr/>
              <a:t>49</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8EA91C-058C-4F10-8352-38BBFBBFC2F2}" type="slidenum">
              <a:rPr lang="en-US" altLang="en-US">
                <a:solidFill>
                  <a:srgbClr val="000000"/>
                </a:solidFill>
              </a:rPr>
              <a:pPr eaLnBrk="1" hangingPunct="1"/>
              <a:t>5</a:t>
            </a:fld>
            <a:endParaRPr lang="en-US" altLang="en-US">
              <a:solidFill>
                <a:srgbClr val="000000"/>
              </a:solidFill>
            </a:endParaRPr>
          </a:p>
        </p:txBody>
      </p:sp>
    </p:spTree>
    <p:extLst>
      <p:ext uri="{BB962C8B-B14F-4D97-AF65-F5344CB8AC3E}">
        <p14:creationId xmlns:p14="http://schemas.microsoft.com/office/powerpoint/2010/main" val="415754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5446B1F-2C16-474A-94FE-B97DA3E50D71}" type="slidenum">
              <a:rPr lang="en-US" smtClean="0"/>
              <a:t>6</a:t>
            </a:fld>
            <a:endParaRPr lang="en-US"/>
          </a:p>
        </p:txBody>
      </p:sp>
    </p:spTree>
    <p:extLst>
      <p:ext uri="{BB962C8B-B14F-4D97-AF65-F5344CB8AC3E}">
        <p14:creationId xmlns:p14="http://schemas.microsoft.com/office/powerpoint/2010/main" val="219160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7</a:t>
            </a:fld>
            <a:endParaRPr lang="en-US"/>
          </a:p>
        </p:txBody>
      </p:sp>
    </p:spTree>
    <p:extLst>
      <p:ext uri="{BB962C8B-B14F-4D97-AF65-F5344CB8AC3E}">
        <p14:creationId xmlns:p14="http://schemas.microsoft.com/office/powerpoint/2010/main" val="292117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46B1F-2C16-474A-94FE-B97DA3E50D71}" type="slidenum">
              <a:rPr lang="en-US" smtClean="0"/>
              <a:t>8</a:t>
            </a:fld>
            <a:endParaRPr lang="en-US"/>
          </a:p>
        </p:txBody>
      </p:sp>
    </p:spTree>
    <p:extLst>
      <p:ext uri="{BB962C8B-B14F-4D97-AF65-F5344CB8AC3E}">
        <p14:creationId xmlns:p14="http://schemas.microsoft.com/office/powerpoint/2010/main" val="1236543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446B1F-2C16-474A-94FE-B97DA3E50D71}" type="slidenum">
              <a:rPr lang="en-US" smtClean="0"/>
              <a:t>9</a:t>
            </a:fld>
            <a:endParaRPr lang="en-US"/>
          </a:p>
        </p:txBody>
      </p:sp>
    </p:spTree>
    <p:extLst>
      <p:ext uri="{BB962C8B-B14F-4D97-AF65-F5344CB8AC3E}">
        <p14:creationId xmlns:p14="http://schemas.microsoft.com/office/powerpoint/2010/main" val="393789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1457735-EDA7-4C55-9008-7596A345DDB1}" type="slidenum">
              <a:rPr lang="en-US"/>
              <a:pPr>
                <a:defRPr/>
              </a:pPr>
              <a:t>‹#›</a:t>
            </a:fld>
            <a:endParaRPr lang="en-US"/>
          </a:p>
        </p:txBody>
      </p:sp>
    </p:spTree>
    <p:extLst>
      <p:ext uri="{BB962C8B-B14F-4D97-AF65-F5344CB8AC3E}">
        <p14:creationId xmlns:p14="http://schemas.microsoft.com/office/powerpoint/2010/main" val="3469786434"/>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8D08F3D-21C9-4AA4-A402-7BA50A8FD910}" type="slidenum">
              <a:rPr lang="en-US"/>
              <a:pPr>
                <a:defRPr/>
              </a:pPr>
              <a:t>‹#›</a:t>
            </a:fld>
            <a:endParaRPr lang="en-US"/>
          </a:p>
        </p:txBody>
      </p:sp>
    </p:spTree>
    <p:extLst>
      <p:ext uri="{BB962C8B-B14F-4D97-AF65-F5344CB8AC3E}">
        <p14:creationId xmlns:p14="http://schemas.microsoft.com/office/powerpoint/2010/main" val="4112467751"/>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9CF72EE-66A3-472A-98E0-FB9D3572C752}" type="datetimeFigureOut">
              <a:rPr lang="en-US"/>
              <a:pPr>
                <a:defRPr/>
              </a:pPr>
              <a:t>6/4/2021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C07E0EE4-91D7-4AFD-B7A8-80AC396A4984}" type="slidenum">
              <a:rPr lang="en-US"/>
              <a:pPr>
                <a:defRPr/>
              </a:pPr>
              <a:t>‹#›</a:t>
            </a:fld>
            <a:endParaRPr lang="en-US"/>
          </a:p>
        </p:txBody>
      </p:sp>
    </p:spTree>
    <p:extLst>
      <p:ext uri="{BB962C8B-B14F-4D97-AF65-F5344CB8AC3E}">
        <p14:creationId xmlns:p14="http://schemas.microsoft.com/office/powerpoint/2010/main" val="2306496466"/>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TIA2017Logo.jpg" title="ATIA 2017 Logo"/>
          <p:cNvPicPr>
            <a:picLocks noChangeAspect="1"/>
          </p:cNvPicPr>
          <p:nvPr userDrawn="1"/>
        </p:nvPicPr>
        <p:blipFill>
          <a:blip r:embed="rId2"/>
          <a:stretch>
            <a:fillRect/>
          </a:stretch>
        </p:blipFill>
        <p:spPr>
          <a:xfrm>
            <a:off x="5967413" y="5345113"/>
            <a:ext cx="2668587" cy="11477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296988"/>
            <a:ext cx="8178800" cy="5313362"/>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44192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6AC4FEA8-94AA-4359-9069-25D2F31B97A9}" type="slidenum">
              <a:rPr lang="en-US" altLang="en-US"/>
              <a:pPr>
                <a:defRPr/>
              </a:pPr>
              <a:t>‹#›</a:t>
            </a:fld>
            <a:endParaRPr lang="en-US" altLang="en-US"/>
          </a:p>
        </p:txBody>
      </p:sp>
    </p:spTree>
    <p:extLst>
      <p:ext uri="{BB962C8B-B14F-4D97-AF65-F5344CB8AC3E}">
        <p14:creationId xmlns:p14="http://schemas.microsoft.com/office/powerpoint/2010/main" val="182612445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7537FA6F-5931-48B2-8231-4AEA1A260127}" type="slidenum">
              <a:rPr lang="en-US"/>
              <a:pPr>
                <a:defRPr/>
              </a:pPr>
              <a:t>‹#›</a:t>
            </a:fld>
            <a:endParaRPr lang="en-US"/>
          </a:p>
        </p:txBody>
      </p:sp>
    </p:spTree>
    <p:extLst>
      <p:ext uri="{BB962C8B-B14F-4D97-AF65-F5344CB8AC3E}">
        <p14:creationId xmlns:p14="http://schemas.microsoft.com/office/powerpoint/2010/main" val="1332567584"/>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1C607919-8864-4E4A-8E32-5DB4F7E1B20A}" type="slidenum">
              <a:rPr lang="en-US"/>
              <a:pPr>
                <a:defRPr/>
              </a:pPr>
              <a:t>‹#›</a:t>
            </a:fld>
            <a:endParaRPr lang="en-US"/>
          </a:p>
        </p:txBody>
      </p:sp>
    </p:spTree>
    <p:extLst>
      <p:ext uri="{BB962C8B-B14F-4D97-AF65-F5344CB8AC3E}">
        <p14:creationId xmlns:p14="http://schemas.microsoft.com/office/powerpoint/2010/main" val="2271801130"/>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4C0102C4-A03B-42BC-8451-6592D46FDEAE}" type="slidenum">
              <a:rPr lang="en-US"/>
              <a:pPr>
                <a:defRPr/>
              </a:pPr>
              <a:t>‹#›</a:t>
            </a:fld>
            <a:endParaRPr lang="en-US"/>
          </a:p>
        </p:txBody>
      </p:sp>
    </p:spTree>
    <p:extLst>
      <p:ext uri="{BB962C8B-B14F-4D97-AF65-F5344CB8AC3E}">
        <p14:creationId xmlns:p14="http://schemas.microsoft.com/office/powerpoint/2010/main" val="3191237231"/>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9E68658-84A4-4E69-8842-DBEEFCF19D61}" type="datetimeFigureOut">
              <a:rPr lang="en-US"/>
              <a:pPr>
                <a:defRPr/>
              </a:pPr>
              <a:t>6/4/2021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770B8-C01F-488F-ACF6-A0C4D966EDE2}" type="slidenum">
              <a:rPr lang="en-US"/>
              <a:pPr>
                <a:defRPr/>
              </a:pPr>
              <a:t>‹#›</a:t>
            </a:fld>
            <a:endParaRPr lang="en-US"/>
          </a:p>
        </p:txBody>
      </p:sp>
    </p:spTree>
    <p:extLst>
      <p:ext uri="{BB962C8B-B14F-4D97-AF65-F5344CB8AC3E}">
        <p14:creationId xmlns:p14="http://schemas.microsoft.com/office/powerpoint/2010/main" val="2554381129"/>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EFA8C74-B11D-40FB-87EA-9504E07DBB66}" type="datetimeFigureOut">
              <a:rPr lang="en-US"/>
              <a:pPr>
                <a:defRPr/>
              </a:pPr>
              <a:t>6/4/2021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92BA1-06FB-44A9-8991-6D3A5419867E}" type="slidenum">
              <a:rPr lang="en-US"/>
              <a:pPr>
                <a:defRPr/>
              </a:pPr>
              <a:t>‹#›</a:t>
            </a:fld>
            <a:endParaRPr lang="en-US"/>
          </a:p>
        </p:txBody>
      </p:sp>
    </p:spTree>
    <p:extLst>
      <p:ext uri="{BB962C8B-B14F-4D97-AF65-F5344CB8AC3E}">
        <p14:creationId xmlns:p14="http://schemas.microsoft.com/office/powerpoint/2010/main" val="1975146727"/>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C24F7C77-7FFA-4F8B-9E66-594E5FCD57E9}" type="slidenum">
              <a:rPr lang="en-US"/>
              <a:pPr>
                <a:defRPr/>
              </a:pPr>
              <a:t>‹#›</a:t>
            </a:fld>
            <a:endParaRPr lang="en-US" dirty="0"/>
          </a:p>
        </p:txBody>
      </p:sp>
    </p:spTree>
    <p:extLst>
      <p:ext uri="{BB962C8B-B14F-4D97-AF65-F5344CB8AC3E}">
        <p14:creationId xmlns:p14="http://schemas.microsoft.com/office/powerpoint/2010/main" val="1543335049"/>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116284727"/>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2317172257"/>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2F2E2CF-030C-49FB-92CA-5153BE26C217}" type="slidenum">
              <a:rPr lang="en-US"/>
              <a:pPr>
                <a:defRPr/>
              </a:pPr>
              <a:t>‹#›</a:t>
            </a:fld>
            <a:endParaRPr lang="en-US" dirty="0"/>
          </a:p>
        </p:txBody>
      </p:sp>
    </p:spTree>
    <p:extLst>
      <p:ext uri="{BB962C8B-B14F-4D97-AF65-F5344CB8AC3E}">
        <p14:creationId xmlns:p14="http://schemas.microsoft.com/office/powerpoint/2010/main" val="498394800"/>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0E8F1A2-4F69-4D60-83EF-AF85EF26DE8B}" type="datetimeFigureOut">
              <a:rPr lang="en-US"/>
              <a:pPr>
                <a:defRPr/>
              </a:pPr>
              <a:t>6/4/2021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4AE232C-46D7-4F77-9641-38F6EBA407E6}" type="slidenum">
              <a:rPr lang="en-US"/>
              <a:pPr>
                <a:defRPr/>
              </a:pPr>
              <a:t>‹#›</a:t>
            </a:fld>
            <a:endParaRPr lang="en-US" dirty="0"/>
          </a:p>
        </p:txBody>
      </p:sp>
    </p:spTree>
    <p:extLst>
      <p:ext uri="{BB962C8B-B14F-4D97-AF65-F5344CB8AC3E}">
        <p14:creationId xmlns:p14="http://schemas.microsoft.com/office/powerpoint/2010/main" val="3033511143"/>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8D08F3D-21C9-4AA4-A402-7BA50A8FD910}" type="slidenum">
              <a:rPr lang="en-US"/>
              <a:pPr>
                <a:defRPr/>
              </a:pPr>
              <a:t>‹#›</a:t>
            </a:fld>
            <a:endParaRPr lang="en-US"/>
          </a:p>
        </p:txBody>
      </p:sp>
    </p:spTree>
    <p:extLst>
      <p:ext uri="{BB962C8B-B14F-4D97-AF65-F5344CB8AC3E}">
        <p14:creationId xmlns:p14="http://schemas.microsoft.com/office/powerpoint/2010/main" val="423387553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9CF72EE-66A3-472A-98E0-FB9D3572C752}" type="datetimeFigureOut">
              <a:rPr lang="en-US"/>
              <a:pPr>
                <a:defRPr/>
              </a:pPr>
              <a:t>6/4/2021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C07E0EE4-91D7-4AFD-B7A8-80AC396A4984}" type="slidenum">
              <a:rPr lang="en-US"/>
              <a:pPr>
                <a:defRPr/>
              </a:pPr>
              <a:t>‹#›</a:t>
            </a:fld>
            <a:endParaRPr lang="en-US"/>
          </a:p>
        </p:txBody>
      </p:sp>
    </p:spTree>
    <p:extLst>
      <p:ext uri="{BB962C8B-B14F-4D97-AF65-F5344CB8AC3E}">
        <p14:creationId xmlns:p14="http://schemas.microsoft.com/office/powerpoint/2010/main" val="408707960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66858D73-D4CB-42F4-A99B-975A4542DC42}" type="datetimeFigureOut">
              <a:rPr lang="en-US"/>
              <a:pPr>
                <a:defRPr/>
              </a:pPr>
              <a:t>6/4/2021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11993600-4EA7-4A11-85FE-F71E170EFF08}" type="slidenum">
              <a:rPr lang="en-US"/>
              <a:pPr>
                <a:defRPr/>
              </a:pPr>
              <a:t>‹#›</a:t>
            </a:fld>
            <a:endParaRPr lang="en-US"/>
          </a:p>
        </p:txBody>
      </p:sp>
    </p:spTree>
    <p:extLst>
      <p:ext uri="{BB962C8B-B14F-4D97-AF65-F5344CB8AC3E}">
        <p14:creationId xmlns:p14="http://schemas.microsoft.com/office/powerpoint/2010/main" val="119900811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TIA2017Logo.jpg" title="ATIA 2017 Logo"/>
          <p:cNvPicPr>
            <a:picLocks noChangeAspect="1"/>
          </p:cNvPicPr>
          <p:nvPr userDrawn="1"/>
        </p:nvPicPr>
        <p:blipFill>
          <a:blip r:embed="rId2"/>
          <a:stretch>
            <a:fillRect/>
          </a:stretch>
        </p:blipFill>
        <p:spPr>
          <a:xfrm>
            <a:off x="5967413" y="5345113"/>
            <a:ext cx="2668587" cy="11477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296988"/>
            <a:ext cx="8178800" cy="5313362"/>
          </a:xfrm>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80911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AC2DA56-CFDA-4CC9-8F34-F22E86B9EC73}"/>
              </a:ext>
            </a:extLst>
          </p:cNvPr>
          <p:cNvSpPr>
            <a:spLocks noGrp="1"/>
          </p:cNvSpPr>
          <p:nvPr>
            <p:ph type="sldNum" sz="quarter" idx="10"/>
          </p:nvPr>
        </p:nvSpPr>
        <p:spPr/>
        <p:txBody>
          <a:bodyPr/>
          <a:lstStyle>
            <a:lvl1pPr>
              <a:defRPr/>
            </a:lvl1pPr>
          </a:lstStyle>
          <a:p>
            <a:pPr>
              <a:defRPr/>
            </a:pPr>
            <a:fld id="{569FE21D-8330-45F9-AC43-B48895B27753}" type="slidenum">
              <a:rPr lang="en-US"/>
              <a:pPr>
                <a:defRPr/>
              </a:pPr>
              <a:t>‹#›</a:t>
            </a:fld>
            <a:endParaRPr lang="en-US"/>
          </a:p>
        </p:txBody>
      </p:sp>
    </p:spTree>
    <p:extLst>
      <p:ext uri="{BB962C8B-B14F-4D97-AF65-F5344CB8AC3E}">
        <p14:creationId xmlns:p14="http://schemas.microsoft.com/office/powerpoint/2010/main" val="31071554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1457735-EDA7-4C55-9008-7596A345DDB1}" type="slidenum">
              <a:rPr lang="en-US"/>
              <a:pPr>
                <a:defRPr/>
              </a:pPr>
              <a:t>‹#›</a:t>
            </a:fld>
            <a:endParaRPr lang="en-US"/>
          </a:p>
        </p:txBody>
      </p:sp>
    </p:spTree>
    <p:extLst>
      <p:ext uri="{BB962C8B-B14F-4D97-AF65-F5344CB8AC3E}">
        <p14:creationId xmlns:p14="http://schemas.microsoft.com/office/powerpoint/2010/main" val="4053262158"/>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64022229"/>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9FFB062-048D-482E-998C-6D7C8B85DB6E}"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873692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6" r:id="rId7"/>
  </p:sldLayoutIdLst>
  <p:transition spd="med">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9FFB062-048D-482E-998C-6D7C8B85DB6E}"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543653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EFD147B-6007-4B25-B86A-1FF89716F1F4}" type="slidenum">
              <a:rPr lang="en-US" altLang="en-US"/>
              <a:pPr>
                <a:defRPr/>
              </a:pPr>
              <a:t>‹#›</a:t>
            </a:fld>
            <a:endParaRPr lang="en-US" alt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a:solidFill>
                <a:srgbClr val="000000"/>
              </a:solidFill>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pic>
        <p:nvPicPr>
          <p:cNvPr id="1032" name="Picture 20" descr="ODEP Logo"/>
          <p:cNvPicPr>
            <a:picLocks noChangeAspect="1"/>
          </p:cNvPicPr>
          <p:nvPr userDrawn="1"/>
        </p:nvPicPr>
        <p:blipFill>
          <a:blip r:embed="rId4">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b="1" dirty="0">
                <a:solidFill>
                  <a:srgbClr val="FFFFFF"/>
                </a:solidFill>
                <a:latin typeface="Arial" charset="0"/>
                <a:cs typeface="Arial" charset="0"/>
              </a:rPr>
              <a:t>JAN is funded by a contract with the Office of Disability </a:t>
            </a:r>
          </a:p>
          <a:p>
            <a:pPr eaLnBrk="1" hangingPunct="1">
              <a:defRPr/>
            </a:pPr>
            <a:r>
              <a:rPr lang="en-US" b="1" dirty="0">
                <a:solidFill>
                  <a:srgbClr val="FFFFFF"/>
                </a:solidFill>
                <a:latin typeface="Arial" charset="0"/>
                <a:cs typeface="Arial" charset="0"/>
              </a:rPr>
              <a:t>Employment Policy, U.S. Department of Labor.</a:t>
            </a:r>
          </a:p>
        </p:txBody>
      </p:sp>
    </p:spTree>
    <p:extLst>
      <p:ext uri="{BB962C8B-B14F-4D97-AF65-F5344CB8AC3E}">
        <p14:creationId xmlns:p14="http://schemas.microsoft.com/office/powerpoint/2010/main" val="2843910799"/>
      </p:ext>
    </p:extLst>
  </p:cSld>
  <p:clrMap bg1="lt1" tx1="dk1" bg2="lt2" tx2="dk2" accent1="accent1" accent2="accent2" accent3="accent3" accent4="accent4" accent5="accent5" accent6="accent6" hlink="hlink" folHlink="folHlink"/>
  <p:sldLayoutIdLst>
    <p:sldLayoutId id="2147483688" r:id="rId1"/>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D6863200-2D3C-4E01-895B-E5DD3D338E5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Job Accommodation Network</a:t>
            </a:r>
          </a:p>
        </p:txBody>
      </p:sp>
    </p:spTree>
    <p:extLst>
      <p:ext uri="{BB962C8B-B14F-4D97-AF65-F5344CB8AC3E}">
        <p14:creationId xmlns:p14="http://schemas.microsoft.com/office/powerpoint/2010/main" val="279455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F8C2173-B107-4372-8E0D-93108B939E1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8484303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fireemsleaderpro.org/2017/08/07/technology-change-tomorrows-firefighting-pp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askjan.org/articles/9to5.cfm" TargetMode="External"/><Relationship Id="rId4" Type="http://schemas.openxmlformats.org/officeDocument/2006/relationships/hyperlink" Target="https://askjan.org/articles/Overtime-Restrictions-and-the-ADA.cf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eoc.gov/policy/docs/accommodation.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eeoc.gov/laws/guidance/applying-performance-and-conduct-standards-employees-disabilities#dres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hyperlink" Target="https://askjan.org/Forms/upload/Sample-Plan-of-Action_2018.doc"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training/Frequently-Asked-Questions-About-JAN-s-Remote-Trainings.cfm"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askjan.org/topics/medexinq.cf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hyperlink" Target="https://www.ada.gov/copsq7a.htm" TargetMode="External"/><Relationship Id="rId4" Type="http://schemas.openxmlformats.org/officeDocument/2006/relationships/hyperlink" Target="https://www.eeoc.gov/laws/guidance/enforcement-guidance-disability-related-inquiries-and-medical-examinations-employe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skjan.org/concerns/Dress-Code.cf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hyperlink" Target="https://www.nuance.com/dragon/industry/dragon-law-enforcement.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askjan.org/solutions/Lumbar-Cushions.cfm" TargetMode="External"/><Relationship Id="rId7" Type="http://schemas.openxmlformats.org/officeDocument/2006/relationships/hyperlink" Target="https://askjan.org/concerns/Dress-Code.cf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askjan.org/articles/Accommodations-for-Driving.cfm" TargetMode="External"/><Relationship Id="rId5" Type="http://schemas.openxmlformats.org/officeDocument/2006/relationships/hyperlink" Target="https://askjan.org/solutions/Assist-Lift-Cushions.cfm" TargetMode="External"/><Relationship Id="rId4" Type="http://schemas.openxmlformats.org/officeDocument/2006/relationships/hyperlink" Target="https://askjan.org/solutions/Swivel-Seats-and-Seat-Extenders.cfm" TargetMode="External"/><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hyperlink" Target="https://askjan.org/concerns/Dress-Code.cf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s://askjan.org/articles/What-Does-Direct-Threat-Mean-A-Deconstructive-Series-for-ADA-Terminology.cf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skjan.org/concerns/Dress-Code.cf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askjan.org/events/webinars/archive/index.cf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hyperlink" Target="https://askjan.org/events/Trainings.cf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askjan.org/solutions/Transfer-Sheets.cf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hyperlink" Target="https://askjan.org/solutions/Electric-Ambulance-Stretchers.cf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skjan.org/solutions/Hands-Free-Resuscitation-Devices.cf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askjan.org/solutions/All-Terrain-Wheelchairs.cf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hyperlink" Target="https://askjan.org/solutions/All-Terrain-Scooters.cf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askjan.org/articles/Anti-Fatigue-Matting-as-an-Accommodation.cf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s://askjan.org/solutions/Wearable-Anti-fatigue-Matting.cf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askjan.org/articles/The-Significance-of-Dress-Codes-under-the-Americans-with-Disabilities-Act.cfm"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hyperlink" Target="https://askjan.org/solutions/Steel-Toe-Shoes-Toe-Guards.cf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skjan.org/blogs/jan/2018/05/accommodating-truck-drivers-with-motor-impairments.cf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askjan.org/solutions/Anti-Vibration-Seats.cf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skjan.org/articles/How-to-Train-Your-Dragon.cfm"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hyperlink" Target="https://askjan.org/solutions/Dual-Channel-Headsets-for-Users-of-Speech-Recognition-Software.cf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https://askjan.org/JANonDemand.cf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s://askjan.org/" TargetMode="External"/><Relationship Id="rId4" Type="http://schemas.openxmlformats.org/officeDocument/2006/relationships/hyperlink" Target="mailto:jan@askjan.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skjan.org/publications/ada-specific/Technical-Assistance-Manual-for-Title-I-of-the-ADA.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skjan.org/publications/consultants-corner/vol04iss02.cfm" TargetMode="External"/><Relationship Id="rId2" Type="http://schemas.openxmlformats.org/officeDocument/2006/relationships/hyperlink" Target="https://askjan.org/publications/ada-specific/Technical-Assistance-Manual-for-Title-I-of-the-ADA.cfm" TargetMode="External"/><Relationship Id="rId1" Type="http://schemas.openxmlformats.org/officeDocument/2006/relationships/slideLayout" Target="../slideLayouts/slideLayout2.xml"/><Relationship Id="rId5" Type="http://schemas.openxmlformats.org/officeDocument/2006/relationships/hyperlink" Target="https://askjan.org/articles/Overtime-Restrictions-and-the-ADA.cfm" TargetMode="External"/><Relationship Id="rId4" Type="http://schemas.openxmlformats.org/officeDocument/2006/relationships/hyperlink" Target="https://www.eeoc.gov/policy/docs/accommodation.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skjan.org/concerns/Overtime.cfm" TargetMode="External"/><Relationship Id="rId7" Type="http://schemas.openxmlformats.org/officeDocument/2006/relationships/hyperlink" Target="https://askjan.org/topics/medexinq.cfm" TargetMode="External"/><Relationship Id="rId2" Type="http://schemas.openxmlformats.org/officeDocument/2006/relationships/hyperlink" Target="https://askjan.org/articles/9to5.cfm" TargetMode="External"/><Relationship Id="rId1" Type="http://schemas.openxmlformats.org/officeDocument/2006/relationships/slideLayout" Target="../slideLayouts/slideLayout2.xml"/><Relationship Id="rId6" Type="http://schemas.openxmlformats.org/officeDocument/2006/relationships/hyperlink" Target="https://askjan.org/Forms/upload/Sample-Plan-of-Action_2018.doc" TargetMode="External"/><Relationship Id="rId5" Type="http://schemas.openxmlformats.org/officeDocument/2006/relationships/hyperlink" Target="https://www.eeoc.gov/laws/guidance/applying-performance-and-conduct-standards-employees-disabilities#dress" TargetMode="External"/><Relationship Id="rId4" Type="http://schemas.openxmlformats.org/officeDocument/2006/relationships/hyperlink" Target="http://www.fireemsleaderpro.org/2017/08/07/technology-change-tomorrows-firefighting-pp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da.gov/copsq7a.htm" TargetMode="External"/><Relationship Id="rId2" Type="http://schemas.openxmlformats.org/officeDocument/2006/relationships/hyperlink" Target="https://www.eeoc.gov/laws/guidance/enforcement-guidance-disability-related-inquiries-and-medical-examinations-employees" TargetMode="External"/><Relationship Id="rId1" Type="http://schemas.openxmlformats.org/officeDocument/2006/relationships/slideLayout" Target="../slideLayouts/slideLayout2.xml"/><Relationship Id="rId5" Type="http://schemas.openxmlformats.org/officeDocument/2006/relationships/hyperlink" Target="https://www.nuance.com/dragon/industry/dragon-law-enforcement.html" TargetMode="External"/><Relationship Id="rId4" Type="http://schemas.openxmlformats.org/officeDocument/2006/relationships/hyperlink" Target="https://askjan.org/concerns/Dress-Code.cf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skjan.org/solutions/Lumbar-Cushions.cfm" TargetMode="External"/><Relationship Id="rId2" Type="http://schemas.openxmlformats.org/officeDocument/2006/relationships/hyperlink" Target="https://askjan.org/articles/Accommodations-for-Driving.cfm" TargetMode="External"/><Relationship Id="rId1" Type="http://schemas.openxmlformats.org/officeDocument/2006/relationships/slideLayout" Target="../slideLayouts/slideLayout2.xml"/><Relationship Id="rId6" Type="http://schemas.openxmlformats.org/officeDocument/2006/relationships/hyperlink" Target="https://askjan.org/articles/What-Does-Direct-Threat-Mean-A-Deconstructive-Series-for-ADA-Terminology.cfm" TargetMode="External"/><Relationship Id="rId5" Type="http://schemas.openxmlformats.org/officeDocument/2006/relationships/hyperlink" Target="https://askjan.org/solutions/Assist-Lift-Cushions.cfm" TargetMode="External"/><Relationship Id="rId4" Type="http://schemas.openxmlformats.org/officeDocument/2006/relationships/hyperlink" Target="https://askjan.org/solutions/Swivel-Seats-and-Seat-Extenders.cf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askjan.org/solutions/Electric-Ambulance-Stretchers.cfm" TargetMode="External"/><Relationship Id="rId2" Type="http://schemas.openxmlformats.org/officeDocument/2006/relationships/hyperlink" Target="https://askjan.org/solutions/Transfer-Sheets.cfm" TargetMode="External"/><Relationship Id="rId1" Type="http://schemas.openxmlformats.org/officeDocument/2006/relationships/slideLayout" Target="../slideLayouts/slideLayout2.xml"/><Relationship Id="rId6" Type="http://schemas.openxmlformats.org/officeDocument/2006/relationships/hyperlink" Target="https://askjan.org/solutions/All-Terrain-Scooters.cfm" TargetMode="External"/><Relationship Id="rId5" Type="http://schemas.openxmlformats.org/officeDocument/2006/relationships/hyperlink" Target="https://askjan.org/solutions/All-Terrain-Wheelchairs.cfm" TargetMode="External"/><Relationship Id="rId4" Type="http://schemas.openxmlformats.org/officeDocument/2006/relationships/hyperlink" Target="https://askjan.org/solutions/Hands-Free-Resuscitation-Devices.cf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askjan.org/solutions/Wearable-Anti-fatigue-Matting.cfm" TargetMode="External"/><Relationship Id="rId2" Type="http://schemas.openxmlformats.org/officeDocument/2006/relationships/hyperlink" Target="https://askjan.org/articles/Anti-Fatigue-Matting-as-an-Accommodation.cfm" TargetMode="External"/><Relationship Id="rId1" Type="http://schemas.openxmlformats.org/officeDocument/2006/relationships/slideLayout" Target="../slideLayouts/slideLayout2.xml"/><Relationship Id="rId5" Type="http://schemas.openxmlformats.org/officeDocument/2006/relationships/hyperlink" Target="https://askjan.org/solutions/Steel-Toe-Shoes-Toe-Guards.cfm" TargetMode="External"/><Relationship Id="rId4" Type="http://schemas.openxmlformats.org/officeDocument/2006/relationships/hyperlink" Target="https://askjan.org/articles/The-Significance-of-Dress-Codes-under-the-Americans-with-Disabilities-Act.cf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askjan.org/solutions/Anti-Vibration-Seats.cfm" TargetMode="External"/><Relationship Id="rId2" Type="http://schemas.openxmlformats.org/officeDocument/2006/relationships/hyperlink" Target="https://askjan.org/blogs/jan/2018/05/accommodating-truck-drivers-with-motor-impairments.cfm" TargetMode="External"/><Relationship Id="rId1" Type="http://schemas.openxmlformats.org/officeDocument/2006/relationships/slideLayout" Target="../slideLayouts/slideLayout2.xml"/><Relationship Id="rId5" Type="http://schemas.openxmlformats.org/officeDocument/2006/relationships/hyperlink" Target="https://askjan.org/solutions/Dual-Channel-Headsets-for-Users-of-Speech-Recognition-Software.cfm" TargetMode="External"/><Relationship Id="rId4" Type="http://schemas.openxmlformats.org/officeDocument/2006/relationships/hyperlink" Target="https://askjan.org/articles/How-to-Train-Your-Dragon.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kjan.org/publications/consultants-corner/vol04iss02.cf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eoc.gov/policy/docs/accommodation.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D84D-1458-4A77-8132-F077D80289AE}"/>
              </a:ext>
            </a:extLst>
          </p:cNvPr>
          <p:cNvSpPr>
            <a:spLocks noGrp="1"/>
          </p:cNvSpPr>
          <p:nvPr>
            <p:ph type="title" idx="4294967295"/>
          </p:nvPr>
        </p:nvSpPr>
        <p:spPr>
          <a:xfrm>
            <a:off x="762000" y="2913154"/>
            <a:ext cx="7886700" cy="1031691"/>
          </a:xfrm>
          <a:prstGeom prst="rect">
            <a:avLst/>
          </a:prstGeom>
        </p:spPr>
        <p:txBody>
          <a:bodyPr/>
          <a:lstStyle/>
          <a:p>
            <a:pPr algn="ctr">
              <a:spcAft>
                <a:spcPts val="0"/>
              </a:spcAft>
            </a:pPr>
            <a:r>
              <a:rPr lang="en-US" sz="2800" dirty="0"/>
              <a:t>Accommodating </a:t>
            </a:r>
            <a:br>
              <a:rPr lang="en-US" sz="2800" dirty="0"/>
            </a:br>
            <a:r>
              <a:rPr lang="en-US" sz="2800" dirty="0"/>
              <a:t>Public Safety Workers with Disabilities</a:t>
            </a:r>
          </a:p>
          <a:p>
            <a:br>
              <a:rPr lang="en-US" dirty="0"/>
            </a:br>
            <a:endParaRPr lang="en-US" dirty="0"/>
          </a:p>
        </p:txBody>
      </p:sp>
      <p:sp>
        <p:nvSpPr>
          <p:cNvPr id="68611" name="Content Placeholder 2"/>
          <p:cNvSpPr>
            <a:spLocks noGrp="1"/>
          </p:cNvSpPr>
          <p:nvPr>
            <p:ph idx="1"/>
          </p:nvPr>
        </p:nvSpPr>
        <p:spPr>
          <a:xfrm>
            <a:off x="1084634" y="3944845"/>
            <a:ext cx="7297366" cy="1540440"/>
          </a:xfrm>
        </p:spPr>
        <p:txBody>
          <a:bodyPr>
            <a:normAutofit/>
          </a:bodyPr>
          <a:lstStyle/>
          <a:p>
            <a:r>
              <a:rPr lang="en-US" altLang="en-US" sz="2000" dirty="0"/>
              <a:t>JAN Motor Team</a:t>
            </a:r>
          </a:p>
          <a:p>
            <a:pPr>
              <a:defRPr/>
            </a:pPr>
            <a:r>
              <a:rPr lang="en-US" altLang="en-US" sz="1800" b="0" dirty="0"/>
              <a:t>Lisa Mathess</a:t>
            </a:r>
            <a:r>
              <a:rPr lang="en-US" altLang="en-US" sz="1800" b="0" baseline="0" dirty="0"/>
              <a:t>, Lead Consultant</a:t>
            </a:r>
            <a:endParaRPr lang="en-US" altLang="en-US" sz="1800" b="0" dirty="0"/>
          </a:p>
          <a:p>
            <a:pPr>
              <a:defRPr/>
            </a:pPr>
            <a:r>
              <a:rPr lang="en-US" altLang="en-US" sz="1800" b="0" dirty="0"/>
              <a:t>Matthew McCord, Senior Consultant</a:t>
            </a:r>
          </a:p>
          <a:p>
            <a:pPr>
              <a:defRPr/>
            </a:pPr>
            <a:r>
              <a:rPr lang="en-US" altLang="en-US" sz="1800" b="0" dirty="0"/>
              <a:t>Tatum Storey, Consultant</a:t>
            </a:r>
          </a:p>
          <a:p>
            <a:pPr>
              <a:defRPr/>
            </a:pPr>
            <a:endParaRPr lang="en-US" altLang="en-US" sz="2000" b="0" dirty="0"/>
          </a:p>
          <a:p>
            <a:pPr algn="r">
              <a:defRPr/>
            </a:pPr>
            <a:endParaRPr lang="en-US" altLang="en-US" sz="2400" b="0" dirty="0"/>
          </a:p>
          <a:p>
            <a:pPr algn="r">
              <a:defRPr/>
            </a:pPr>
            <a:endParaRPr lang="en-US" altLang="en-US" sz="2400" b="0" dirty="0"/>
          </a:p>
        </p:txBody>
      </p:sp>
      <p:sp>
        <p:nvSpPr>
          <p:cNvPr id="737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1363" indent="-28416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1413" indent="-227013">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5986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58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30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02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74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46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6E0BD14-BCD8-414F-BBE0-DA18F942A260}"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4744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48994D-AE50-464F-9699-24C83DF502D9}"/>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pPr>
            <a:r>
              <a:rPr lang="en-US" sz="2600" b="1" dirty="0">
                <a:solidFill>
                  <a:srgbClr val="0070C0"/>
                </a:solidFill>
              </a:rPr>
              <a:t>Limiting Overtime/Modification to a Schedule </a:t>
            </a:r>
          </a:p>
          <a:p>
            <a:pPr marL="0" indent="0"/>
            <a:r>
              <a:rPr lang="en-US" sz="2400" b="1" dirty="0"/>
              <a:t>Common conflicts or nuances with modification to </a:t>
            </a:r>
            <a:br>
              <a:rPr lang="en-US" sz="2400" b="1" dirty="0"/>
            </a:br>
            <a:r>
              <a:rPr lang="en-US" sz="2400" b="1" dirty="0"/>
              <a:t>a schedule:</a:t>
            </a:r>
          </a:p>
          <a:p>
            <a:pPr>
              <a:buFont typeface="Wingdings" panose="05000000000000000000" pitchFamily="2" charset="2"/>
              <a:buChar char="§"/>
            </a:pPr>
            <a:r>
              <a:rPr lang="en-US" sz="2400" dirty="0"/>
              <a:t>Time requirements for essential function(s) to be performed </a:t>
            </a:r>
          </a:p>
          <a:p>
            <a:pPr lvl="1"/>
            <a:r>
              <a:rPr lang="en-US" sz="2400" dirty="0"/>
              <a:t>Undue hardship issues </a:t>
            </a:r>
          </a:p>
          <a:p>
            <a:pPr lvl="1"/>
            <a:r>
              <a:rPr lang="en-US" sz="2400" dirty="0"/>
              <a:t>Reassignment </a:t>
            </a:r>
            <a:endParaRPr lang="en-US" sz="2400" dirty="0">
              <a:hlinkClick r:id="rId3"/>
            </a:endParaRPr>
          </a:p>
          <a:p>
            <a:endParaRPr lang="en-US" sz="2000" i="1" dirty="0">
              <a:hlinkClick r:id="rId3"/>
            </a:endParaRPr>
          </a:p>
          <a:p>
            <a:endParaRPr lang="en-US" sz="2000" i="1" dirty="0">
              <a:hlinkClick r:id="rId3"/>
            </a:endParaRPr>
          </a:p>
          <a:p>
            <a:r>
              <a:rPr lang="en-US" sz="1800" dirty="0">
                <a:hlinkClick r:id="rId4"/>
              </a:rPr>
              <a:t>Overtime Restrictions and the ADA </a:t>
            </a:r>
            <a:endParaRPr lang="en-US" sz="1800" dirty="0"/>
          </a:p>
          <a:p>
            <a:r>
              <a:rPr lang="en-US" sz="1800" dirty="0">
                <a:hlinkClick r:id="rId5"/>
              </a:rPr>
              <a:t>Workin’ 9 to 5 – Not the Only Way to Make a Living</a:t>
            </a:r>
            <a:endParaRPr lang="en-US" sz="1800" dirty="0">
              <a:solidFill>
                <a:srgbClr val="002060"/>
              </a:solidFill>
              <a:hlinkClick r:id="rId5"/>
            </a:endParaRPr>
          </a:p>
          <a:p>
            <a:pPr marL="0">
              <a:spcBef>
                <a:spcPts val="0"/>
              </a:spcBef>
            </a:pPr>
            <a:r>
              <a:rPr lang="en-US" sz="1800" dirty="0">
                <a:solidFill>
                  <a:srgbClr val="002060"/>
                </a:solidFill>
                <a:hlinkClick r:id="rId5"/>
              </a:rPr>
              <a:t>Overtime</a:t>
            </a:r>
            <a:endParaRPr lang="en-US" sz="1800" dirty="0">
              <a:solidFill>
                <a:srgbClr val="002060"/>
              </a:solidFill>
            </a:endParaRPr>
          </a:p>
          <a:p>
            <a:pPr marL="0">
              <a:spcBef>
                <a:spcPts val="0"/>
              </a:spcBef>
            </a:pPr>
            <a:r>
              <a:rPr lang="en-US" sz="1800" dirty="0">
                <a:solidFill>
                  <a:srgbClr val="002060"/>
                </a:solidFill>
                <a:hlinkClick r:id="rId3"/>
              </a:rPr>
              <a:t>How will technology change tomorrow’s firefighting PPE?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C99F99A-A982-4B89-A8F4-2BA16C34EB9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741" y="3429000"/>
            <a:ext cx="2308101" cy="1870086"/>
          </a:xfrm>
          <a:prstGeom prst="rect">
            <a:avLst/>
          </a:prstGeom>
          <a:solidFill>
            <a:schemeClr val="bg1"/>
          </a:solidFill>
        </p:spPr>
      </p:pic>
    </p:spTree>
    <p:extLst>
      <p:ext uri="{BB962C8B-B14F-4D97-AF65-F5344CB8AC3E}">
        <p14:creationId xmlns:p14="http://schemas.microsoft.com/office/powerpoint/2010/main" val="113723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0DE241-45DD-4577-B53B-4C746F21FAB4}"/>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pPr>
            <a:r>
              <a:rPr lang="en-US" sz="2600" b="1" dirty="0">
                <a:solidFill>
                  <a:srgbClr val="0070C0"/>
                </a:solidFill>
              </a:rPr>
              <a:t>Job Restructuring</a:t>
            </a:r>
          </a:p>
          <a:p>
            <a:pPr>
              <a:buFont typeface="Wingdings" panose="05000000000000000000" pitchFamily="2" charset="2"/>
              <a:buChar char="§"/>
            </a:pPr>
            <a:r>
              <a:rPr lang="en-US" sz="2400" dirty="0"/>
              <a:t>Marginal functions vs essential functions </a:t>
            </a:r>
          </a:p>
          <a:p>
            <a:pPr>
              <a:buFont typeface="Wingdings" panose="05000000000000000000" pitchFamily="2" charset="2"/>
              <a:buChar char="§"/>
            </a:pPr>
            <a:r>
              <a:rPr lang="en-US" sz="2400" i="1" dirty="0"/>
              <a:t>Factors to consider in </a:t>
            </a:r>
            <a:br>
              <a:rPr lang="en-US" sz="2400" i="1" dirty="0"/>
            </a:br>
            <a:r>
              <a:rPr lang="en-US" sz="2400" i="1" dirty="0"/>
              <a:t>determining if a function is essential include:</a:t>
            </a:r>
            <a:endParaRPr lang="en-US" sz="2400" dirty="0"/>
          </a:p>
          <a:p>
            <a:pPr lvl="1">
              <a:spcAft>
                <a:spcPts val="600"/>
              </a:spcAft>
            </a:pPr>
            <a:r>
              <a:rPr lang="en-US" sz="1800" dirty="0"/>
              <a:t>whether the reason the position exists </a:t>
            </a:r>
            <a:br>
              <a:rPr lang="en-US" sz="1800" dirty="0"/>
            </a:br>
            <a:r>
              <a:rPr lang="en-US" sz="1800" dirty="0"/>
              <a:t>is to perform that function,</a:t>
            </a:r>
          </a:p>
          <a:p>
            <a:pPr lvl="1">
              <a:spcAft>
                <a:spcPts val="600"/>
              </a:spcAft>
            </a:pPr>
            <a:r>
              <a:rPr lang="en-US" sz="1800" dirty="0"/>
              <a:t>the number of other employees available </a:t>
            </a:r>
            <a:br>
              <a:rPr lang="en-US" sz="1800" dirty="0"/>
            </a:br>
            <a:r>
              <a:rPr lang="en-US" sz="1800" dirty="0"/>
              <a:t>to perform the function or among whom </a:t>
            </a:r>
            <a:br>
              <a:rPr lang="en-US" sz="1800" dirty="0"/>
            </a:br>
            <a:r>
              <a:rPr lang="en-US" sz="1800" dirty="0"/>
              <a:t>the performance of the function can </a:t>
            </a:r>
            <a:br>
              <a:rPr lang="en-US" sz="1800" dirty="0"/>
            </a:br>
            <a:r>
              <a:rPr lang="en-US" sz="1800" dirty="0"/>
              <a:t>be distributed, and</a:t>
            </a:r>
          </a:p>
          <a:p>
            <a:pPr lvl="1">
              <a:spcAft>
                <a:spcPts val="0"/>
              </a:spcAft>
            </a:pPr>
            <a:r>
              <a:rPr lang="en-US" sz="1800" dirty="0"/>
              <a:t>the degree of expertise or skill </a:t>
            </a:r>
            <a:br>
              <a:rPr lang="en-US" sz="1800" dirty="0"/>
            </a:br>
            <a:r>
              <a:rPr lang="en-US" sz="1800" dirty="0"/>
              <a:t>required to perform the function.</a:t>
            </a:r>
          </a:p>
          <a:p>
            <a:pPr marL="0" lvl="0" indent="0"/>
            <a:endParaRPr lang="en-US" sz="1800" dirty="0">
              <a:hlinkClick r:id="rId3"/>
            </a:endParaRPr>
          </a:p>
          <a:p>
            <a:pPr marL="0" lvl="0" indent="0"/>
            <a:r>
              <a:rPr lang="en-US" sz="1800" dirty="0">
                <a:hlinkClick r:id="rId3"/>
              </a:rPr>
              <a:t>Enforcement Guidance: </a:t>
            </a:r>
            <a:br>
              <a:rPr lang="en-US" sz="1800" dirty="0">
                <a:hlinkClick r:id="rId3"/>
              </a:rPr>
            </a:br>
            <a:r>
              <a:rPr lang="en-US" sz="1800" dirty="0">
                <a:hlinkClick r:id="rId3"/>
              </a:rPr>
              <a:t>Reasonable Accommodation and Undue Hardship Under the ADA</a:t>
            </a:r>
            <a:endParaRPr lang="en-US" sz="1800" dirty="0">
              <a:solidFill>
                <a:srgbClr val="002060"/>
              </a:solidFill>
            </a:endParaRPr>
          </a:p>
          <a:p>
            <a:endParaRPr lang="en-US" sz="2400" i="1" dirty="0"/>
          </a:p>
          <a:p>
            <a:endParaRPr lang="en-US" sz="2400" i="1" dirty="0"/>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F8D642BC-E9AD-479A-869B-3B6B6D0F061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6607" y="4536468"/>
            <a:ext cx="2277546" cy="1533589"/>
          </a:xfrm>
          <a:prstGeom prst="rect">
            <a:avLst/>
          </a:prstGeom>
        </p:spPr>
      </p:pic>
      <p:pic>
        <p:nvPicPr>
          <p:cNvPr id="10" name="Picture 9">
            <a:extLst>
              <a:ext uri="{FF2B5EF4-FFF2-40B4-BE49-F238E27FC236}">
                <a16:creationId xmlns:a16="http://schemas.microsoft.com/office/drawing/2014/main" id="{08B9D5A3-A294-4F94-99F7-1D2C98AA73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879" y="3065714"/>
            <a:ext cx="2277546" cy="1379826"/>
          </a:xfrm>
          <a:prstGeom prst="rect">
            <a:avLst/>
          </a:prstGeom>
        </p:spPr>
      </p:pic>
    </p:spTree>
    <p:extLst>
      <p:ext uri="{BB962C8B-B14F-4D97-AF65-F5344CB8AC3E}">
        <p14:creationId xmlns:p14="http://schemas.microsoft.com/office/powerpoint/2010/main" val="194568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B1322-04C0-453E-9C05-6AC2405D0B2F}"/>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a:xfrm>
            <a:off x="838899" y="1242866"/>
            <a:ext cx="7956958" cy="5432571"/>
          </a:xfrm>
        </p:spPr>
        <p:txBody>
          <a:bodyPr>
            <a:noAutofit/>
          </a:bodyPr>
          <a:lstStyle/>
          <a:p>
            <a:pPr>
              <a:spcBef>
                <a:spcPts val="0"/>
              </a:spcBef>
              <a:spcAft>
                <a:spcPts val="600"/>
              </a:spcAft>
            </a:pPr>
            <a:r>
              <a:rPr lang="en-US" sz="2600" b="1" dirty="0">
                <a:solidFill>
                  <a:srgbClr val="0070C0"/>
                </a:solidFill>
              </a:rPr>
              <a:t>Policy Modification &amp; Dress Code</a:t>
            </a:r>
          </a:p>
          <a:p>
            <a:pPr>
              <a:spcAft>
                <a:spcPts val="1200"/>
              </a:spcAft>
              <a:buFont typeface="Wingdings" panose="05000000000000000000" pitchFamily="2" charset="2"/>
              <a:buChar char="§"/>
            </a:pPr>
            <a:r>
              <a:rPr lang="en-US" sz="2000" dirty="0">
                <a:solidFill>
                  <a:srgbClr val="002060"/>
                </a:solidFill>
              </a:rPr>
              <a:t>Employers may require that employees observe safety and operational rules enacted to protect workers from dangers inherent in certain workplaces (e.g., factories with machinery with accessible moving parts)</a:t>
            </a:r>
          </a:p>
          <a:p>
            <a:pPr>
              <a:buFont typeface="Wingdings" panose="05000000000000000000" pitchFamily="2" charset="2"/>
              <a:buChar char="§"/>
            </a:pPr>
            <a:r>
              <a:rPr lang="en-US" sz="2000" dirty="0">
                <a:solidFill>
                  <a:srgbClr val="002060"/>
                </a:solidFill>
              </a:rPr>
              <a:t>Conduct rules must </a:t>
            </a:r>
            <a:r>
              <a:rPr lang="en-US" sz="2000" b="1" dirty="0">
                <a:solidFill>
                  <a:srgbClr val="002060"/>
                </a:solidFill>
              </a:rPr>
              <a:t>be job-related and consistent with business necessity</a:t>
            </a:r>
            <a:r>
              <a:rPr lang="en-US" sz="2000" dirty="0">
                <a:solidFill>
                  <a:srgbClr val="002060"/>
                </a:solidFill>
              </a:rPr>
              <a:t> when applied to an employee whose disability caused them to violate the rule</a:t>
            </a:r>
          </a:p>
          <a:p>
            <a:endParaRPr lang="en-US" sz="2000" i="1" dirty="0"/>
          </a:p>
          <a:p>
            <a:endParaRPr lang="en-US" sz="2000" i="1" dirty="0"/>
          </a:p>
          <a:p>
            <a:endParaRPr lang="en-US" sz="1600" i="1" dirty="0"/>
          </a:p>
          <a:p>
            <a:endParaRPr lang="en-US" sz="1600" i="1" dirty="0"/>
          </a:p>
          <a:p>
            <a:endParaRPr lang="en-US" sz="1600" i="1" dirty="0"/>
          </a:p>
          <a:p>
            <a:pPr marL="0" indent="0"/>
            <a:r>
              <a:rPr lang="en-US" sz="1800" dirty="0">
                <a:hlinkClick r:id="rId3"/>
              </a:rPr>
              <a:t>Enforcement Guidance:</a:t>
            </a:r>
            <a:br>
              <a:rPr lang="en-US" sz="1800" dirty="0">
                <a:hlinkClick r:id="rId3"/>
              </a:rPr>
            </a:br>
            <a:r>
              <a:rPr lang="en-US" sz="1800" dirty="0">
                <a:hlinkClick r:id="rId3"/>
              </a:rPr>
              <a:t>Applying Performance and Conduct Standards to Employees with Disabilities</a:t>
            </a:r>
            <a:endParaRPr lang="en-US" sz="1800" dirty="0"/>
          </a:p>
          <a:p>
            <a:endParaRPr lang="en-US" sz="1600" i="1" dirty="0"/>
          </a:p>
          <a:p>
            <a:pPr marL="857250" lvl="1" indent="-457200">
              <a:spcBef>
                <a:spcPts val="0"/>
              </a:spcBef>
            </a:pPr>
            <a:endParaRPr lang="en-US" sz="2200" dirty="0">
              <a:solidFill>
                <a:srgbClr val="002060"/>
              </a:solidFill>
            </a:endParaRPr>
          </a:p>
          <a:p>
            <a:pPr marL="400050" lvl="1" indent="0">
              <a:spcBef>
                <a:spcPts val="0"/>
              </a:spcBef>
              <a:buNone/>
            </a:pPr>
            <a:endParaRPr lang="en-US" sz="2200" dirty="0">
              <a:solidFill>
                <a:srgbClr val="002060"/>
              </a:solidFill>
            </a:endParaRPr>
          </a:p>
          <a:p>
            <a:pPr marL="400050" lvl="1" indent="0">
              <a:spcBef>
                <a:spcPts val="0"/>
              </a:spcBef>
              <a:buNone/>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59AF1F95-BFCB-470C-9281-7B43DF12D3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852" y="4269038"/>
            <a:ext cx="3208956" cy="1730319"/>
          </a:xfrm>
          <a:prstGeom prst="rect">
            <a:avLst/>
          </a:prstGeom>
        </p:spPr>
      </p:pic>
      <p:pic>
        <p:nvPicPr>
          <p:cNvPr id="8" name="Picture 7">
            <a:extLst>
              <a:ext uri="{FF2B5EF4-FFF2-40B4-BE49-F238E27FC236}">
                <a16:creationId xmlns:a16="http://schemas.microsoft.com/office/drawing/2014/main" id="{C84A2242-0EA2-410D-B214-CDAF278C74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808" y="4124072"/>
            <a:ext cx="1652024" cy="1652024"/>
          </a:xfrm>
          <a:prstGeom prst="rect">
            <a:avLst/>
          </a:prstGeom>
        </p:spPr>
      </p:pic>
    </p:spTree>
    <p:extLst>
      <p:ext uri="{BB962C8B-B14F-4D97-AF65-F5344CB8AC3E}">
        <p14:creationId xmlns:p14="http://schemas.microsoft.com/office/powerpoint/2010/main" val="67714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A5A85-7FAF-4F95-B58E-4AA6DCAC3D2A}"/>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Product Examples &amp; Solutions</a:t>
            </a:r>
          </a:p>
          <a:p>
            <a:pPr marL="0">
              <a:spcBef>
                <a:spcPts val="0"/>
              </a:spcBef>
              <a:spcAft>
                <a:spcPts val="600"/>
              </a:spcAft>
            </a:pPr>
            <a:r>
              <a:rPr lang="en-US" sz="2400" b="1" dirty="0"/>
              <a:t>Handling accommodation examples: </a:t>
            </a:r>
          </a:p>
          <a:p>
            <a:pPr marL="857250" lvl="1" indent="-457200">
              <a:spcBef>
                <a:spcPts val="0"/>
              </a:spcBef>
              <a:spcAft>
                <a:spcPts val="600"/>
              </a:spcAft>
            </a:pPr>
            <a:r>
              <a:rPr lang="en-US" sz="2400" dirty="0">
                <a:solidFill>
                  <a:srgbClr val="002060"/>
                </a:solidFill>
              </a:rPr>
              <a:t>Grip tape for tools to enhance handling and gripping</a:t>
            </a:r>
          </a:p>
          <a:p>
            <a:pPr marL="857250" lvl="1" indent="-457200">
              <a:spcBef>
                <a:spcPts val="0"/>
              </a:spcBef>
              <a:spcAft>
                <a:spcPts val="600"/>
              </a:spcAft>
            </a:pPr>
            <a:r>
              <a:rPr lang="en-US" sz="2400" dirty="0">
                <a:solidFill>
                  <a:srgbClr val="002060"/>
                </a:solidFill>
              </a:rPr>
              <a:t>Extra grip gloves </a:t>
            </a:r>
          </a:p>
          <a:p>
            <a:pPr marL="857250" lvl="1" indent="-457200">
              <a:spcBef>
                <a:spcPts val="0"/>
              </a:spcBef>
            </a:pPr>
            <a:r>
              <a:rPr lang="en-US" sz="2400" dirty="0">
                <a:solidFill>
                  <a:srgbClr val="002060"/>
                </a:solidFill>
              </a:rPr>
              <a:t>Proper hose handling techniques</a:t>
            </a:r>
          </a:p>
          <a:p>
            <a:pPr marL="857250" lvl="1" indent="-457200">
              <a:spcBef>
                <a:spcPts val="0"/>
              </a:spcBef>
            </a:pPr>
            <a:endParaRPr lang="en-US" sz="2200" dirty="0">
              <a:solidFill>
                <a:srgbClr val="002060"/>
              </a:solidFill>
            </a:endParaRPr>
          </a:p>
          <a:p>
            <a:pPr marL="400050" lvl="1" indent="0">
              <a:spcBef>
                <a:spcPts val="0"/>
              </a:spcBef>
              <a:buNone/>
            </a:pPr>
            <a:endParaRPr lang="en-US" sz="1800" dirty="0">
              <a:solidFill>
                <a:srgbClr val="002060"/>
              </a:solidFill>
            </a:endParaRP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48ECCD4-0F5F-4A53-9B3B-C545E6502D4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820" y="4385851"/>
            <a:ext cx="1438980" cy="1438980"/>
          </a:xfrm>
          <a:prstGeom prst="rect">
            <a:avLst/>
          </a:prstGeom>
        </p:spPr>
      </p:pic>
      <p:pic>
        <p:nvPicPr>
          <p:cNvPr id="8" name="Picture 7">
            <a:extLst>
              <a:ext uri="{FF2B5EF4-FFF2-40B4-BE49-F238E27FC236}">
                <a16:creationId xmlns:a16="http://schemas.microsoft.com/office/drawing/2014/main" id="{E6F10722-67DC-4967-9EA1-A43961D99DA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173" y="4204010"/>
            <a:ext cx="1931364" cy="1928468"/>
          </a:xfrm>
          <a:prstGeom prst="rect">
            <a:avLst/>
          </a:prstGeom>
        </p:spPr>
      </p:pic>
      <p:pic>
        <p:nvPicPr>
          <p:cNvPr id="10" name="Picture 9">
            <a:extLst>
              <a:ext uri="{FF2B5EF4-FFF2-40B4-BE49-F238E27FC236}">
                <a16:creationId xmlns:a16="http://schemas.microsoft.com/office/drawing/2014/main" id="{763FF620-FCAF-4540-A786-4A6AE242DDB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248" y="4011588"/>
            <a:ext cx="3888901" cy="2187507"/>
          </a:xfrm>
          <a:prstGeom prst="rect">
            <a:avLst/>
          </a:prstGeom>
        </p:spPr>
      </p:pic>
    </p:spTree>
    <p:extLst>
      <p:ext uri="{BB962C8B-B14F-4D97-AF65-F5344CB8AC3E}">
        <p14:creationId xmlns:p14="http://schemas.microsoft.com/office/powerpoint/2010/main" val="249661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53E60-AB2D-4504-98A4-819865DFE7BE}"/>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spcAft>
                <a:spcPts val="1200"/>
              </a:spcAft>
            </a:pPr>
            <a:r>
              <a:rPr lang="en-US" sz="2600" b="1" dirty="0">
                <a:solidFill>
                  <a:srgbClr val="0070C0"/>
                </a:solidFill>
              </a:rPr>
              <a:t>Product Examples:</a:t>
            </a:r>
          </a:p>
          <a:p>
            <a:pPr marL="0">
              <a:spcBef>
                <a:spcPts val="0"/>
              </a:spcBef>
            </a:pPr>
            <a:r>
              <a:rPr lang="en-US" sz="2400" dirty="0"/>
              <a:t>Lifting and carrying product examples:</a:t>
            </a:r>
            <a:r>
              <a:rPr lang="en-US" sz="2400" b="0" dirty="0"/>
              <a:t> </a:t>
            </a:r>
          </a:p>
          <a:p>
            <a:pPr marL="857250" lvl="1" indent="-457200">
              <a:spcBef>
                <a:spcPts val="0"/>
              </a:spcBef>
            </a:pPr>
            <a:endParaRPr lang="en-US" sz="2200" dirty="0">
              <a:solidFill>
                <a:srgbClr val="002060"/>
              </a:solidFill>
            </a:endParaRPr>
          </a:p>
          <a:p>
            <a:pPr marL="400050" lvl="1" indent="0">
              <a:spcBef>
                <a:spcPts val="0"/>
              </a:spcBef>
              <a:buNone/>
            </a:pPr>
            <a:endParaRPr lang="en-US" sz="1800" dirty="0">
              <a:solidFill>
                <a:srgbClr val="002060"/>
              </a:solidFill>
            </a:endParaRP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D83D5F10-8224-4B35-9ABA-4524973901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73915"/>
            <a:ext cx="2564865" cy="3013923"/>
          </a:xfrm>
          <a:prstGeom prst="rect">
            <a:avLst/>
          </a:prstGeom>
        </p:spPr>
      </p:pic>
      <p:pic>
        <p:nvPicPr>
          <p:cNvPr id="8" name="Picture 7">
            <a:extLst>
              <a:ext uri="{FF2B5EF4-FFF2-40B4-BE49-F238E27FC236}">
                <a16:creationId xmlns:a16="http://schemas.microsoft.com/office/drawing/2014/main" id="{8EFC783B-DE3C-485B-9540-4F86D95388E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962" y="2416650"/>
            <a:ext cx="1827609" cy="1827609"/>
          </a:xfrm>
          <a:prstGeom prst="rect">
            <a:avLst/>
          </a:prstGeom>
        </p:spPr>
      </p:pic>
      <p:pic>
        <p:nvPicPr>
          <p:cNvPr id="10" name="Picture 9">
            <a:extLst>
              <a:ext uri="{FF2B5EF4-FFF2-40B4-BE49-F238E27FC236}">
                <a16:creationId xmlns:a16="http://schemas.microsoft.com/office/drawing/2014/main" id="{3A88546D-4819-439B-97EF-DA8917BC8C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065" y="2773915"/>
            <a:ext cx="2261669" cy="2261669"/>
          </a:xfrm>
          <a:prstGeom prst="rect">
            <a:avLst/>
          </a:prstGeom>
        </p:spPr>
      </p:pic>
      <p:pic>
        <p:nvPicPr>
          <p:cNvPr id="12" name="Picture 11">
            <a:extLst>
              <a:ext uri="{FF2B5EF4-FFF2-40B4-BE49-F238E27FC236}">
                <a16:creationId xmlns:a16="http://schemas.microsoft.com/office/drawing/2014/main" id="{F7FA7AE4-C48B-4D09-A7A4-B05037F9E8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1189" y="4244259"/>
            <a:ext cx="2454589" cy="2163851"/>
          </a:xfrm>
          <a:prstGeom prst="rect">
            <a:avLst/>
          </a:prstGeom>
        </p:spPr>
      </p:pic>
    </p:spTree>
    <p:extLst>
      <p:ext uri="{BB962C8B-B14F-4D97-AF65-F5344CB8AC3E}">
        <p14:creationId xmlns:p14="http://schemas.microsoft.com/office/powerpoint/2010/main" val="371770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C3FF8-ED93-4E3F-A283-5CD7F8370584}"/>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spcAft>
                <a:spcPts val="1200"/>
              </a:spcAft>
            </a:pPr>
            <a:r>
              <a:rPr lang="en-US" sz="2600" b="1" dirty="0">
                <a:solidFill>
                  <a:srgbClr val="0070C0"/>
                </a:solidFill>
              </a:rPr>
              <a:t>Product Examples:</a:t>
            </a:r>
            <a:endParaRPr lang="en-US" sz="2400" b="1" dirty="0">
              <a:solidFill>
                <a:srgbClr val="00B0F0"/>
              </a:solidFill>
            </a:endParaRPr>
          </a:p>
          <a:p>
            <a:pPr marL="347472" indent="-347472">
              <a:spcBef>
                <a:spcPts val="0"/>
              </a:spcBef>
              <a:buFont typeface="Wingdings" panose="05000000000000000000" pitchFamily="2" charset="2"/>
              <a:buChar char="§"/>
            </a:pPr>
            <a:r>
              <a:rPr lang="en-US" sz="2400" b="0" dirty="0"/>
              <a:t>Hose Hooks </a:t>
            </a:r>
          </a:p>
          <a:p>
            <a:pPr marL="347472" indent="-347472">
              <a:spcBef>
                <a:spcPts val="0"/>
              </a:spcBef>
              <a:buFont typeface="Wingdings" panose="05000000000000000000" pitchFamily="2" charset="2"/>
              <a:buChar char="§"/>
            </a:pPr>
            <a:r>
              <a:rPr lang="en-US" sz="2400" b="0" dirty="0" err="1"/>
              <a:t>Reachers</a:t>
            </a:r>
            <a:r>
              <a:rPr lang="en-US" sz="2400" b="0" dirty="0"/>
              <a:t> </a:t>
            </a:r>
          </a:p>
          <a:p>
            <a:pPr marL="347472" indent="-347472">
              <a:spcBef>
                <a:spcPts val="0"/>
              </a:spcBef>
              <a:buFont typeface="Wingdings" panose="05000000000000000000" pitchFamily="2" charset="2"/>
              <a:buChar char="§"/>
            </a:pPr>
            <a:r>
              <a:rPr lang="en-US" sz="2400" b="0" dirty="0"/>
              <a:t>Lid Lifters </a:t>
            </a:r>
          </a:p>
          <a:p>
            <a:pPr lvl="1" indent="-342900">
              <a:spcBef>
                <a:spcPts val="0"/>
              </a:spcBef>
            </a:pPr>
            <a:endParaRPr lang="en-US" sz="2400" dirty="0">
              <a:solidFill>
                <a:srgbClr val="002060"/>
              </a:solidFill>
            </a:endParaRPr>
          </a:p>
          <a:p>
            <a:pPr marL="400050" lvl="1" indent="0">
              <a:spcBef>
                <a:spcPts val="0"/>
              </a:spcBef>
              <a:buNone/>
            </a:pPr>
            <a:endParaRPr lang="en-US" sz="1800" dirty="0">
              <a:solidFill>
                <a:srgbClr val="002060"/>
              </a:solidFill>
            </a:endParaRP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9F59570C-AB46-470D-BECC-99CA6083A4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60628"/>
            <a:ext cx="3611774" cy="3904622"/>
          </a:xfrm>
          <a:prstGeom prst="rect">
            <a:avLst/>
          </a:prstGeom>
        </p:spPr>
      </p:pic>
      <p:pic>
        <p:nvPicPr>
          <p:cNvPr id="11" name="Picture 10">
            <a:extLst>
              <a:ext uri="{FF2B5EF4-FFF2-40B4-BE49-F238E27FC236}">
                <a16:creationId xmlns:a16="http://schemas.microsoft.com/office/drawing/2014/main" id="{97F0AC91-6EEC-43B3-9712-B40474D27D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286" y="3215086"/>
            <a:ext cx="3185714" cy="3185714"/>
          </a:xfrm>
          <a:prstGeom prst="rect">
            <a:avLst/>
          </a:prstGeom>
        </p:spPr>
      </p:pic>
    </p:spTree>
    <p:extLst>
      <p:ext uri="{BB962C8B-B14F-4D97-AF65-F5344CB8AC3E}">
        <p14:creationId xmlns:p14="http://schemas.microsoft.com/office/powerpoint/2010/main" val="46669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FF2AA-76E2-40BC-A4DB-70D33796D646}"/>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pPr>
            <a:r>
              <a:rPr lang="en-US" b="1" dirty="0">
                <a:solidFill>
                  <a:srgbClr val="0070C0"/>
                </a:solidFill>
              </a:rPr>
              <a:t>Overnight accommodation concerns:</a:t>
            </a:r>
            <a:br>
              <a:rPr lang="en-US" b="1" dirty="0">
                <a:solidFill>
                  <a:srgbClr val="0070C0"/>
                </a:solidFill>
              </a:rPr>
            </a:br>
            <a:endParaRPr lang="en-US" dirty="0">
              <a:solidFill>
                <a:srgbClr val="0070C0"/>
              </a:solidFill>
            </a:endParaRPr>
          </a:p>
          <a:p>
            <a:pPr marL="349250" indent="-349250">
              <a:spcBef>
                <a:spcPts val="0"/>
              </a:spcBef>
              <a:spcAft>
                <a:spcPts val="1200"/>
              </a:spcAft>
              <a:buFont typeface="Wingdings" panose="05000000000000000000" pitchFamily="2" charset="2"/>
              <a:buChar char="§"/>
            </a:pPr>
            <a:r>
              <a:rPr lang="en-US" sz="2400" b="0" dirty="0">
                <a:solidFill>
                  <a:srgbClr val="002060"/>
                </a:solidFill>
              </a:rPr>
              <a:t>Policy modification</a:t>
            </a:r>
          </a:p>
          <a:p>
            <a:pPr>
              <a:spcBef>
                <a:spcPts val="0"/>
              </a:spcBef>
              <a:buFont typeface="Wingdings" panose="05000000000000000000" pitchFamily="2" charset="2"/>
              <a:buChar char="§"/>
            </a:pPr>
            <a:r>
              <a:rPr lang="en-US" sz="2400" b="0" dirty="0">
                <a:solidFill>
                  <a:srgbClr val="002060"/>
                </a:solidFill>
              </a:rPr>
              <a:t>Sleep disorders  </a:t>
            </a:r>
          </a:p>
          <a:p>
            <a:pPr lvl="1">
              <a:spcBef>
                <a:spcPts val="0"/>
              </a:spcBef>
              <a:spcAft>
                <a:spcPts val="600"/>
              </a:spcAft>
            </a:pPr>
            <a:r>
              <a:rPr lang="en-US" sz="2000" dirty="0">
                <a:solidFill>
                  <a:srgbClr val="002060"/>
                </a:solidFill>
              </a:rPr>
              <a:t>Insomnia</a:t>
            </a:r>
          </a:p>
          <a:p>
            <a:pPr lvl="1">
              <a:spcBef>
                <a:spcPts val="0"/>
              </a:spcBef>
              <a:spcAft>
                <a:spcPts val="600"/>
              </a:spcAft>
            </a:pPr>
            <a:r>
              <a:rPr lang="en-US" sz="2000" dirty="0">
                <a:solidFill>
                  <a:srgbClr val="002060"/>
                </a:solidFill>
              </a:rPr>
              <a:t>Sleep Apnea</a:t>
            </a:r>
          </a:p>
          <a:p>
            <a:pPr lvl="1">
              <a:spcBef>
                <a:spcPts val="0"/>
              </a:spcBef>
              <a:spcAft>
                <a:spcPts val="600"/>
              </a:spcAft>
            </a:pPr>
            <a:r>
              <a:rPr lang="en-US" sz="2000" dirty="0">
                <a:solidFill>
                  <a:srgbClr val="002060"/>
                </a:solidFill>
              </a:rPr>
              <a:t>Restless Leg Syndrome</a:t>
            </a:r>
          </a:p>
          <a:p>
            <a:pPr lvl="1">
              <a:spcBef>
                <a:spcPts val="0"/>
              </a:spcBef>
              <a:spcAft>
                <a:spcPts val="1200"/>
              </a:spcAft>
            </a:pPr>
            <a:r>
              <a:rPr lang="en-US" sz="2000" dirty="0">
                <a:solidFill>
                  <a:srgbClr val="002060"/>
                </a:solidFill>
              </a:rPr>
              <a:t>Narcolepsy </a:t>
            </a:r>
          </a:p>
          <a:p>
            <a:pPr>
              <a:spcBef>
                <a:spcPts val="0"/>
              </a:spcBef>
              <a:buFont typeface="Wingdings" panose="05000000000000000000" pitchFamily="2" charset="2"/>
              <a:buChar char="§"/>
            </a:pPr>
            <a:r>
              <a:rPr lang="en-US" sz="2400" b="0" dirty="0">
                <a:solidFill>
                  <a:srgbClr val="002060"/>
                </a:solidFill>
              </a:rPr>
              <a:t>Developing a plan of action</a:t>
            </a:r>
          </a:p>
          <a:p>
            <a:pPr lvl="1">
              <a:spcBef>
                <a:spcPts val="0"/>
              </a:spcBef>
            </a:pPr>
            <a:r>
              <a:rPr lang="en-US" sz="2000" dirty="0">
                <a:solidFill>
                  <a:srgbClr val="002060"/>
                </a:solidFill>
              </a:rPr>
              <a:t> </a:t>
            </a:r>
            <a:r>
              <a:rPr lang="en-US" sz="2000" dirty="0">
                <a:solidFill>
                  <a:srgbClr val="002060"/>
                </a:solidFill>
                <a:hlinkClick r:id="rId3"/>
              </a:rPr>
              <a:t>JAN’s </a:t>
            </a:r>
            <a:r>
              <a:rPr lang="en-US" sz="2000" dirty="0">
                <a:hlinkClick r:id="rId3"/>
              </a:rPr>
              <a:t>Sample Plan of Action</a:t>
            </a:r>
            <a:endParaRPr lang="en-US" sz="2000" dirty="0"/>
          </a:p>
          <a:p>
            <a:pPr lvl="1">
              <a:spcBef>
                <a:spcPts val="0"/>
              </a:spcBef>
            </a:pPr>
            <a:endParaRPr lang="en-US" sz="2000" dirty="0">
              <a:solidFill>
                <a:srgbClr val="002060"/>
              </a:solidFill>
            </a:endParaRPr>
          </a:p>
          <a:p>
            <a:pPr marL="0" indent="0">
              <a:spcBef>
                <a:spcPts val="0"/>
              </a:spcBef>
            </a:pPr>
            <a:endParaRPr lang="en-US" sz="2400" b="1" dirty="0">
              <a:solidFill>
                <a:schemeClr val="tx1"/>
              </a:solidFill>
            </a:endParaRPr>
          </a:p>
          <a:p>
            <a:pPr>
              <a:spcBef>
                <a:spcPts val="0"/>
              </a:spcBef>
            </a:pPr>
            <a:r>
              <a:rPr lang="en-US" sz="2400" b="1" dirty="0">
                <a:solidFill>
                  <a:srgbClr val="00B0F0"/>
                </a:solidFill>
              </a:rPr>
              <a:t> </a:t>
            </a:r>
            <a:endParaRPr lang="en-US" sz="2400" dirty="0">
              <a:solidFill>
                <a:srgbClr val="002060"/>
              </a:solidFill>
            </a:endParaRPr>
          </a:p>
          <a:p>
            <a:pPr marL="400050" lvl="1" indent="0">
              <a:spcBef>
                <a:spcPts val="0"/>
              </a:spcBef>
              <a:buNone/>
            </a:pPr>
            <a:endParaRPr lang="en-US" sz="1800" dirty="0">
              <a:solidFill>
                <a:srgbClr val="002060"/>
              </a:solidFill>
            </a:endParaRP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814630BB-694F-4963-B6EA-238FED9093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833" y="4594303"/>
            <a:ext cx="3266650" cy="1633325"/>
          </a:xfrm>
          <a:prstGeom prst="rect">
            <a:avLst/>
          </a:prstGeom>
        </p:spPr>
      </p:pic>
      <p:pic>
        <p:nvPicPr>
          <p:cNvPr id="7" name="Picture 6">
            <a:extLst>
              <a:ext uri="{FF2B5EF4-FFF2-40B4-BE49-F238E27FC236}">
                <a16:creationId xmlns:a16="http://schemas.microsoft.com/office/drawing/2014/main" id="{7D11E6DD-9DF1-44D1-9785-BB4E6EB86B5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445" y="2189718"/>
            <a:ext cx="4000793" cy="1633325"/>
          </a:xfrm>
          <a:prstGeom prst="rect">
            <a:avLst/>
          </a:prstGeom>
        </p:spPr>
      </p:pic>
    </p:spTree>
    <p:extLst>
      <p:ext uri="{BB962C8B-B14F-4D97-AF65-F5344CB8AC3E}">
        <p14:creationId xmlns:p14="http://schemas.microsoft.com/office/powerpoint/2010/main" val="247929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B2D8F-60E0-41C2-B835-C4A1A2AB17DC}"/>
              </a:ext>
            </a:extLst>
          </p:cNvPr>
          <p:cNvSpPr>
            <a:spLocks noGrp="1"/>
          </p:cNvSpPr>
          <p:nvPr>
            <p:ph type="ctrTitle"/>
          </p:nvPr>
        </p:nvSpPr>
        <p:spPr>
          <a:xfrm>
            <a:off x="457200" y="80461"/>
            <a:ext cx="7647878" cy="1415661"/>
          </a:xfrm>
        </p:spPr>
        <p:txBody>
          <a:bodyPr/>
          <a:lstStyle/>
          <a:p>
            <a:r>
              <a:rPr lang="en-US" dirty="0"/>
              <a:t>Fire &amp; Wildland Fire Service</a:t>
            </a:r>
          </a:p>
        </p:txBody>
      </p:sp>
      <p:sp>
        <p:nvSpPr>
          <p:cNvPr id="95234" name="Content Placeholder 2"/>
          <p:cNvSpPr>
            <a:spLocks noGrp="1"/>
          </p:cNvSpPr>
          <p:nvPr>
            <p:ph type="subTitle" idx="1"/>
          </p:nvPr>
        </p:nvSpPr>
        <p:spPr>
          <a:xfrm>
            <a:off x="838200" y="1295400"/>
            <a:ext cx="7848600" cy="5181600"/>
          </a:xfrm>
        </p:spPr>
        <p:txBody>
          <a:bodyPr/>
          <a:lstStyle/>
          <a:p>
            <a:pPr eaLnBrk="1" hangingPunct="1">
              <a:spcAft>
                <a:spcPts val="1200"/>
              </a:spcAft>
            </a:pPr>
            <a:r>
              <a:rPr lang="en-US" altLang="en-US" sz="2600" b="1" dirty="0">
                <a:solidFill>
                  <a:srgbClr val="0070C0"/>
                </a:solidFill>
              </a:rPr>
              <a:t>JAN Study Example</a:t>
            </a:r>
          </a:p>
          <a:p>
            <a:pPr algn="l" eaLnBrk="1" hangingPunct="1"/>
            <a:r>
              <a:rPr lang="en-US" altLang="en-US" sz="2400" dirty="0">
                <a:solidFill>
                  <a:srgbClr val="002060"/>
                </a:solidFill>
              </a:rPr>
              <a:t>Robert works as a firefighter and has developed arthritis along his spine. Robert has difficulty bending for prolonged periods of time and would like to request accommodations to limit bending, when possible, to reduce pain. Robert also requires a CPAP machine to sleep at night that is loud and intrusive. </a:t>
            </a:r>
          </a:p>
        </p:txBody>
      </p:sp>
      <p:sp>
        <p:nvSpPr>
          <p:cNvPr id="952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8578298-073B-4255-9CE0-695F80978A09}" type="slidenum">
              <a:rPr lang="en-US" altLang="en-US" sz="1400" smtClean="0">
                <a:solidFill>
                  <a:srgbClr val="FFFFFF"/>
                </a:solidFill>
              </a:rPr>
              <a:pPr fontAlgn="base">
                <a:spcBef>
                  <a:spcPct val="0"/>
                </a:spcBef>
                <a:spcAft>
                  <a:spcPct val="0"/>
                </a:spcAft>
                <a:buFontTx/>
                <a:buNone/>
              </a:pPr>
              <a:t>17</a:t>
            </a:fld>
            <a:endParaRPr lang="en-US" altLang="en-US" sz="1400">
              <a:solidFill>
                <a:srgbClr val="FFFFFF"/>
              </a:solidFill>
            </a:endParaRPr>
          </a:p>
        </p:txBody>
      </p:sp>
    </p:spTree>
    <p:extLst>
      <p:ext uri="{BB962C8B-B14F-4D97-AF65-F5344CB8AC3E}">
        <p14:creationId xmlns:p14="http://schemas.microsoft.com/office/powerpoint/2010/main" val="64388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097CC-44FB-4214-B1E3-7FBEFA1D3DAC}"/>
              </a:ext>
            </a:extLst>
          </p:cNvPr>
          <p:cNvSpPr>
            <a:spLocks noGrp="1"/>
          </p:cNvSpPr>
          <p:nvPr>
            <p:ph type="ctrTitle"/>
          </p:nvPr>
        </p:nvSpPr>
        <p:spPr>
          <a:xfrm>
            <a:off x="510702" y="311356"/>
            <a:ext cx="7772400" cy="838202"/>
          </a:xfrm>
        </p:spPr>
        <p:txBody>
          <a:bodyPr/>
          <a:lstStyle/>
          <a:p>
            <a:r>
              <a:rPr lang="en-US" dirty="0"/>
              <a:t>Fire &amp; Wildland Fire Service</a:t>
            </a:r>
          </a:p>
        </p:txBody>
      </p:sp>
      <p:sp>
        <p:nvSpPr>
          <p:cNvPr id="96258" name="Content Placeholder 2"/>
          <p:cNvSpPr>
            <a:spLocks noGrp="1"/>
          </p:cNvSpPr>
          <p:nvPr>
            <p:ph type="subTitle" idx="1"/>
          </p:nvPr>
        </p:nvSpPr>
        <p:spPr>
          <a:xfrm>
            <a:off x="838200" y="1295400"/>
            <a:ext cx="7848600" cy="5181600"/>
          </a:xfrm>
        </p:spPr>
        <p:txBody>
          <a:bodyPr/>
          <a:lstStyle/>
          <a:p>
            <a:pPr algn="l" eaLnBrk="1" hangingPunct="1"/>
            <a:r>
              <a:rPr lang="en-US" altLang="en-US" sz="2800" b="1" dirty="0">
                <a:solidFill>
                  <a:srgbClr val="0070C0"/>
                </a:solidFill>
              </a:rPr>
              <a:t>Accommodation </a:t>
            </a:r>
          </a:p>
          <a:p>
            <a:pPr algn="l" eaLnBrk="1" hangingPunct="1"/>
            <a:r>
              <a:rPr lang="en-US" altLang="en-US" sz="2400" dirty="0">
                <a:solidFill>
                  <a:srgbClr val="002C5F"/>
                </a:solidFill>
              </a:rPr>
              <a:t>Robert’s fire chief works with Robert through an interactive process and offers a hose hook and job restructuring on the field. The chief also offers Robert a corner spot in the sleeping quarters so that Robert can use his CPAP machine and not disturb others. Coworkers who enjoy sleeping to white noise agree to sleep closest to Robert to limit disruptions to other firefighters who are light sleepers. A plan of action is also developed so that if any firefighters see Robert sleeping when duty calls, they can tap on his shoulder and wake him.</a:t>
            </a:r>
          </a:p>
          <a:p>
            <a:pPr eaLnBrk="1" hangingPunct="1"/>
            <a:endParaRPr lang="en-US" altLang="en-US" b="1" dirty="0">
              <a:solidFill>
                <a:srgbClr val="253D86"/>
              </a:solidFill>
            </a:endParaRP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289F299-D98C-458B-BB4E-727571101646}" type="slidenum">
              <a:rPr lang="en-US" altLang="en-US" sz="1400" smtClean="0">
                <a:solidFill>
                  <a:srgbClr val="FFFFFF"/>
                </a:solidFill>
              </a:rPr>
              <a:pPr fontAlgn="base">
                <a:spcBef>
                  <a:spcPct val="0"/>
                </a:spcBef>
                <a:spcAft>
                  <a:spcPct val="0"/>
                </a:spcAft>
                <a:buFontTx/>
                <a:buNone/>
              </a:pPr>
              <a:t>18</a:t>
            </a:fld>
            <a:endParaRPr lang="en-US" altLang="en-US" sz="1400">
              <a:solidFill>
                <a:srgbClr val="FFFFFF"/>
              </a:solidFill>
            </a:endParaRPr>
          </a:p>
        </p:txBody>
      </p:sp>
      <p:pic>
        <p:nvPicPr>
          <p:cNvPr id="3" name="Picture 2">
            <a:extLst>
              <a:ext uri="{FF2B5EF4-FFF2-40B4-BE49-F238E27FC236}">
                <a16:creationId xmlns:a16="http://schemas.microsoft.com/office/drawing/2014/main" id="{43E2D924-08CD-4BB7-AFE8-81CBB9CF88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87999" y="4962292"/>
            <a:ext cx="838201" cy="2057403"/>
          </a:xfrm>
          <a:prstGeom prst="rect">
            <a:avLst/>
          </a:prstGeom>
        </p:spPr>
      </p:pic>
    </p:spTree>
    <p:extLst>
      <p:ext uri="{BB962C8B-B14F-4D97-AF65-F5344CB8AC3E}">
        <p14:creationId xmlns:p14="http://schemas.microsoft.com/office/powerpoint/2010/main" val="282362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4A6B-C372-4E47-9FFD-31D74E4D9E67}"/>
              </a:ext>
            </a:extLst>
          </p:cNvPr>
          <p:cNvSpPr>
            <a:spLocks noGrp="1"/>
          </p:cNvSpPr>
          <p:nvPr>
            <p:ph type="ctrTitle"/>
          </p:nvPr>
        </p:nvSpPr>
        <p:spPr>
          <a:xfrm>
            <a:off x="454025" y="491199"/>
            <a:ext cx="7772400" cy="1057274"/>
          </a:xfrm>
        </p:spPr>
        <p:txBody>
          <a:bodyPr/>
          <a:lstStyle/>
          <a:p>
            <a:r>
              <a:rPr lang="en-US" dirty="0"/>
              <a:t>Fire &amp; Wildland Fire Service</a:t>
            </a:r>
          </a:p>
          <a:p>
            <a:endParaRPr lang="en-US" dirty="0"/>
          </a:p>
        </p:txBody>
      </p:sp>
      <p:sp>
        <p:nvSpPr>
          <p:cNvPr id="80898"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a:solidFill>
                  <a:srgbClr val="0070C0"/>
                </a:solidFill>
              </a:rPr>
              <a:t>Cost: </a:t>
            </a:r>
            <a:r>
              <a:rPr lang="en-US" altLang="en-US" sz="2400" dirty="0">
                <a:solidFill>
                  <a:srgbClr val="002060"/>
                </a:solidFill>
              </a:rPr>
              <a:t>One-time cost $88</a:t>
            </a:r>
          </a:p>
          <a:p>
            <a:pPr algn="l" eaLnBrk="1" hangingPunct="1">
              <a:defRPr/>
            </a:pPr>
            <a:endParaRPr lang="en-US" altLang="en-US" sz="1100" b="1" dirty="0">
              <a:solidFill>
                <a:srgbClr val="CC3300"/>
              </a:solidFill>
            </a:endParaRPr>
          </a:p>
          <a:p>
            <a:pPr algn="l" eaLnBrk="1" hangingPunct="1">
              <a:defRPr/>
            </a:pPr>
            <a:r>
              <a:rPr lang="en-US" altLang="en-US" sz="2800" b="1" dirty="0">
                <a:solidFill>
                  <a:srgbClr val="0070C0"/>
                </a:solidFill>
              </a:rPr>
              <a:t>Benefit: </a:t>
            </a:r>
            <a:r>
              <a:rPr lang="en-US" altLang="en-US" sz="2400" dirty="0">
                <a:solidFill>
                  <a:srgbClr val="002060"/>
                </a:solidFill>
              </a:rPr>
              <a:t>By making these accommodations, the employer maintained compliance with the ADA and made their employee and manager happy.</a:t>
            </a:r>
            <a:endParaRPr lang="en-US" altLang="en-US" sz="2400" b="1" dirty="0">
              <a:solidFill>
                <a:srgbClr val="002060"/>
              </a:solidFill>
            </a:endParaRPr>
          </a:p>
        </p:txBody>
      </p:sp>
      <p:sp>
        <p:nvSpPr>
          <p:cNvPr id="972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6D1B1BD-15BC-4DBE-9E65-4418E0533A2E}" type="slidenum">
              <a:rPr lang="en-US" altLang="en-US" sz="1400" smtClean="0">
                <a:solidFill>
                  <a:srgbClr val="FFFFFF"/>
                </a:solidFill>
              </a:rPr>
              <a:pPr fontAlgn="base">
                <a:spcBef>
                  <a:spcPct val="0"/>
                </a:spcBef>
                <a:spcAft>
                  <a:spcPct val="0"/>
                </a:spcAft>
                <a:buFontTx/>
                <a:buNone/>
              </a:pPr>
              <a:t>19</a:t>
            </a:fld>
            <a:endParaRPr lang="en-US" altLang="en-US" sz="1400">
              <a:solidFill>
                <a:srgbClr val="FFFFFF"/>
              </a:solidFill>
            </a:endParaRPr>
          </a:p>
        </p:txBody>
      </p:sp>
      <p:pic>
        <p:nvPicPr>
          <p:cNvPr id="97285"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3605213"/>
            <a:ext cx="3930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2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 uri="{C183D7F6-B498-43B3-948B-1728B52AA6E4}">
                <adec:decorative xmlns:adec="http://schemas.microsoft.com/office/drawing/2017/decorative" val="0"/>
              </a:ext>
            </a:extLst>
          </p:cNvPr>
          <p:cNvSpPr>
            <a:spLocks noGrp="1"/>
          </p:cNvSpPr>
          <p:nvPr>
            <p:ph type="title" idx="4294967295"/>
          </p:nvPr>
        </p:nvSpPr>
        <p:spPr>
          <a:xfrm>
            <a:off x="457200" y="274638"/>
            <a:ext cx="8153400" cy="1020762"/>
          </a:xfrm>
        </p:spPr>
        <p:txBody>
          <a:bodyPr/>
          <a:lstStyle/>
          <a:p>
            <a:r>
              <a:rPr lang="en-US" dirty="0"/>
              <a:t>JAN Webcast Housekeeping</a:t>
            </a:r>
            <a:endParaRPr lang="en-US" sz="2800" dirty="0"/>
          </a:p>
        </p:txBody>
      </p:sp>
      <p:sp>
        <p:nvSpPr>
          <p:cNvPr id="18434" name="Content Placeholder 2">
            <a:extLst>
              <a:ext uri="{FF2B5EF4-FFF2-40B4-BE49-F238E27FC236}">
                <a16:creationId xmlns:a16="http://schemas.microsoft.com/office/drawing/2014/main" id="{6A0B5A2F-404E-47BD-9168-BCE498C4C6AC}"/>
              </a:ext>
              <a:ext uri="{C183D7F6-B498-43B3-948B-1728B52AA6E4}">
                <adec:decorative xmlns:adec="http://schemas.microsoft.com/office/drawing/2017/decorative" val="0"/>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Technical Difficulties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Use the </a:t>
            </a:r>
            <a:r>
              <a:rPr lang="en-US" altLang="en-US" b="0" dirty="0"/>
              <a:t>Live Chat at AskJAN.org</a:t>
            </a:r>
          </a:p>
          <a:p>
            <a:pPr marL="747522" lvl="1" indent="-347472">
              <a:spcAft>
                <a:spcPts val="1200"/>
              </a:spcAft>
              <a:defRPr/>
            </a:pPr>
            <a:r>
              <a:rPr lang="en-US" altLang="en-US" dirty="0"/>
              <a:t>Access Frequently Asked Questions</a:t>
            </a:r>
            <a:br>
              <a:rPr lang="en-US" altLang="en-US" dirty="0"/>
            </a:br>
            <a:r>
              <a:rPr lang="en-US" altLang="en-US" dirty="0">
                <a:hlinkClick r:id="rId3"/>
              </a:rPr>
              <a:t>https://AskJAN.org/training/Frequently-Asked-Questions-About-JAN-s-Remote-Trainings.cfm</a:t>
            </a:r>
            <a:endParaRPr lang="en-US" altLang="en-US" dirty="0"/>
          </a:p>
          <a:p>
            <a:pPr marL="457200" indent="-457200">
              <a:spcAft>
                <a:spcPts val="0"/>
              </a:spcAft>
              <a:buFont typeface="Wingdings" panose="05000000000000000000" pitchFamily="2" charset="2"/>
              <a:buChar char="§"/>
              <a:defRPr/>
            </a:pPr>
            <a:r>
              <a:rPr lang="en-US" altLang="en-US" dirty="0"/>
              <a:t>Questions for Presenters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Gathered into a queue</a:t>
            </a:r>
          </a:p>
          <a:p>
            <a:pPr marL="747522" lvl="1" indent="-347472">
              <a:spcAft>
                <a:spcPts val="1200"/>
              </a:spcAft>
              <a:defRPr/>
            </a:pPr>
            <a:r>
              <a:rPr lang="en-US" altLang="en-US" dirty="0"/>
              <a:t>Time permitting, answered at the end</a:t>
            </a:r>
            <a:endParaRPr lang="en-US" altLang="en-US" b="0" dirty="0"/>
          </a:p>
          <a:p>
            <a:pPr marL="457200" lvl="1" indent="0" eaLnBrk="1" hangingPunct="1">
              <a:lnSpc>
                <a:spcPct val="90000"/>
              </a:lnSpc>
              <a:spcBef>
                <a:spcPct val="0"/>
              </a:spcBef>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4A1EBB1-62DE-4AC8-B2E5-59460DEBD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70171" y="2254885"/>
            <a:ext cx="1186232" cy="498494"/>
          </a:xfrm>
          <a:prstGeom prst="rect">
            <a:avLst/>
          </a:prstGeom>
        </p:spPr>
      </p:pic>
    </p:spTree>
    <p:extLst>
      <p:ext uri="{BB962C8B-B14F-4D97-AF65-F5344CB8AC3E}">
        <p14:creationId xmlns:p14="http://schemas.microsoft.com/office/powerpoint/2010/main" val="694754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76A0D-5392-4DC2-9234-111A16F78CDA}"/>
              </a:ext>
            </a:extLst>
          </p:cNvPr>
          <p:cNvSpPr>
            <a:spLocks noGrp="1"/>
          </p:cNvSpPr>
          <p:nvPr>
            <p:ph type="title" idx="4294967295"/>
          </p:nvPr>
        </p:nvSpPr>
        <p:spPr/>
        <p:txBody>
          <a:bodyPr/>
          <a:lstStyle/>
          <a:p>
            <a:r>
              <a:rPr lang="en-US" dirty="0"/>
              <a:t>Public Safety Workers</a:t>
            </a:r>
          </a:p>
        </p:txBody>
      </p:sp>
      <p:sp>
        <p:nvSpPr>
          <p:cNvPr id="2" name="Content Placeholder 1">
            <a:extLst>
              <a:ext uri="{FF2B5EF4-FFF2-40B4-BE49-F238E27FC236}">
                <a16:creationId xmlns:a16="http://schemas.microsoft.com/office/drawing/2014/main" id="{5DC5A1FD-79EE-4081-B968-AF1B93684FEE}"/>
              </a:ext>
            </a:extLst>
          </p:cNvPr>
          <p:cNvSpPr>
            <a:spLocks noGrp="1"/>
          </p:cNvSpPr>
          <p:nvPr>
            <p:ph idx="1"/>
          </p:nvPr>
        </p:nvSpPr>
        <p:spPr/>
        <p:txBody>
          <a:bodyPr/>
          <a:lstStyle/>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r>
              <a:rPr lang="en-US" sz="4000" b="1" dirty="0">
                <a:solidFill>
                  <a:srgbClr val="0096DB"/>
                </a:solidFill>
                <a:latin typeface="Arial" charset="0"/>
                <a:ea typeface="+mj-ea"/>
                <a:cs typeface="Arial" charset="0"/>
              </a:rPr>
              <a:t>Law Enforcement/Corrections</a:t>
            </a:r>
            <a:endParaRPr lang="en-US" sz="4000" dirty="0"/>
          </a:p>
        </p:txBody>
      </p:sp>
      <p:sp>
        <p:nvSpPr>
          <p:cNvPr id="3" name="Slide Number Placeholder 2">
            <a:extLst>
              <a:ext uri="{FF2B5EF4-FFF2-40B4-BE49-F238E27FC236}">
                <a16:creationId xmlns:a16="http://schemas.microsoft.com/office/drawing/2014/main" id="{765E848F-6E99-4C93-9FD4-F91A559BDF4F}"/>
              </a:ext>
            </a:extLst>
          </p:cNvPr>
          <p:cNvSpPr>
            <a:spLocks noGrp="1"/>
          </p:cNvSpPr>
          <p:nvPr>
            <p:ph type="sldNum" sz="quarter" idx="10"/>
          </p:nvPr>
        </p:nvSpPr>
        <p:spPr/>
        <p:txBody>
          <a:bodyPr/>
          <a:lstStyle/>
          <a:p>
            <a:pPr>
              <a:defRPr/>
            </a:pPr>
            <a:fld id="{B1457735-EDA7-4C55-9008-7596A345DDB1}" type="slidenum">
              <a:rPr lang="en-US" smtClean="0"/>
              <a:pPr>
                <a:defRPr/>
              </a:pPr>
              <a:t>20</a:t>
            </a:fld>
            <a:endParaRPr lang="en-US"/>
          </a:p>
        </p:txBody>
      </p:sp>
    </p:spTree>
    <p:extLst>
      <p:ext uri="{BB962C8B-B14F-4D97-AF65-F5344CB8AC3E}">
        <p14:creationId xmlns:p14="http://schemas.microsoft.com/office/powerpoint/2010/main" val="887624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E7F3-5ECE-4D54-B5DA-B6D8FA721E29}"/>
              </a:ext>
            </a:extLst>
          </p:cNvPr>
          <p:cNvSpPr>
            <a:spLocks noGrp="1"/>
          </p:cNvSpPr>
          <p:nvPr>
            <p:ph type="ctrTitle"/>
          </p:nvPr>
        </p:nvSpPr>
        <p:spPr>
          <a:xfrm>
            <a:off x="457200" y="268174"/>
            <a:ext cx="7772400" cy="1470025"/>
          </a:xfrm>
        </p:spPr>
        <p:txBody>
          <a:bodyPr/>
          <a:lstStyle/>
          <a:p>
            <a:r>
              <a:rPr lang="en-US" dirty="0"/>
              <a:t>Law Enforcement/Corrections</a:t>
            </a:r>
          </a:p>
          <a:p>
            <a:endParaRPr lang="en-US" dirty="0"/>
          </a:p>
        </p:txBody>
      </p:sp>
      <p:sp>
        <p:nvSpPr>
          <p:cNvPr id="96258" name="Content Placeholder 2"/>
          <p:cNvSpPr>
            <a:spLocks noGrp="1"/>
          </p:cNvSpPr>
          <p:nvPr>
            <p:ph type="subTitle" idx="1"/>
          </p:nvPr>
        </p:nvSpPr>
        <p:spPr>
          <a:xfrm>
            <a:off x="838200" y="1295400"/>
            <a:ext cx="7848600" cy="5181600"/>
          </a:xfrm>
        </p:spPr>
        <p:txBody>
          <a:bodyPr/>
          <a:lstStyle/>
          <a:p>
            <a:pPr algn="l" eaLnBrk="1" hangingPunct="1">
              <a:spcAft>
                <a:spcPts val="600"/>
              </a:spcAft>
            </a:pPr>
            <a:r>
              <a:rPr lang="en-US" altLang="en-US" sz="2600" b="1" dirty="0">
                <a:solidFill>
                  <a:srgbClr val="0070C0"/>
                </a:solidFill>
              </a:rPr>
              <a:t>Medical Exams &amp; Inquiries </a:t>
            </a:r>
          </a:p>
          <a:p>
            <a:pPr marL="342900" indent="-342900" algn="l" eaLnBrk="1" hangingPunct="1">
              <a:spcAft>
                <a:spcPts val="1200"/>
              </a:spcAft>
              <a:buFont typeface="Wingdings" panose="05000000000000000000" pitchFamily="2" charset="2"/>
              <a:buChar char="§"/>
            </a:pPr>
            <a:r>
              <a:rPr lang="en-US" altLang="en-US" sz="2400" dirty="0">
                <a:solidFill>
                  <a:srgbClr val="002C5F"/>
                </a:solidFill>
              </a:rPr>
              <a:t>JAN’s </a:t>
            </a:r>
            <a:r>
              <a:rPr lang="en-US" altLang="en-US" sz="2400" dirty="0">
                <a:solidFill>
                  <a:srgbClr val="002C5F"/>
                </a:solidFill>
                <a:hlinkClick r:id="rId3"/>
              </a:rPr>
              <a:t>Medical Exams and Inquiries</a:t>
            </a:r>
            <a:endParaRPr lang="en-US" altLang="en-US" sz="2400" dirty="0">
              <a:solidFill>
                <a:srgbClr val="002C5F"/>
              </a:solidFill>
            </a:endParaRPr>
          </a:p>
          <a:p>
            <a:pPr marL="342900" indent="-342900" algn="l" eaLnBrk="1" hangingPunct="1">
              <a:spcAft>
                <a:spcPts val="1200"/>
              </a:spcAft>
              <a:buFont typeface="Wingdings" panose="05000000000000000000" pitchFamily="2" charset="2"/>
              <a:buChar char="§"/>
            </a:pPr>
            <a:r>
              <a:rPr lang="en-US" altLang="en-US" sz="2400" dirty="0">
                <a:solidFill>
                  <a:srgbClr val="002C5F"/>
                </a:solidFill>
              </a:rPr>
              <a:t>EEOC’s </a:t>
            </a:r>
            <a:r>
              <a:rPr lang="en-US" altLang="en-US" sz="2400" dirty="0">
                <a:solidFill>
                  <a:srgbClr val="002C5F"/>
                </a:solidFill>
                <a:hlinkClick r:id="rId4"/>
              </a:rPr>
              <a:t>Disability-Related Inquires and Medical Exams of Employees</a:t>
            </a:r>
            <a:endParaRPr lang="en-US" altLang="en-US" sz="2400" dirty="0">
              <a:solidFill>
                <a:srgbClr val="002C5F"/>
              </a:solidFill>
            </a:endParaRPr>
          </a:p>
          <a:p>
            <a:pPr marL="342900" indent="-342900" algn="l" eaLnBrk="1" hangingPunct="1">
              <a:buFont typeface="Wingdings" panose="05000000000000000000" pitchFamily="2" charset="2"/>
              <a:buChar char="§"/>
            </a:pPr>
            <a:r>
              <a:rPr lang="en-US" altLang="en-US" sz="2400" dirty="0">
                <a:solidFill>
                  <a:srgbClr val="002C5F"/>
                </a:solidFill>
              </a:rPr>
              <a:t>Dept of Justice </a:t>
            </a:r>
            <a:r>
              <a:rPr lang="en-US" altLang="en-US" sz="2400" dirty="0">
                <a:solidFill>
                  <a:srgbClr val="002C5F"/>
                </a:solidFill>
                <a:hlinkClick r:id="rId5"/>
              </a:rPr>
              <a:t>Questions &amp; Answers: The ADA and Hiring Police Officers</a:t>
            </a:r>
            <a:endParaRPr lang="en-US" altLang="en-US" b="1" dirty="0">
              <a:solidFill>
                <a:srgbClr val="253D86"/>
              </a:solidFill>
            </a:endParaRP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289F299-D98C-458B-BB4E-727571101646}" type="slidenum">
              <a:rPr lang="en-US" altLang="en-US" sz="1400" smtClean="0">
                <a:solidFill>
                  <a:srgbClr val="FFFFFF"/>
                </a:solidFill>
              </a:rPr>
              <a:pPr fontAlgn="base">
                <a:spcBef>
                  <a:spcPct val="0"/>
                </a:spcBef>
                <a:spcAft>
                  <a:spcPct val="0"/>
                </a:spcAft>
                <a:buFontTx/>
                <a:buNone/>
              </a:pPr>
              <a:t>21</a:t>
            </a:fld>
            <a:endParaRPr lang="en-US" altLang="en-US" sz="1400">
              <a:solidFill>
                <a:srgbClr val="FFFFFF"/>
              </a:solidFill>
            </a:endParaRPr>
          </a:p>
        </p:txBody>
      </p:sp>
      <p:pic>
        <p:nvPicPr>
          <p:cNvPr id="6" name="Picture 3">
            <a:extLst>
              <a:ext uri="{FF2B5EF4-FFF2-40B4-BE49-F238E27FC236}">
                <a16:creationId xmlns:a16="http://schemas.microsoft.com/office/drawing/2014/main" id="{132955D1-E223-4725-93AA-AE5B4F7C287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1704" y="3981755"/>
            <a:ext cx="2097896" cy="209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0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10CA8F-59CA-43FF-B49E-6616AC741553}"/>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rmAutofit fontScale="25000" lnSpcReduction="20000"/>
          </a:bodyPr>
          <a:lstStyle/>
          <a:p>
            <a:pPr marL="0" indent="0">
              <a:lnSpc>
                <a:spcPct val="110000"/>
              </a:lnSpc>
              <a:spcBef>
                <a:spcPts val="24"/>
              </a:spcBef>
              <a:spcAft>
                <a:spcPts val="1200"/>
              </a:spcAft>
            </a:pPr>
            <a:r>
              <a:rPr lang="en-US" sz="10400" dirty="0"/>
              <a:t>When is a disability-related inquiry or exam </a:t>
            </a:r>
            <a:r>
              <a:rPr lang="en-US" sz="10400" i="1" dirty="0"/>
              <a:t>job-related and consistent with business necessity</a:t>
            </a:r>
            <a:r>
              <a:rPr lang="en-US" sz="10400" dirty="0"/>
              <a:t>?</a:t>
            </a:r>
            <a:endParaRPr lang="en-US" sz="10400" b="0" dirty="0"/>
          </a:p>
          <a:p>
            <a:pPr marL="347472" indent="-347472">
              <a:lnSpc>
                <a:spcPct val="110000"/>
              </a:lnSpc>
              <a:spcBef>
                <a:spcPts val="24"/>
              </a:spcBef>
              <a:spcAft>
                <a:spcPts val="600"/>
              </a:spcAft>
              <a:buFont typeface="Wingdings" panose="05000000000000000000" pitchFamily="2" charset="2"/>
              <a:buChar char="§"/>
            </a:pPr>
            <a:r>
              <a:rPr lang="en-US" sz="8800" b="0" dirty="0"/>
              <a:t>When there is a </a:t>
            </a:r>
            <a:r>
              <a:rPr lang="en-US" sz="8800" b="0" i="1" dirty="0"/>
              <a:t>reasonable belief</a:t>
            </a:r>
            <a:r>
              <a:rPr lang="en-US" sz="8800" b="0" dirty="0"/>
              <a:t>, based on objective evidence, that:</a:t>
            </a:r>
          </a:p>
          <a:p>
            <a:pPr marL="747522" lvl="1" indent="-347472">
              <a:lnSpc>
                <a:spcPct val="110000"/>
              </a:lnSpc>
              <a:spcBef>
                <a:spcPts val="24"/>
              </a:spcBef>
              <a:spcAft>
                <a:spcPts val="600"/>
              </a:spcAft>
            </a:pPr>
            <a:r>
              <a:rPr lang="en-US" sz="8000" b="0" dirty="0"/>
              <a:t>performance of job functions will be/is impaired by a </a:t>
            </a:r>
            <a:br>
              <a:rPr lang="en-US" sz="8000" b="0" dirty="0"/>
            </a:br>
            <a:r>
              <a:rPr lang="en-US" sz="8000" b="0" dirty="0"/>
              <a:t>medical impairment </a:t>
            </a:r>
          </a:p>
          <a:p>
            <a:pPr marL="747522" lvl="1" indent="-347472">
              <a:lnSpc>
                <a:spcPct val="110000"/>
              </a:lnSpc>
              <a:spcBef>
                <a:spcPts val="24"/>
              </a:spcBef>
              <a:spcAft>
                <a:spcPts val="1200"/>
              </a:spcAft>
            </a:pPr>
            <a:r>
              <a:rPr lang="en-US" sz="8000" b="0" dirty="0"/>
              <a:t>or there is a direct threat due to a </a:t>
            </a:r>
            <a:r>
              <a:rPr lang="en-US" sz="8000" b="0" i="1" dirty="0"/>
              <a:t>known</a:t>
            </a:r>
            <a:r>
              <a:rPr lang="en-US" sz="8000" b="0" dirty="0"/>
              <a:t> medical impairment</a:t>
            </a:r>
          </a:p>
          <a:p>
            <a:pPr marL="347472" indent="-347472">
              <a:lnSpc>
                <a:spcPct val="110000"/>
              </a:lnSpc>
              <a:spcBef>
                <a:spcPts val="24"/>
              </a:spcBef>
              <a:spcAft>
                <a:spcPts val="1200"/>
              </a:spcAft>
              <a:buFont typeface="Wingdings" panose="05000000000000000000" pitchFamily="2" charset="2"/>
              <a:buChar char="§"/>
            </a:pPr>
            <a:r>
              <a:rPr lang="en-US" sz="8800" b="0" dirty="0"/>
              <a:t>After accommodation is requested – </a:t>
            </a:r>
            <a:r>
              <a:rPr lang="en-US" sz="8800" b="0" i="1" dirty="0"/>
              <a:t>when disability and/or need for accommodation is not known/obvious</a:t>
            </a:r>
          </a:p>
          <a:p>
            <a:pPr marL="347472" indent="-347472">
              <a:lnSpc>
                <a:spcPct val="110000"/>
              </a:lnSpc>
              <a:spcBef>
                <a:spcPts val="24"/>
              </a:spcBef>
              <a:spcAft>
                <a:spcPts val="1200"/>
              </a:spcAft>
              <a:buFont typeface="Wingdings" panose="05000000000000000000" pitchFamily="2" charset="2"/>
              <a:buChar char="§"/>
            </a:pPr>
            <a:r>
              <a:rPr lang="en-US" sz="8800" b="0" dirty="0">
                <a:solidFill>
                  <a:srgbClr val="FF0000"/>
                </a:solidFill>
              </a:rPr>
              <a:t>  </a:t>
            </a:r>
            <a:r>
              <a:rPr lang="en-US" sz="8800" b="0" dirty="0">
                <a:solidFill>
                  <a:srgbClr val="0070C0"/>
                </a:solidFill>
              </a:rPr>
              <a:t>Exams for public safety positions (e.g., police, fire)</a:t>
            </a:r>
          </a:p>
          <a:p>
            <a:pPr marL="347472" indent="-347472">
              <a:lnSpc>
                <a:spcPct val="110000"/>
              </a:lnSpc>
              <a:spcBef>
                <a:spcPts val="24"/>
              </a:spcBef>
              <a:spcAft>
                <a:spcPts val="1200"/>
              </a:spcAft>
              <a:buFont typeface="Wingdings" panose="05000000000000000000" pitchFamily="2" charset="2"/>
              <a:buChar char="§"/>
            </a:pPr>
            <a:r>
              <a:rPr lang="en-US" sz="8800" b="0" dirty="0"/>
              <a:t>When there is a </a:t>
            </a:r>
            <a:r>
              <a:rPr lang="en-US" sz="8800" b="0" u="sng" dirty="0"/>
              <a:t>known</a:t>
            </a:r>
            <a:r>
              <a:rPr lang="en-US" sz="8800" b="0" dirty="0"/>
              <a:t> disability that is affecting performance/conduct – </a:t>
            </a:r>
            <a:r>
              <a:rPr lang="en-US" sz="8800" b="0" i="1" dirty="0"/>
              <a:t>but no RA request has been made</a:t>
            </a:r>
          </a:p>
          <a:p>
            <a:pPr>
              <a:spcBef>
                <a:spcPts val="24"/>
              </a:spcBef>
              <a:spcAft>
                <a:spcPts val="1200"/>
              </a:spcAft>
              <a:buFont typeface="Wingdings" panose="05000000000000000000" pitchFamily="2" charset="2"/>
              <a:buChar char="§"/>
            </a:pPr>
            <a:endParaRPr lang="en-US" sz="2400" b="0" dirty="0"/>
          </a:p>
        </p:txBody>
      </p:sp>
      <p:sp>
        <p:nvSpPr>
          <p:cNvPr id="3" name="Slide Number Placeholder 2"/>
          <p:cNvSpPr>
            <a:spLocks noGrp="1"/>
          </p:cNvSpPr>
          <p:nvPr>
            <p:ph type="sldNum" sz="quarter" idx="10"/>
          </p:nvPr>
        </p:nvSpPr>
        <p:spPr/>
        <p:txBody>
          <a:bodyPr/>
          <a:lstStyle/>
          <a:p>
            <a:pPr>
              <a:defRPr/>
            </a:pPr>
            <a:fld id="{32333E05-7FC7-4664-8298-5DE09446A44B}" type="slidenum">
              <a:rPr lang="en-US" smtClean="0"/>
              <a:pPr>
                <a:defRPr/>
              </a:pPr>
              <a:t>22</a:t>
            </a:fld>
            <a:endParaRPr lang="en-US" dirty="0"/>
          </a:p>
        </p:txBody>
      </p:sp>
      <p:sp>
        <p:nvSpPr>
          <p:cNvPr id="6" name="Star: 5 Points 5">
            <a:extLst>
              <a:ext uri="{FF2B5EF4-FFF2-40B4-BE49-F238E27FC236}">
                <a16:creationId xmlns:a16="http://schemas.microsoft.com/office/drawing/2014/main" id="{D9AAD1CC-00DA-4A08-A47A-6BCA08A74453}"/>
              </a:ext>
              <a:ext uri="{C183D7F6-B498-43B3-948B-1728B52AA6E4}">
                <adec:decorative xmlns:adec="http://schemas.microsoft.com/office/drawing/2017/decorative" val="1"/>
              </a:ext>
            </a:extLst>
          </p:cNvPr>
          <p:cNvSpPr/>
          <p:nvPr/>
        </p:nvSpPr>
        <p:spPr>
          <a:xfrm>
            <a:off x="838200" y="4654552"/>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CDFC7677-2783-4E1F-8059-7551F95FA15B}"/>
              </a:ext>
              <a:ext uri="{C183D7F6-B498-43B3-948B-1728B52AA6E4}">
                <adec:decorative xmlns:adec="http://schemas.microsoft.com/office/drawing/2017/decorative" val="1"/>
              </a:ext>
            </a:extLst>
          </p:cNvPr>
          <p:cNvSpPr/>
          <p:nvPr/>
        </p:nvSpPr>
        <p:spPr>
          <a:xfrm>
            <a:off x="7747000" y="4654552"/>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20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50BF3-CE02-42EC-B91F-BFD06B8AA43D}"/>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Duty belts</a:t>
            </a:r>
          </a:p>
          <a:p>
            <a:pPr marL="0">
              <a:spcBef>
                <a:spcPts val="0"/>
              </a:spcBef>
              <a:spcAft>
                <a:spcPts val="600"/>
              </a:spcAft>
            </a:pPr>
            <a:r>
              <a:rPr lang="en-US" sz="2400" dirty="0"/>
              <a:t>Weight of equipment, placement, &amp; force when seated </a:t>
            </a:r>
          </a:p>
          <a:p>
            <a:pPr marL="457200" indent="-457200">
              <a:spcBef>
                <a:spcPts val="0"/>
              </a:spcBef>
              <a:buFont typeface="Wingdings" panose="05000000000000000000" pitchFamily="2" charset="2"/>
              <a:buChar char="§"/>
            </a:pPr>
            <a:r>
              <a:rPr lang="en-US" sz="2400" dirty="0">
                <a:solidFill>
                  <a:srgbClr val="002060"/>
                </a:solidFill>
              </a:rPr>
              <a:t>Back/Hip/Leg limitations</a:t>
            </a:r>
          </a:p>
          <a:p>
            <a:pPr marL="457200" indent="-457200">
              <a:spcBef>
                <a:spcPts val="0"/>
              </a:spcBef>
              <a:buFont typeface="Wingdings" panose="05000000000000000000" pitchFamily="2" charset="2"/>
              <a:buChar char="§"/>
            </a:pPr>
            <a:r>
              <a:rPr lang="en-US" sz="2400" dirty="0">
                <a:solidFill>
                  <a:srgbClr val="002060"/>
                </a:solidFill>
              </a:rPr>
              <a:t>Pain</a:t>
            </a:r>
          </a:p>
          <a:p>
            <a:pPr marL="857250" lvl="1" indent="-457200">
              <a:spcBef>
                <a:spcPts val="0"/>
              </a:spcBef>
            </a:pPr>
            <a:endParaRPr lang="en-US" sz="2200" dirty="0">
              <a:solidFill>
                <a:srgbClr val="002060"/>
              </a:solidFill>
            </a:endParaRPr>
          </a:p>
          <a:p>
            <a:pPr marL="0">
              <a:spcBef>
                <a:spcPts val="0"/>
              </a:spcBef>
              <a:spcAft>
                <a:spcPts val="600"/>
              </a:spcAft>
            </a:pPr>
            <a:r>
              <a:rPr lang="en-US" sz="2400" b="1" dirty="0">
                <a:solidFill>
                  <a:srgbClr val="0070C0"/>
                </a:solidFill>
              </a:rPr>
              <a:t>Alternatives</a:t>
            </a:r>
          </a:p>
          <a:p>
            <a:pPr marL="0">
              <a:spcBef>
                <a:spcPts val="0"/>
              </a:spcBef>
              <a:buFont typeface="Wingdings" panose="05000000000000000000" pitchFamily="2" charset="2"/>
              <a:buChar char="§"/>
            </a:pPr>
            <a:r>
              <a:rPr lang="en-US" sz="2400" dirty="0">
                <a:solidFill>
                  <a:srgbClr val="002060"/>
                </a:solidFill>
              </a:rPr>
              <a:t>Suspenders</a:t>
            </a:r>
          </a:p>
          <a:p>
            <a:pPr marL="0">
              <a:spcBef>
                <a:spcPts val="0"/>
              </a:spcBef>
              <a:buFont typeface="Wingdings" panose="05000000000000000000" pitchFamily="2" charset="2"/>
              <a:buChar char="§"/>
            </a:pPr>
            <a:r>
              <a:rPr lang="en-US" sz="2400" dirty="0">
                <a:solidFill>
                  <a:srgbClr val="002060"/>
                </a:solidFill>
              </a:rPr>
              <a:t>Vests/harness</a:t>
            </a:r>
          </a:p>
          <a:p>
            <a:pPr marL="0">
              <a:spcBef>
                <a:spcPts val="0"/>
              </a:spcBef>
              <a:buFont typeface="Wingdings" panose="05000000000000000000" pitchFamily="2" charset="2"/>
              <a:buChar char="§"/>
            </a:pPr>
            <a:r>
              <a:rPr lang="en-US" sz="2400" dirty="0">
                <a:solidFill>
                  <a:srgbClr val="002060"/>
                </a:solidFill>
              </a:rPr>
              <a:t>Rearrange equipment</a:t>
            </a: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r>
              <a:rPr lang="en-US" sz="1800" dirty="0">
                <a:solidFill>
                  <a:srgbClr val="002060"/>
                </a:solidFill>
                <a:hlinkClick r:id="rId3"/>
              </a:rPr>
              <a:t>Dress Code</a:t>
            </a: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026" name="Picture 2">
            <a:extLst>
              <a:ext uri="{FF2B5EF4-FFF2-40B4-BE49-F238E27FC236}">
                <a16:creationId xmlns:a16="http://schemas.microsoft.com/office/drawing/2014/main" id="{9EF32843-BB0F-4F8E-8DCD-6448A1D08760}"/>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411" y="3010143"/>
            <a:ext cx="2964366" cy="29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7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EDD1CC-D135-453B-AB48-60D1A8E01BF3}"/>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Dragon for Law Enforcement by Nuance</a:t>
            </a:r>
          </a:p>
          <a:p>
            <a:pPr marL="0">
              <a:spcBef>
                <a:spcPts val="0"/>
              </a:spcBef>
              <a:spcAft>
                <a:spcPts val="600"/>
              </a:spcAft>
            </a:pPr>
            <a:r>
              <a:rPr lang="en-US" sz="2200" b="1" dirty="0"/>
              <a:t>Speech recognition </a:t>
            </a:r>
            <a:r>
              <a:rPr lang="en-US" sz="2200" dirty="0"/>
              <a:t>for officers, dispatchers, &amp; support staff</a:t>
            </a:r>
          </a:p>
          <a:p>
            <a:pPr marL="857250" lvl="1" indent="-457200">
              <a:spcBef>
                <a:spcPts val="0"/>
              </a:spcBef>
            </a:pPr>
            <a:r>
              <a:rPr lang="en-US" sz="2200" dirty="0">
                <a:solidFill>
                  <a:srgbClr val="002060"/>
                </a:solidFill>
              </a:rPr>
              <a:t>Fine motor limitations</a:t>
            </a:r>
          </a:p>
          <a:p>
            <a:pPr marL="857250" lvl="1" indent="-457200">
              <a:spcBef>
                <a:spcPts val="0"/>
              </a:spcBef>
            </a:pPr>
            <a:r>
              <a:rPr lang="en-US" sz="2200" dirty="0">
                <a:solidFill>
                  <a:srgbClr val="002060"/>
                </a:solidFill>
              </a:rPr>
              <a:t>Cognitive limitations: reading/writing </a:t>
            </a:r>
          </a:p>
          <a:p>
            <a:pPr marL="857250" lvl="1" indent="-457200">
              <a:spcBef>
                <a:spcPts val="0"/>
              </a:spcBef>
            </a:pPr>
            <a:endParaRPr lang="en-US" sz="2200" dirty="0">
              <a:solidFill>
                <a:srgbClr val="002060"/>
              </a:solidFill>
            </a:endParaRPr>
          </a:p>
          <a:p>
            <a:pPr marL="857250" lvl="1" indent="-457200">
              <a:spcBef>
                <a:spcPts val="0"/>
              </a:spcBef>
            </a:pPr>
            <a:endParaRPr lang="en-US" sz="2200" dirty="0">
              <a:solidFill>
                <a:srgbClr val="002060"/>
              </a:solidFill>
            </a:endParaRPr>
          </a:p>
          <a:p>
            <a:pPr marL="857250" lvl="1" indent="-457200">
              <a:spcBef>
                <a:spcPts val="0"/>
              </a:spcBef>
            </a:pPr>
            <a:endParaRPr lang="en-US" sz="2200" dirty="0">
              <a:solidFill>
                <a:srgbClr val="002060"/>
              </a:solidFill>
            </a:endParaRPr>
          </a:p>
          <a:p>
            <a:pPr marL="857250" lvl="1" indent="-457200">
              <a:spcBef>
                <a:spcPts val="0"/>
              </a:spcBef>
            </a:pPr>
            <a:endParaRPr lang="en-US" sz="2200" dirty="0">
              <a:solidFill>
                <a:srgbClr val="002060"/>
              </a:solidFill>
            </a:endParaRPr>
          </a:p>
          <a:p>
            <a:pPr marL="857250" lvl="1" indent="-457200">
              <a:spcBef>
                <a:spcPts val="0"/>
              </a:spcBef>
            </a:pPr>
            <a:endParaRPr lang="en-US" sz="2200" dirty="0">
              <a:solidFill>
                <a:srgbClr val="002060"/>
              </a:solidFill>
            </a:endParaRP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r>
              <a:rPr lang="en-US" sz="1800" dirty="0">
                <a:solidFill>
                  <a:srgbClr val="002060"/>
                </a:solidFill>
                <a:hlinkClick r:id="rId3"/>
              </a:rPr>
              <a:t>Dragon for Law Enforcement by Nuance</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584888B-3692-4A65-8CBD-517F6E1A7D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24555" y="3098243"/>
            <a:ext cx="4648849" cy="2048161"/>
          </a:xfrm>
          <a:prstGeom prst="rect">
            <a:avLst/>
          </a:prstGeom>
        </p:spPr>
      </p:pic>
      <p:pic>
        <p:nvPicPr>
          <p:cNvPr id="6" name="Picture 5">
            <a:extLst>
              <a:ext uri="{FF2B5EF4-FFF2-40B4-BE49-F238E27FC236}">
                <a16:creationId xmlns:a16="http://schemas.microsoft.com/office/drawing/2014/main" id="{5BB04610-C50C-45D4-81B3-1452394A66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57711" y="3098243"/>
            <a:ext cx="2459717" cy="2391292"/>
          </a:xfrm>
          <a:prstGeom prst="rect">
            <a:avLst/>
          </a:prstGeom>
        </p:spPr>
      </p:pic>
    </p:spTree>
    <p:extLst>
      <p:ext uri="{BB962C8B-B14F-4D97-AF65-F5344CB8AC3E}">
        <p14:creationId xmlns:p14="http://schemas.microsoft.com/office/powerpoint/2010/main" val="251524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9B11F8-8805-458F-8A24-0678AF27275D}"/>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Police Cruiser</a:t>
            </a:r>
          </a:p>
          <a:p>
            <a:pPr marL="0">
              <a:spcBef>
                <a:spcPts val="0"/>
              </a:spcBef>
              <a:spcAft>
                <a:spcPts val="600"/>
              </a:spcAft>
            </a:pPr>
            <a:r>
              <a:rPr lang="en-US" sz="2200" dirty="0"/>
              <a:t>Low profile, compact, seating options limited</a:t>
            </a:r>
          </a:p>
          <a:p>
            <a:pPr marL="857250" lvl="1" indent="-457200">
              <a:spcBef>
                <a:spcPts val="0"/>
              </a:spcBef>
            </a:pPr>
            <a:r>
              <a:rPr lang="en-US" sz="2200" dirty="0">
                <a:solidFill>
                  <a:srgbClr val="002060"/>
                </a:solidFill>
              </a:rPr>
              <a:t>Bending limitations</a:t>
            </a:r>
          </a:p>
          <a:p>
            <a:pPr marL="857250" lvl="1" indent="-457200">
              <a:spcBef>
                <a:spcPts val="0"/>
              </a:spcBef>
            </a:pPr>
            <a:r>
              <a:rPr lang="en-US" sz="2200" dirty="0">
                <a:solidFill>
                  <a:srgbClr val="002060"/>
                </a:solidFill>
              </a:rPr>
              <a:t>Body Size </a:t>
            </a:r>
          </a:p>
          <a:p>
            <a:pPr marL="857250" lvl="1" indent="-457200">
              <a:spcBef>
                <a:spcPts val="0"/>
              </a:spcBef>
            </a:pPr>
            <a:endParaRPr lang="en-US" sz="2200" dirty="0">
              <a:solidFill>
                <a:srgbClr val="002060"/>
              </a:solidFill>
            </a:endParaRPr>
          </a:p>
          <a:p>
            <a:pPr marL="0">
              <a:spcBef>
                <a:spcPts val="0"/>
              </a:spcBef>
              <a:spcAft>
                <a:spcPts val="600"/>
              </a:spcAft>
            </a:pPr>
            <a:r>
              <a:rPr lang="en-US" sz="2400" b="1" dirty="0">
                <a:solidFill>
                  <a:srgbClr val="0070C0"/>
                </a:solidFill>
              </a:rPr>
              <a:t>Accommodations</a:t>
            </a:r>
            <a:endParaRPr lang="en-US" sz="2000" b="1" dirty="0">
              <a:solidFill>
                <a:srgbClr val="0070C0"/>
              </a:solidFill>
            </a:endParaRPr>
          </a:p>
          <a:p>
            <a:pPr marL="0">
              <a:spcBef>
                <a:spcPts val="0"/>
              </a:spcBef>
              <a:spcAft>
                <a:spcPts val="600"/>
              </a:spcAft>
              <a:buFont typeface="Wingdings" panose="05000000000000000000" pitchFamily="2" charset="2"/>
              <a:buChar char="§"/>
            </a:pPr>
            <a:r>
              <a:rPr lang="en-US" sz="2000" dirty="0">
                <a:solidFill>
                  <a:srgbClr val="002060"/>
                </a:solidFill>
                <a:hlinkClick r:id="rId3"/>
              </a:rPr>
              <a:t>Lumbar Cushions</a:t>
            </a:r>
            <a:r>
              <a:rPr lang="en-US" sz="2000" dirty="0">
                <a:solidFill>
                  <a:srgbClr val="002060"/>
                </a:solidFill>
              </a:rPr>
              <a:t> </a:t>
            </a:r>
          </a:p>
          <a:p>
            <a:pPr marL="0">
              <a:spcBef>
                <a:spcPts val="0"/>
              </a:spcBef>
              <a:spcAft>
                <a:spcPts val="600"/>
              </a:spcAft>
              <a:buFont typeface="Wingdings" panose="05000000000000000000" pitchFamily="2" charset="2"/>
              <a:buChar char="§"/>
            </a:pPr>
            <a:r>
              <a:rPr lang="en-US" sz="2000" dirty="0">
                <a:solidFill>
                  <a:srgbClr val="002060"/>
                </a:solidFill>
                <a:hlinkClick r:id="rId4"/>
              </a:rPr>
              <a:t>Swivel Seats &amp; Seat Extenders </a:t>
            </a:r>
            <a:endParaRPr lang="en-US" sz="2000" dirty="0">
              <a:solidFill>
                <a:srgbClr val="002060"/>
              </a:solidFill>
            </a:endParaRPr>
          </a:p>
          <a:p>
            <a:pPr marL="0">
              <a:spcBef>
                <a:spcPts val="0"/>
              </a:spcBef>
              <a:spcAft>
                <a:spcPts val="600"/>
              </a:spcAft>
              <a:buFont typeface="Wingdings" panose="05000000000000000000" pitchFamily="2" charset="2"/>
              <a:buChar char="§"/>
            </a:pPr>
            <a:r>
              <a:rPr lang="en-US" sz="2000" dirty="0">
                <a:solidFill>
                  <a:srgbClr val="002060"/>
                </a:solidFill>
                <a:hlinkClick r:id="rId5"/>
              </a:rPr>
              <a:t>Assist Lift Cushions </a:t>
            </a:r>
            <a:endParaRPr lang="en-US" sz="2000" dirty="0">
              <a:solidFill>
                <a:srgbClr val="002060"/>
              </a:solidFill>
            </a:endParaRPr>
          </a:p>
          <a:p>
            <a:pPr marL="0">
              <a:spcBef>
                <a:spcPts val="0"/>
              </a:spcBef>
              <a:spcAft>
                <a:spcPts val="600"/>
              </a:spcAft>
              <a:buFont typeface="Wingdings" panose="05000000000000000000" pitchFamily="2" charset="2"/>
              <a:buChar char="§"/>
            </a:pPr>
            <a:r>
              <a:rPr lang="en-US" sz="2000" dirty="0">
                <a:solidFill>
                  <a:srgbClr val="002060"/>
                </a:solidFill>
              </a:rPr>
              <a:t>Provide SUV or larger sedan</a:t>
            </a:r>
          </a:p>
          <a:p>
            <a:pPr marL="0" indent="0">
              <a:spcBef>
                <a:spcPts val="0"/>
              </a:spcBef>
              <a:spcAft>
                <a:spcPts val="600"/>
              </a:spcAft>
            </a:pPr>
            <a:endParaRPr lang="en-US" sz="2000" dirty="0">
              <a:solidFill>
                <a:srgbClr val="002060"/>
              </a:solidFill>
            </a:endParaRPr>
          </a:p>
          <a:p>
            <a:pPr marL="0" indent="0">
              <a:spcBef>
                <a:spcPts val="0"/>
              </a:spcBef>
              <a:spcAft>
                <a:spcPts val="600"/>
              </a:spcAft>
            </a:pPr>
            <a:endParaRPr lang="en-US" sz="2000" dirty="0">
              <a:solidFill>
                <a:srgbClr val="002060"/>
              </a:solidFill>
              <a:hlinkClick r:id="rId6"/>
            </a:endParaRPr>
          </a:p>
          <a:p>
            <a:pPr marL="0" indent="0">
              <a:spcBef>
                <a:spcPts val="0"/>
              </a:spcBef>
              <a:spcAft>
                <a:spcPts val="600"/>
              </a:spcAft>
            </a:pPr>
            <a:r>
              <a:rPr lang="en-US" sz="1800" dirty="0">
                <a:solidFill>
                  <a:srgbClr val="002060"/>
                </a:solidFill>
                <a:hlinkClick r:id="rId6"/>
              </a:rPr>
              <a:t>Accommodations for Driving</a:t>
            </a:r>
            <a:endParaRPr lang="en-US" sz="1800" dirty="0">
              <a:solidFill>
                <a:srgbClr val="002060"/>
              </a:solidFill>
              <a:hlinkClick r:id="rId7"/>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3074" name="Picture 2">
            <a:extLst>
              <a:ext uri="{FF2B5EF4-FFF2-40B4-BE49-F238E27FC236}">
                <a16:creationId xmlns:a16="http://schemas.microsoft.com/office/drawing/2014/main" id="{439DAE15-85C8-4115-97C0-112279F9B25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5880" y="3048000"/>
            <a:ext cx="2514599" cy="25145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B9014C4-89D7-4F5A-A795-F47A5D67F187}"/>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394632"/>
            <a:ext cx="2372304" cy="163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96597"/>
      </p:ext>
    </p:extLst>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CE82CA-A9DE-4E9E-A78E-1259E866DC70}"/>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Corrections Officer</a:t>
            </a:r>
          </a:p>
          <a:p>
            <a:pPr marL="0">
              <a:spcBef>
                <a:spcPts val="0"/>
              </a:spcBef>
              <a:buFont typeface="Wingdings" panose="05000000000000000000" pitchFamily="2" charset="2"/>
              <a:buChar char="§"/>
            </a:pPr>
            <a:r>
              <a:rPr lang="en-US" sz="2200" dirty="0"/>
              <a:t>Restrain others</a:t>
            </a:r>
          </a:p>
          <a:p>
            <a:pPr marL="0">
              <a:spcBef>
                <a:spcPts val="0"/>
              </a:spcBef>
              <a:buFont typeface="Wingdings" panose="05000000000000000000" pitchFamily="2" charset="2"/>
              <a:buChar char="§"/>
            </a:pPr>
            <a:r>
              <a:rPr lang="en-US" sz="2200" dirty="0"/>
              <a:t>Ability to ambulate large areas</a:t>
            </a:r>
          </a:p>
          <a:p>
            <a:pPr marL="0">
              <a:spcBef>
                <a:spcPts val="0"/>
              </a:spcBef>
              <a:buFont typeface="Wingdings" panose="05000000000000000000" pitchFamily="2" charset="2"/>
              <a:buChar char="§"/>
            </a:pPr>
            <a:r>
              <a:rPr lang="en-US" sz="2200" dirty="0"/>
              <a:t>Control emotions</a:t>
            </a:r>
          </a:p>
          <a:p>
            <a:pPr marL="857250" lvl="1" indent="-457200">
              <a:spcBef>
                <a:spcPts val="0"/>
              </a:spcBef>
            </a:pPr>
            <a:endParaRPr lang="en-US" sz="2200" dirty="0">
              <a:solidFill>
                <a:srgbClr val="002060"/>
              </a:solidFill>
            </a:endParaRPr>
          </a:p>
          <a:p>
            <a:pPr marL="0">
              <a:spcBef>
                <a:spcPts val="0"/>
              </a:spcBef>
              <a:spcAft>
                <a:spcPts val="600"/>
              </a:spcAft>
            </a:pPr>
            <a:r>
              <a:rPr lang="en-US" sz="2400" b="1" dirty="0">
                <a:solidFill>
                  <a:srgbClr val="0070C0"/>
                </a:solidFill>
              </a:rPr>
              <a:t>Accommodations</a:t>
            </a:r>
          </a:p>
          <a:p>
            <a:pPr marL="0">
              <a:spcBef>
                <a:spcPts val="0"/>
              </a:spcBef>
              <a:buFont typeface="Wingdings" panose="05000000000000000000" pitchFamily="2" charset="2"/>
              <a:buChar char="§"/>
            </a:pPr>
            <a:r>
              <a:rPr lang="en-US" sz="2200" dirty="0"/>
              <a:t>Job restructuring </a:t>
            </a:r>
          </a:p>
          <a:p>
            <a:pPr marL="0">
              <a:spcBef>
                <a:spcPts val="0"/>
              </a:spcBef>
              <a:buFont typeface="Wingdings" panose="05000000000000000000" pitchFamily="2" charset="2"/>
              <a:buChar char="§"/>
            </a:pPr>
            <a:r>
              <a:rPr lang="en-US" sz="2200" dirty="0"/>
              <a:t>Periodic breaks</a:t>
            </a:r>
            <a:endParaRPr lang="en-US" sz="2400" b="1" dirty="0">
              <a:solidFill>
                <a:srgbClr val="00B0F0"/>
              </a:solidFill>
            </a:endParaRPr>
          </a:p>
          <a:p>
            <a:pPr marL="0">
              <a:spcBef>
                <a:spcPts val="0"/>
              </a:spcBef>
            </a:pPr>
            <a:endParaRPr lang="en-US" sz="2000" b="1" dirty="0">
              <a:solidFill>
                <a:srgbClr val="00B0F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4"/>
            </a:endParaRPr>
          </a:p>
          <a:p>
            <a:pPr marL="0">
              <a:spcBef>
                <a:spcPts val="0"/>
              </a:spcBef>
            </a:pPr>
            <a:endParaRPr lang="en-US" sz="2000" dirty="0">
              <a:solidFill>
                <a:srgbClr val="002060"/>
              </a:solidFill>
              <a:hlinkClick r:id="rId4"/>
            </a:endParaRPr>
          </a:p>
          <a:p>
            <a:pPr marL="0">
              <a:spcBef>
                <a:spcPts val="0"/>
              </a:spcBef>
            </a:pPr>
            <a:r>
              <a:rPr lang="en-US" sz="1800" dirty="0">
                <a:solidFill>
                  <a:srgbClr val="002060"/>
                </a:solidFill>
                <a:hlinkClick r:id="rId4"/>
              </a:rPr>
              <a:t>What Does “Direct Threat” Mean –</a:t>
            </a:r>
            <a:br>
              <a:rPr lang="en-US" sz="1800" dirty="0">
                <a:solidFill>
                  <a:srgbClr val="002060"/>
                </a:solidFill>
                <a:hlinkClick r:id="rId4"/>
              </a:rPr>
            </a:br>
            <a:r>
              <a:rPr lang="en-US" sz="1800" dirty="0">
                <a:solidFill>
                  <a:srgbClr val="002060"/>
                </a:solidFill>
                <a:hlinkClick r:id="rId4"/>
              </a:rPr>
              <a:t>A Deconstructive Series for ADA Terminology</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7979AA89-B151-4BDF-B4BC-7FDF66D7E21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189" y="1669149"/>
            <a:ext cx="2478504" cy="3715190"/>
          </a:xfrm>
          <a:prstGeom prst="rect">
            <a:avLst/>
          </a:prstGeom>
        </p:spPr>
      </p:pic>
    </p:spTree>
    <p:extLst>
      <p:ext uri="{BB962C8B-B14F-4D97-AF65-F5344CB8AC3E}">
        <p14:creationId xmlns:p14="http://schemas.microsoft.com/office/powerpoint/2010/main" val="3518044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870930-C649-4621-A7AA-07C2034F701A}"/>
              </a:ext>
            </a:extLst>
          </p:cNvPr>
          <p:cNvSpPr>
            <a:spLocks noGrp="1"/>
          </p:cNvSpPr>
          <p:nvPr>
            <p:ph type="title" idx="4294967295"/>
          </p:nvPr>
        </p:nvSpPr>
        <p:spPr/>
        <p:txBody>
          <a:bodyPr/>
          <a:lstStyle/>
          <a:p>
            <a:r>
              <a:rPr lang="en-US" dirty="0"/>
              <a:t>Law Enforcement/Corrections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Probation Officer</a:t>
            </a:r>
          </a:p>
          <a:p>
            <a:pPr marL="0">
              <a:spcBef>
                <a:spcPts val="0"/>
              </a:spcBef>
              <a:buFont typeface="Wingdings" panose="05000000000000000000" pitchFamily="2" charset="2"/>
              <a:buChar char="§"/>
            </a:pPr>
            <a:r>
              <a:rPr lang="en-US" sz="2400" dirty="0"/>
              <a:t>Off-Site Access</a:t>
            </a:r>
          </a:p>
          <a:p>
            <a:pPr marL="0">
              <a:spcBef>
                <a:spcPts val="0"/>
              </a:spcBef>
              <a:buFont typeface="Wingdings" panose="05000000000000000000" pitchFamily="2" charset="2"/>
              <a:buChar char="§"/>
            </a:pPr>
            <a:r>
              <a:rPr lang="en-US" sz="2400" dirty="0"/>
              <a:t>Driving</a:t>
            </a:r>
          </a:p>
          <a:p>
            <a:pPr marL="857250" lvl="1" indent="-457200">
              <a:spcBef>
                <a:spcPts val="0"/>
              </a:spcBef>
            </a:pPr>
            <a:endParaRPr lang="en-US" sz="2200" dirty="0">
              <a:solidFill>
                <a:srgbClr val="002060"/>
              </a:solidFill>
            </a:endParaRPr>
          </a:p>
          <a:p>
            <a:pPr marL="0">
              <a:spcBef>
                <a:spcPts val="0"/>
              </a:spcBef>
              <a:spcAft>
                <a:spcPts val="600"/>
              </a:spcAft>
            </a:pPr>
            <a:endParaRPr lang="en-US" sz="2400" b="1" dirty="0">
              <a:solidFill>
                <a:srgbClr val="0070C0"/>
              </a:solidFill>
            </a:endParaRPr>
          </a:p>
          <a:p>
            <a:pPr marL="0">
              <a:spcBef>
                <a:spcPts val="0"/>
              </a:spcBef>
              <a:spcAft>
                <a:spcPts val="600"/>
              </a:spcAft>
            </a:pPr>
            <a:endParaRPr lang="en-US" sz="2400" b="1" dirty="0">
              <a:solidFill>
                <a:srgbClr val="0070C0"/>
              </a:solidFill>
            </a:endParaRPr>
          </a:p>
          <a:p>
            <a:pPr marL="0">
              <a:spcBef>
                <a:spcPts val="0"/>
              </a:spcBef>
              <a:spcAft>
                <a:spcPts val="600"/>
              </a:spcAft>
            </a:pPr>
            <a:endParaRPr lang="en-US" sz="2400" b="1" dirty="0">
              <a:solidFill>
                <a:srgbClr val="0070C0"/>
              </a:solidFill>
            </a:endParaRPr>
          </a:p>
          <a:p>
            <a:pPr marL="0">
              <a:spcBef>
                <a:spcPts val="0"/>
              </a:spcBef>
              <a:spcAft>
                <a:spcPts val="600"/>
              </a:spcAft>
            </a:pPr>
            <a:r>
              <a:rPr lang="en-US" sz="2400" b="1" dirty="0">
                <a:solidFill>
                  <a:srgbClr val="0070C0"/>
                </a:solidFill>
              </a:rPr>
              <a:t>Accommodations</a:t>
            </a:r>
          </a:p>
          <a:p>
            <a:pPr marL="0">
              <a:spcBef>
                <a:spcPts val="0"/>
              </a:spcBef>
              <a:buFont typeface="Wingdings" panose="05000000000000000000" pitchFamily="2" charset="2"/>
              <a:buChar char="§"/>
            </a:pPr>
            <a:r>
              <a:rPr lang="en-US" sz="2400" dirty="0"/>
              <a:t>Location change</a:t>
            </a:r>
          </a:p>
          <a:p>
            <a:pPr marL="0">
              <a:spcBef>
                <a:spcPts val="0"/>
              </a:spcBef>
              <a:buFont typeface="Wingdings" panose="05000000000000000000" pitchFamily="2" charset="2"/>
              <a:buChar char="§"/>
            </a:pPr>
            <a:r>
              <a:rPr lang="en-US" sz="2400" dirty="0"/>
              <a:t>Virtual</a:t>
            </a:r>
          </a:p>
          <a:p>
            <a:pPr marL="0">
              <a:spcBef>
                <a:spcPts val="0"/>
              </a:spcBef>
              <a:buFont typeface="Wingdings" panose="05000000000000000000" pitchFamily="2" charset="2"/>
              <a:buChar char="§"/>
            </a:pPr>
            <a:r>
              <a:rPr lang="en-US" sz="2400" dirty="0"/>
              <a:t>Pairing with co-worker who can drive  </a:t>
            </a:r>
          </a:p>
          <a:p>
            <a:pPr marL="0">
              <a:spcBef>
                <a:spcPts val="0"/>
              </a:spcBef>
            </a:pPr>
            <a:endParaRPr lang="en-US" sz="2400" b="1" dirty="0">
              <a:solidFill>
                <a:srgbClr val="00B0F0"/>
              </a:solidFill>
            </a:endParaRPr>
          </a:p>
          <a:p>
            <a:pPr marL="0">
              <a:spcBef>
                <a:spcPts val="0"/>
              </a:spcBef>
            </a:pPr>
            <a:endParaRPr lang="en-US" sz="2000" b="1" dirty="0">
              <a:solidFill>
                <a:srgbClr val="00B0F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012FD1B1-3C0A-41E3-B5A7-BE65BDBF32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075" y="1733904"/>
            <a:ext cx="3861397" cy="2576042"/>
          </a:xfrm>
          <a:prstGeom prst="rect">
            <a:avLst/>
          </a:prstGeom>
        </p:spPr>
      </p:pic>
    </p:spTree>
    <p:extLst>
      <p:ext uri="{BB962C8B-B14F-4D97-AF65-F5344CB8AC3E}">
        <p14:creationId xmlns:p14="http://schemas.microsoft.com/office/powerpoint/2010/main" val="395526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37AE-827C-43DC-86F6-9FF80D641559}"/>
              </a:ext>
            </a:extLst>
          </p:cNvPr>
          <p:cNvSpPr>
            <a:spLocks noGrp="1"/>
          </p:cNvSpPr>
          <p:nvPr>
            <p:ph type="ctrTitle"/>
          </p:nvPr>
        </p:nvSpPr>
        <p:spPr>
          <a:xfrm>
            <a:off x="454025" y="638021"/>
            <a:ext cx="7772400" cy="746587"/>
          </a:xfrm>
        </p:spPr>
        <p:txBody>
          <a:bodyPr/>
          <a:lstStyle/>
          <a:p>
            <a:r>
              <a:rPr lang="en-US" dirty="0"/>
              <a:t>Law Enforcement/Corrections</a:t>
            </a:r>
          </a:p>
          <a:p>
            <a:endParaRPr lang="en-US" dirty="0"/>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probation officer with allergies and asthma had difficulty meeting with clients in their homes, especially clients who smoked.</a:t>
            </a:r>
          </a:p>
          <a:p>
            <a:pPr algn="l" eaLnBrk="1" hangingPunct="1"/>
            <a:endParaRPr lang="en-US" altLang="en-US" sz="2400" b="1" dirty="0">
              <a:solidFill>
                <a:srgbClr val="C00000"/>
              </a:solidFill>
            </a:endParaRPr>
          </a:p>
          <a:p>
            <a:pPr algn="l"/>
            <a:r>
              <a:rPr lang="en-US" altLang="en-US" sz="2400" dirty="0">
                <a:solidFill>
                  <a:srgbClr val="002060"/>
                </a:solidFill>
              </a:rPr>
              <a:t> </a:t>
            </a: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28</a:t>
            </a:fld>
            <a:endParaRPr lang="en-US" altLang="en-US" sz="1400">
              <a:solidFill>
                <a:srgbClr val="FFFFFF"/>
              </a:solidFill>
            </a:endParaRP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2933700" y="3429000"/>
            <a:ext cx="3657600" cy="2609850"/>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DB2E-318E-4EC2-8F3C-2ADAB075D92E}"/>
              </a:ext>
            </a:extLst>
          </p:cNvPr>
          <p:cNvSpPr>
            <a:spLocks noGrp="1"/>
          </p:cNvSpPr>
          <p:nvPr>
            <p:ph type="ctrTitle"/>
          </p:nvPr>
        </p:nvSpPr>
        <p:spPr>
          <a:xfrm>
            <a:off x="457200" y="652937"/>
            <a:ext cx="7772400" cy="698218"/>
          </a:xfrm>
        </p:spPr>
        <p:txBody>
          <a:bodyPr/>
          <a:lstStyle/>
          <a:p>
            <a:r>
              <a:rPr lang="en-US" dirty="0"/>
              <a:t>Law Enforcement/Corrections</a:t>
            </a:r>
          </a:p>
          <a:p>
            <a:endParaRPr lang="en-US" dirty="0"/>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employee was allowed to meet some of their clients in a neutral place without smoke.</a:t>
            </a:r>
          </a:p>
          <a:p>
            <a:pPr algn="l" eaLnBrk="1" hangingPunct="1"/>
            <a:endParaRPr lang="en-US" altLang="en-US" sz="2400" b="1" dirty="0">
              <a:solidFill>
                <a:srgbClr val="C00000"/>
              </a:solidFill>
            </a:endParaRPr>
          </a:p>
          <a:p>
            <a:pPr algn="l"/>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29</a:t>
            </a:fld>
            <a:endParaRPr lang="en-US" altLang="en-US" sz="1400">
              <a:solidFill>
                <a:srgbClr val="FFFFFF"/>
              </a:solidFill>
            </a:endParaRPr>
          </a:p>
        </p:txBody>
      </p:sp>
      <p:pic>
        <p:nvPicPr>
          <p:cNvPr id="2050" name="Picture 2">
            <a:extLst>
              <a:ext uri="{FF2B5EF4-FFF2-40B4-BE49-F238E27FC236}">
                <a16:creationId xmlns:a16="http://schemas.microsoft.com/office/drawing/2014/main" id="{ABC67EB4-FA6B-4B28-A416-DF9DF835BD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722" y="2832909"/>
            <a:ext cx="3936555" cy="2814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Lst>
          </p:cNvPr>
          <p:cNvSpPr>
            <a:spLocks noGrp="1"/>
          </p:cNvSpPr>
          <p:nvPr>
            <p:ph type="title" idx="4294967295"/>
          </p:nvPr>
        </p:nvSpPr>
        <p:spPr>
          <a:xfrm>
            <a:off x="457200" y="274638"/>
            <a:ext cx="8153400" cy="1020762"/>
          </a:xfrm>
        </p:spPr>
        <p:txBody>
          <a:bodyPr/>
          <a:lstStyle/>
          <a:p>
            <a:r>
              <a:rPr lang="en-US" dirty="0"/>
              <a:t>Housekeeping Cont’d</a:t>
            </a:r>
            <a:endParaRPr lang="en-US" sz="2800" dirty="0"/>
          </a:p>
        </p:txBody>
      </p:sp>
      <p:sp>
        <p:nvSpPr>
          <p:cNvPr id="18434" name="Content Placeholder 2">
            <a:extLst>
              <a:ext uri="{FF2B5EF4-FFF2-40B4-BE49-F238E27FC236}">
                <a16:creationId xmlns:a16="http://schemas.microsoft.com/office/drawing/2014/main" id="{6A0B5A2F-404E-47BD-9168-BCE498C4C6AC}"/>
              </a:ext>
            </a:extLst>
          </p:cNvPr>
          <p:cNvSpPr>
            <a:spLocks noGrp="1"/>
          </p:cNvSpPr>
          <p:nvPr>
            <p:ph idx="1"/>
          </p:nvPr>
        </p:nvSpPr>
        <p:spPr/>
        <p:txBody>
          <a:bodyPr>
            <a:normAutofit lnSpcReduction="10000"/>
          </a:bodyPr>
          <a:lstStyle/>
          <a:p>
            <a:pPr marL="457200" indent="-457200">
              <a:spcAft>
                <a:spcPts val="0"/>
              </a:spcAft>
              <a:buFont typeface="Wingdings" panose="05000000000000000000" pitchFamily="2" charset="2"/>
              <a:buChar char="§"/>
              <a:defRPr/>
            </a:pPr>
            <a:r>
              <a:rPr lang="en-US" altLang="en-US" dirty="0"/>
              <a:t>PPT Slides</a:t>
            </a:r>
          </a:p>
          <a:p>
            <a:pPr marL="749808" lvl="1" indent="-347472">
              <a:spcAft>
                <a:spcPts val="600"/>
              </a:spcAft>
              <a:defRPr/>
            </a:pPr>
            <a:r>
              <a:rPr lang="en-US" altLang="en-US" dirty="0"/>
              <a:t>S</a:t>
            </a:r>
            <a:r>
              <a:rPr lang="en-US" altLang="en-US" b="0" dirty="0"/>
              <a:t>ee the link included in the webcast chat </a:t>
            </a:r>
          </a:p>
          <a:p>
            <a:pPr marL="749808" lvl="1" indent="-347472">
              <a:spcAft>
                <a:spcPts val="1200"/>
              </a:spcAft>
              <a:defRPr/>
            </a:pPr>
            <a:r>
              <a:rPr lang="en-US" altLang="en-US" b="0" dirty="0"/>
              <a:t>Download from the </a:t>
            </a:r>
            <a:r>
              <a:rPr lang="en-US" altLang="en-US" b="0" dirty="0">
                <a:hlinkClick r:id="rId3"/>
              </a:rPr>
              <a:t>Webcast Archive</a:t>
            </a:r>
            <a:r>
              <a:rPr lang="en-US" altLang="en-US" b="0" dirty="0"/>
              <a:t> section </a:t>
            </a:r>
            <a:br>
              <a:rPr lang="en-US" altLang="en-US" b="0" dirty="0"/>
            </a:br>
            <a:r>
              <a:rPr lang="en-US" altLang="en-US" b="0" dirty="0"/>
              <a:t>of the </a:t>
            </a:r>
            <a:r>
              <a:rPr lang="en-US" altLang="en-US" b="0" dirty="0">
                <a:hlinkClick r:id="rId4"/>
              </a:rPr>
              <a:t>Training</a:t>
            </a:r>
            <a:r>
              <a:rPr lang="en-US" altLang="en-US" b="0" dirty="0"/>
              <a:t> page at AskJAN.org</a:t>
            </a:r>
          </a:p>
          <a:p>
            <a:pPr marL="457200" indent="-457200">
              <a:spcAft>
                <a:spcPts val="0"/>
              </a:spcAft>
              <a:buFont typeface="Wingdings" panose="05000000000000000000" pitchFamily="2" charset="2"/>
              <a:buChar char="§"/>
              <a:defRPr/>
            </a:pPr>
            <a:r>
              <a:rPr lang="en-US" altLang="en-US" dirty="0"/>
              <a:t>Captioning</a:t>
            </a:r>
          </a:p>
          <a:p>
            <a:pPr marL="749808" lvl="1" indent="-347472">
              <a:spcAft>
                <a:spcPts val="600"/>
              </a:spcAft>
              <a:defRPr/>
            </a:pPr>
            <a:r>
              <a:rPr lang="en-US" altLang="en-US" b="0" dirty="0"/>
              <a:t>Use the closed caption </a:t>
            </a:r>
            <a:br>
              <a:rPr lang="en-US" altLang="en-US" b="0" dirty="0"/>
            </a:br>
            <a:r>
              <a:rPr lang="en-US" altLang="en-US" b="0" dirty="0"/>
              <a:t>option at the bottom </a:t>
            </a:r>
            <a:r>
              <a:rPr lang="en-US" altLang="en-US" dirty="0"/>
              <a:t>of the screen</a:t>
            </a:r>
          </a:p>
          <a:p>
            <a:pPr marL="749808" lvl="1" indent="-347472">
              <a:spcAft>
                <a:spcPts val="1200"/>
              </a:spcAft>
              <a:defRPr/>
            </a:pPr>
            <a:r>
              <a:rPr lang="en-US" altLang="en-US" dirty="0"/>
              <a:t>Transcript will be available with webcast archive</a:t>
            </a:r>
          </a:p>
          <a:p>
            <a:pPr marL="457200" indent="-457200">
              <a:spcAft>
                <a:spcPts val="1200"/>
              </a:spcAft>
              <a:buFont typeface="Wingdings" panose="05000000000000000000" pitchFamily="2" charset="2"/>
              <a:buChar char="§"/>
              <a:defRPr/>
            </a:pPr>
            <a:r>
              <a:rPr lang="en-US" altLang="en-US" dirty="0"/>
              <a:t>This event is being recorded</a:t>
            </a:r>
          </a:p>
          <a:p>
            <a:pPr marL="457200" indent="-457200">
              <a:spcAft>
                <a:spcPts val="1200"/>
              </a:spcAft>
              <a:buFont typeface="Wingdings" panose="05000000000000000000" pitchFamily="2" charset="2"/>
              <a:buChar char="§"/>
              <a:defRPr/>
            </a:pPr>
            <a:r>
              <a:rPr lang="en-US" altLang="en-US" dirty="0"/>
              <a:t>Please complete the evaluation at the end</a:t>
            </a:r>
          </a:p>
          <a:p>
            <a:pPr lvl="1" eaLnBrk="1" hangingPunct="1">
              <a:lnSpc>
                <a:spcPct val="90000"/>
              </a:lnSpc>
              <a:spcBef>
                <a:spcPct val="0"/>
              </a:spcBef>
              <a:defRPr/>
            </a:pPr>
            <a:endParaRPr lang="en-US" altLang="en-US" dirty="0"/>
          </a:p>
          <a:p>
            <a:pPr marL="457200" indent="-457200" eaLnBrk="1" hangingPunct="1">
              <a:lnSpc>
                <a:spcPct val="90000"/>
              </a:lnSpc>
              <a:buFont typeface="Wingdings" panose="05000000000000000000" pitchFamily="2" charset="2"/>
              <a:buChar char="§"/>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35570E4-9E8D-4518-9D9E-A4C9E2D4BB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76338" y="3212636"/>
            <a:ext cx="1192178" cy="675088"/>
          </a:xfrm>
          <a:prstGeom prst="rect">
            <a:avLst/>
          </a:prstGeom>
        </p:spPr>
      </p:pic>
    </p:spTree>
    <p:extLst>
      <p:ext uri="{BB962C8B-B14F-4D97-AF65-F5344CB8AC3E}">
        <p14:creationId xmlns:p14="http://schemas.microsoft.com/office/powerpoint/2010/main" val="23811790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DE12-9D89-46F7-B6F7-D0AC7439097F}"/>
              </a:ext>
            </a:extLst>
          </p:cNvPr>
          <p:cNvSpPr>
            <a:spLocks noGrp="1"/>
          </p:cNvSpPr>
          <p:nvPr>
            <p:ph type="ctrTitle"/>
          </p:nvPr>
        </p:nvSpPr>
        <p:spPr>
          <a:xfrm>
            <a:off x="457200" y="645460"/>
            <a:ext cx="7772400" cy="749484"/>
          </a:xfrm>
        </p:spPr>
        <p:txBody>
          <a:bodyPr/>
          <a:lstStyle/>
          <a:p>
            <a:r>
              <a:rPr lang="en-US" dirty="0"/>
              <a:t>Law Enforcement/Corrections</a:t>
            </a:r>
          </a:p>
          <a:p>
            <a:endParaRPr lang="en-US" dirty="0"/>
          </a:p>
        </p:txBody>
      </p:sp>
      <p:sp>
        <p:nvSpPr>
          <p:cNvPr id="168962" name="Content Placeholder 2">
            <a:extLst>
              <a:ext uri="{C183D7F6-B498-43B3-948B-1728B52AA6E4}">
                <adec:decorative xmlns:adec="http://schemas.microsoft.com/office/drawing/2017/decorative" val="0"/>
              </a:ext>
            </a:extLst>
          </p:cNvPr>
          <p:cNvSpPr>
            <a:spLocks noGrp="1"/>
          </p:cNvSpPr>
          <p:nvPr>
            <p:ph type="subTitle" idx="1"/>
          </p:nvPr>
        </p:nvSpPr>
        <p:spPr>
          <a:xfrm>
            <a:off x="838200" y="1295400"/>
            <a:ext cx="7848600" cy="5181600"/>
          </a:xfrm>
        </p:spPr>
        <p:txBody>
          <a:bodyPr/>
          <a:lstStyle/>
          <a:p>
            <a:pPr algn="l" eaLnBrk="1" hangingPunct="1"/>
            <a:r>
              <a:rPr lang="en-US" altLang="en-US" sz="2800" b="1" dirty="0">
                <a:solidFill>
                  <a:srgbClr val="0070C0"/>
                </a:solidFill>
              </a:rPr>
              <a:t>Cost: </a:t>
            </a:r>
            <a:r>
              <a:rPr lang="en-US" altLang="en-US" sz="2400" dirty="0">
                <a:solidFill>
                  <a:srgbClr val="002C5F"/>
                </a:solidFill>
              </a:rPr>
              <a:t>$0</a:t>
            </a:r>
          </a:p>
          <a:p>
            <a:pPr algn="l" eaLnBrk="1" hangingPunct="1"/>
            <a:endParaRPr lang="en-US" altLang="en-US" sz="2400" b="1" dirty="0">
              <a:solidFill>
                <a:srgbClr val="CC3300"/>
              </a:solidFill>
            </a:endParaRPr>
          </a:p>
          <a:p>
            <a:pPr algn="l" eaLnBrk="1" hangingPunct="1"/>
            <a:r>
              <a:rPr lang="en-US" altLang="en-US" sz="2800" b="1" dirty="0">
                <a:solidFill>
                  <a:srgbClr val="0070C0"/>
                </a:solidFill>
              </a:rPr>
              <a:t>Benefit: </a:t>
            </a:r>
            <a:r>
              <a:rPr lang="en-US" altLang="en-US" sz="2400" dirty="0">
                <a:solidFill>
                  <a:srgbClr val="002C5F"/>
                </a:solidFill>
              </a:rPr>
              <a:t>Kept an experienced, tenured employee.</a:t>
            </a:r>
          </a:p>
          <a:p>
            <a:pPr algn="l" eaLnBrk="1" hangingPunct="1"/>
            <a:endParaRPr lang="en-US" altLang="en-US" dirty="0">
              <a:solidFill>
                <a:srgbClr val="002C5F"/>
              </a:solidFill>
            </a:endParaRPr>
          </a:p>
          <a:p>
            <a:pPr algn="l" eaLnBrk="1" hangingPunct="1"/>
            <a:endParaRPr lang="en-US" altLang="en-US" dirty="0">
              <a:solidFill>
                <a:srgbClr val="002C5F"/>
              </a:solidFill>
            </a:endParaRPr>
          </a:p>
          <a:p>
            <a:pPr algn="l" eaLnBrk="1" hangingPunct="1"/>
            <a:endParaRPr lang="en-US" altLang="en-US" b="1" dirty="0">
              <a:solidFill>
                <a:srgbClr val="253D86"/>
              </a:solidFill>
            </a:endParaRPr>
          </a:p>
        </p:txBody>
      </p:sp>
      <p:sp>
        <p:nvSpPr>
          <p:cNvPr id="168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3D8B47B-C60A-4E84-8206-E3848BA14072}" type="slidenum">
              <a:rPr lang="en-US" altLang="en-US" sz="1400" smtClean="0">
                <a:solidFill>
                  <a:srgbClr val="FFFFFF"/>
                </a:solidFill>
              </a:rPr>
              <a:pPr>
                <a:spcBef>
                  <a:spcPct val="0"/>
                </a:spcBef>
                <a:buFontTx/>
                <a:buNone/>
              </a:pPr>
              <a:t>30</a:t>
            </a:fld>
            <a:endParaRPr lang="en-US" altLang="en-US" sz="1400">
              <a:solidFill>
                <a:srgbClr val="FFFFFF"/>
              </a:solidFill>
            </a:endParaRPr>
          </a:p>
        </p:txBody>
      </p:sp>
      <p:pic>
        <p:nvPicPr>
          <p:cNvPr id="1026" name="Picture 2">
            <a:extLst>
              <a:ext uri="{FF2B5EF4-FFF2-40B4-BE49-F238E27FC236}">
                <a16:creationId xmlns:a16="http://schemas.microsoft.com/office/drawing/2014/main" id="{C2BE85CB-248A-468E-BBDE-F9F15DBBEC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860" y="2825451"/>
            <a:ext cx="4982280" cy="3332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70CE-DDAD-467A-B3AE-0040448B8D19}"/>
              </a:ext>
            </a:extLst>
          </p:cNvPr>
          <p:cNvSpPr>
            <a:spLocks noGrp="1"/>
          </p:cNvSpPr>
          <p:nvPr>
            <p:ph type="ctrTitle"/>
          </p:nvPr>
        </p:nvSpPr>
        <p:spPr>
          <a:xfrm>
            <a:off x="454025" y="693778"/>
            <a:ext cx="7772400" cy="601622"/>
          </a:xfrm>
        </p:spPr>
        <p:txBody>
          <a:bodyPr/>
          <a:lstStyle/>
          <a:p>
            <a:r>
              <a:rPr lang="en-US" dirty="0"/>
              <a:t>Law Enforcement/Corrections</a:t>
            </a:r>
          </a:p>
          <a:p>
            <a:endParaRPr lang="en-US" dirty="0"/>
          </a:p>
        </p:txBody>
      </p:sp>
      <p:sp>
        <p:nvSpPr>
          <p:cNvPr id="166914" name="Content Placeholder 2"/>
          <p:cNvSpPr>
            <a:spLocks noGrp="1"/>
          </p:cNvSpPr>
          <p:nvPr>
            <p:ph type="subTitle" idx="1"/>
          </p:nvPr>
        </p:nvSpPr>
        <p:spPr>
          <a:xfrm>
            <a:off x="841375" y="1295400"/>
            <a:ext cx="7848600" cy="5181600"/>
          </a:xfrm>
        </p:spPr>
        <p:txBody>
          <a:bodyPr/>
          <a:lstStyle/>
          <a:p>
            <a:pPr algn="l" eaLnBrk="1" hangingPunct="1"/>
            <a:r>
              <a:rPr lang="en-US" altLang="en-US" sz="2600" b="1" dirty="0">
                <a:solidFill>
                  <a:srgbClr val="0070C0"/>
                </a:solidFill>
              </a:rPr>
              <a:t>Example</a:t>
            </a:r>
          </a:p>
          <a:p>
            <a:pPr algn="l" eaLnBrk="1" hangingPunct="1"/>
            <a:r>
              <a:rPr lang="en-US" altLang="en-US" sz="2400" dirty="0">
                <a:solidFill>
                  <a:srgbClr val="002C5F"/>
                </a:solidFill>
              </a:rPr>
              <a:t>A correctional officer with a musculoskeletal disorder was having trouble performing essential functions due </a:t>
            </a:r>
            <a:br>
              <a:rPr lang="en-US" altLang="en-US" sz="2400" dirty="0">
                <a:solidFill>
                  <a:srgbClr val="002C5F"/>
                </a:solidFill>
              </a:rPr>
            </a:br>
            <a:r>
              <a:rPr lang="en-US" altLang="en-US" sz="2400" dirty="0">
                <a:solidFill>
                  <a:srgbClr val="002C5F"/>
                </a:solidFill>
              </a:rPr>
              <a:t>to bending, sitting, and walking limitations. </a:t>
            </a:r>
          </a:p>
          <a:p>
            <a:pPr algn="l" eaLnBrk="1" hangingPunct="1"/>
            <a:r>
              <a:rPr lang="en-US" altLang="en-US" sz="2400" dirty="0">
                <a:solidFill>
                  <a:srgbClr val="002C5F"/>
                </a:solidFill>
              </a:rPr>
              <a:t>The prison warden called JAN to learn about possible accommodation solutions and next steps. </a:t>
            </a:r>
          </a:p>
          <a:p>
            <a:pPr algn="l" eaLnBrk="1" hangingPunct="1"/>
            <a:endParaRPr lang="en-US" altLang="en-US" sz="2400" b="1" dirty="0">
              <a:solidFill>
                <a:srgbClr val="C00000"/>
              </a:solidFill>
            </a:endParaRPr>
          </a:p>
          <a:p>
            <a:pPr algn="l"/>
            <a:r>
              <a:rPr lang="en-US" altLang="en-US" sz="2400" dirty="0">
                <a:solidFill>
                  <a:srgbClr val="002060"/>
                </a:solidFill>
              </a:rPr>
              <a:t> </a:t>
            </a:r>
          </a:p>
        </p:txBody>
      </p:sp>
      <p:sp>
        <p:nvSpPr>
          <p:cNvPr id="1669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9000EA7-2B8B-4898-9846-C1C0835AB3D6}" type="slidenum">
              <a:rPr lang="en-US" altLang="en-US" sz="1400" smtClean="0">
                <a:solidFill>
                  <a:srgbClr val="FFFFFF"/>
                </a:solidFill>
              </a:rPr>
              <a:pPr>
                <a:spcBef>
                  <a:spcPct val="0"/>
                </a:spcBef>
                <a:buFontTx/>
                <a:buNone/>
              </a:pPr>
              <a:t>31</a:t>
            </a:fld>
            <a:endParaRPr lang="en-US" altLang="en-US" sz="1400">
              <a:solidFill>
                <a:srgbClr val="FFFFFF"/>
              </a:solidFill>
            </a:endParaRPr>
          </a:p>
        </p:txBody>
      </p:sp>
      <p:pic>
        <p:nvPicPr>
          <p:cNvPr id="1026" name="Picture 2">
            <a:extLst>
              <a:ext uri="{FF2B5EF4-FFF2-40B4-BE49-F238E27FC236}">
                <a16:creationId xmlns:a16="http://schemas.microsoft.com/office/drawing/2014/main" id="{599E01AD-2700-4986-8C4A-E2A81FB11A4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51" y="3886200"/>
            <a:ext cx="5108898" cy="250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23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98F6B-6556-4107-B716-BA18752C521E}"/>
              </a:ext>
            </a:extLst>
          </p:cNvPr>
          <p:cNvSpPr>
            <a:spLocks noGrp="1"/>
          </p:cNvSpPr>
          <p:nvPr>
            <p:ph type="ctrTitle"/>
          </p:nvPr>
        </p:nvSpPr>
        <p:spPr>
          <a:xfrm>
            <a:off x="457200" y="591559"/>
            <a:ext cx="7772400" cy="791227"/>
          </a:xfrm>
        </p:spPr>
        <p:txBody>
          <a:bodyPr/>
          <a:lstStyle/>
          <a:p>
            <a:r>
              <a:rPr lang="en-US" dirty="0"/>
              <a:t>Law Enforcement/Corrections</a:t>
            </a:r>
          </a:p>
          <a:p>
            <a:endParaRPr lang="en-US" dirty="0"/>
          </a:p>
        </p:txBody>
      </p:sp>
      <p:sp>
        <p:nvSpPr>
          <p:cNvPr id="167938" name="Content Placeholder 2"/>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Accommodation</a:t>
            </a:r>
          </a:p>
          <a:p>
            <a:pPr algn="l" eaLnBrk="1" hangingPunct="1"/>
            <a:r>
              <a:rPr lang="en-US" altLang="en-US" sz="2400" dirty="0">
                <a:solidFill>
                  <a:srgbClr val="002C5F"/>
                </a:solidFill>
              </a:rPr>
              <a:t>The employee and prison warden both agreed that reassignment to an office role was appropriate. </a:t>
            </a:r>
          </a:p>
          <a:p>
            <a:pPr algn="l" eaLnBrk="1" hangingPunct="1"/>
            <a:endParaRPr lang="en-US" altLang="en-US" sz="2400" b="1" dirty="0">
              <a:solidFill>
                <a:srgbClr val="C00000"/>
              </a:solidFill>
            </a:endParaRPr>
          </a:p>
          <a:p>
            <a:pPr algn="l"/>
            <a:endParaRPr lang="en-US" altLang="en-US" sz="2400" b="1" dirty="0">
              <a:solidFill>
                <a:srgbClr val="CC3300"/>
              </a:solidFill>
            </a:endParaRPr>
          </a:p>
        </p:txBody>
      </p:sp>
      <p:sp>
        <p:nvSpPr>
          <p:cNvPr id="167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B1D5685-B982-4591-B39C-6CD17F329B8C}" type="slidenum">
              <a:rPr lang="en-US" altLang="en-US" sz="1400" smtClean="0">
                <a:solidFill>
                  <a:srgbClr val="FFFFFF"/>
                </a:solidFill>
              </a:rPr>
              <a:pPr>
                <a:spcBef>
                  <a:spcPct val="0"/>
                </a:spcBef>
                <a:buFontTx/>
                <a:buNone/>
              </a:pPr>
              <a:t>32</a:t>
            </a:fld>
            <a:endParaRPr lang="en-US" altLang="en-US" sz="1400">
              <a:solidFill>
                <a:srgbClr val="FFFFFF"/>
              </a:solidFill>
            </a:endParaRPr>
          </a:p>
        </p:txBody>
      </p:sp>
      <p:pic>
        <p:nvPicPr>
          <p:cNvPr id="2" name="Picture 2">
            <a:extLst>
              <a:ext uri="{FF2B5EF4-FFF2-40B4-BE49-F238E27FC236}">
                <a16:creationId xmlns:a16="http://schemas.microsoft.com/office/drawing/2014/main" id="{7D6C77F6-F436-4037-B539-622B0CACCC8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877049"/>
            <a:ext cx="4572000" cy="306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41B3-BB18-4413-97C5-4D6BC6CCA4ED}"/>
              </a:ext>
            </a:extLst>
          </p:cNvPr>
          <p:cNvSpPr>
            <a:spLocks noGrp="1"/>
          </p:cNvSpPr>
          <p:nvPr>
            <p:ph type="ctrTitle"/>
          </p:nvPr>
        </p:nvSpPr>
        <p:spPr>
          <a:xfrm>
            <a:off x="457200" y="498915"/>
            <a:ext cx="7772400" cy="1047671"/>
          </a:xfrm>
        </p:spPr>
        <p:txBody>
          <a:bodyPr/>
          <a:lstStyle/>
          <a:p>
            <a:r>
              <a:rPr lang="en-US" dirty="0"/>
              <a:t>Law Enforcement/Corrections</a:t>
            </a:r>
          </a:p>
          <a:p>
            <a:endParaRPr lang="en-US" dirty="0"/>
          </a:p>
        </p:txBody>
      </p:sp>
      <p:sp>
        <p:nvSpPr>
          <p:cNvPr id="168962" name="Content Placeholder 2">
            <a:extLst>
              <a:ext uri="{C183D7F6-B498-43B3-948B-1728B52AA6E4}">
                <adec:decorative xmlns:adec="http://schemas.microsoft.com/office/drawing/2017/decorative" val="0"/>
              </a:ext>
            </a:extLst>
          </p:cNvPr>
          <p:cNvSpPr>
            <a:spLocks noGrp="1"/>
          </p:cNvSpPr>
          <p:nvPr>
            <p:ph type="subTitle" idx="1"/>
          </p:nvPr>
        </p:nvSpPr>
        <p:spPr>
          <a:xfrm>
            <a:off x="838200" y="1295400"/>
            <a:ext cx="7848600" cy="5181600"/>
          </a:xfrm>
        </p:spPr>
        <p:txBody>
          <a:bodyPr/>
          <a:lstStyle/>
          <a:p>
            <a:pPr algn="l" eaLnBrk="1" hangingPunct="1"/>
            <a:r>
              <a:rPr lang="en-US" altLang="en-US" sz="2600" b="1" dirty="0">
                <a:solidFill>
                  <a:srgbClr val="0070C0"/>
                </a:solidFill>
              </a:rPr>
              <a:t>Cost: </a:t>
            </a:r>
            <a:r>
              <a:rPr lang="en-US" altLang="en-US" sz="2400" dirty="0">
                <a:solidFill>
                  <a:srgbClr val="002C5F"/>
                </a:solidFill>
              </a:rPr>
              <a:t>$0</a:t>
            </a:r>
          </a:p>
          <a:p>
            <a:pPr algn="l" eaLnBrk="1" hangingPunct="1"/>
            <a:endParaRPr lang="en-US" altLang="en-US" sz="2400" b="1" dirty="0">
              <a:solidFill>
                <a:srgbClr val="CC3300"/>
              </a:solidFill>
            </a:endParaRPr>
          </a:p>
          <a:p>
            <a:pPr algn="l" eaLnBrk="1" hangingPunct="1"/>
            <a:r>
              <a:rPr lang="en-US" altLang="en-US" sz="2600" b="1" dirty="0">
                <a:solidFill>
                  <a:srgbClr val="0070C0"/>
                </a:solidFill>
              </a:rPr>
              <a:t>Benefit: </a:t>
            </a:r>
            <a:r>
              <a:rPr lang="en-US" altLang="en-US" sz="2400" dirty="0">
                <a:solidFill>
                  <a:srgbClr val="002C5F"/>
                </a:solidFill>
              </a:rPr>
              <a:t>Retained a valued member of the team.</a:t>
            </a:r>
          </a:p>
          <a:p>
            <a:pPr algn="l" eaLnBrk="1" hangingPunct="1"/>
            <a:endParaRPr lang="en-US" altLang="en-US" dirty="0">
              <a:solidFill>
                <a:srgbClr val="002C5F"/>
              </a:solidFill>
            </a:endParaRPr>
          </a:p>
          <a:p>
            <a:pPr algn="l" eaLnBrk="1" hangingPunct="1"/>
            <a:endParaRPr lang="en-US" altLang="en-US" dirty="0">
              <a:solidFill>
                <a:srgbClr val="002C5F"/>
              </a:solidFill>
            </a:endParaRPr>
          </a:p>
          <a:p>
            <a:pPr algn="l" eaLnBrk="1" hangingPunct="1"/>
            <a:endParaRPr lang="en-US" altLang="en-US" b="1" dirty="0">
              <a:solidFill>
                <a:srgbClr val="253D86"/>
              </a:solidFill>
            </a:endParaRPr>
          </a:p>
        </p:txBody>
      </p:sp>
      <p:sp>
        <p:nvSpPr>
          <p:cNvPr id="168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3D8B47B-C60A-4E84-8206-E3848BA14072}" type="slidenum">
              <a:rPr lang="en-US" altLang="en-US" sz="1400" smtClean="0">
                <a:solidFill>
                  <a:srgbClr val="FFFFFF"/>
                </a:solidFill>
              </a:rPr>
              <a:pPr>
                <a:spcBef>
                  <a:spcPct val="0"/>
                </a:spcBef>
                <a:buFontTx/>
                <a:buNone/>
              </a:pPr>
              <a:t>33</a:t>
            </a:fld>
            <a:endParaRPr lang="en-US" altLang="en-US" sz="1400">
              <a:solidFill>
                <a:srgbClr val="FFFFFF"/>
              </a:solidFill>
            </a:endParaRPr>
          </a:p>
        </p:txBody>
      </p:sp>
      <p:pic>
        <p:nvPicPr>
          <p:cNvPr id="3074" name="Picture 2">
            <a:extLst>
              <a:ext uri="{FF2B5EF4-FFF2-40B4-BE49-F238E27FC236}">
                <a16:creationId xmlns:a16="http://schemas.microsoft.com/office/drawing/2014/main" id="{0556208B-729B-4BA5-B63D-0ADD3BCB31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571" y="2845443"/>
            <a:ext cx="4937858" cy="314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3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6B0D52-375A-4E30-AC0D-0E08BC15E569}"/>
              </a:ext>
            </a:extLst>
          </p:cNvPr>
          <p:cNvSpPr>
            <a:spLocks noGrp="1"/>
          </p:cNvSpPr>
          <p:nvPr>
            <p:ph type="title" idx="4294967295"/>
          </p:nvPr>
        </p:nvSpPr>
        <p:spPr/>
        <p:txBody>
          <a:bodyPr/>
          <a:lstStyle/>
          <a:p>
            <a:r>
              <a:rPr lang="en-US" dirty="0"/>
              <a:t>Public Safety Workers</a:t>
            </a:r>
          </a:p>
        </p:txBody>
      </p:sp>
      <p:sp>
        <p:nvSpPr>
          <p:cNvPr id="2" name="Content Placeholder 1">
            <a:extLst>
              <a:ext uri="{FF2B5EF4-FFF2-40B4-BE49-F238E27FC236}">
                <a16:creationId xmlns:a16="http://schemas.microsoft.com/office/drawing/2014/main" id="{5DC5A1FD-79EE-4081-B968-AF1B93684FEE}"/>
              </a:ext>
            </a:extLst>
          </p:cNvPr>
          <p:cNvSpPr>
            <a:spLocks noGrp="1"/>
          </p:cNvSpPr>
          <p:nvPr>
            <p:ph idx="1"/>
          </p:nvPr>
        </p:nvSpPr>
        <p:spPr/>
        <p:txBody>
          <a:bodyPr/>
          <a:lstStyle/>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r>
              <a:rPr lang="en-US" sz="4000" b="1" dirty="0">
                <a:solidFill>
                  <a:srgbClr val="0070C0"/>
                </a:solidFill>
                <a:latin typeface="Arial" charset="0"/>
                <a:ea typeface="+mj-ea"/>
                <a:cs typeface="Arial" charset="0"/>
              </a:rPr>
              <a:t>Emergency Medical Service (EMS)</a:t>
            </a:r>
            <a:endParaRPr lang="en-US" sz="4000" dirty="0">
              <a:solidFill>
                <a:srgbClr val="0070C0"/>
              </a:solidFill>
            </a:endParaRPr>
          </a:p>
        </p:txBody>
      </p:sp>
      <p:sp>
        <p:nvSpPr>
          <p:cNvPr id="3" name="Slide Number Placeholder 2">
            <a:extLst>
              <a:ext uri="{FF2B5EF4-FFF2-40B4-BE49-F238E27FC236}">
                <a16:creationId xmlns:a16="http://schemas.microsoft.com/office/drawing/2014/main" id="{765E848F-6E99-4C93-9FD4-F91A559BDF4F}"/>
              </a:ext>
            </a:extLst>
          </p:cNvPr>
          <p:cNvSpPr>
            <a:spLocks noGrp="1"/>
          </p:cNvSpPr>
          <p:nvPr>
            <p:ph type="sldNum" sz="quarter" idx="10"/>
          </p:nvPr>
        </p:nvSpPr>
        <p:spPr/>
        <p:txBody>
          <a:bodyPr/>
          <a:lstStyle/>
          <a:p>
            <a:pPr>
              <a:defRPr/>
            </a:pPr>
            <a:fld id="{B1457735-EDA7-4C55-9008-7596A345DDB1}" type="slidenum">
              <a:rPr lang="en-US" smtClean="0"/>
              <a:pPr>
                <a:defRPr/>
              </a:pPr>
              <a:t>34</a:t>
            </a:fld>
            <a:endParaRPr lang="en-US"/>
          </a:p>
        </p:txBody>
      </p:sp>
    </p:spTree>
    <p:extLst>
      <p:ext uri="{BB962C8B-B14F-4D97-AF65-F5344CB8AC3E}">
        <p14:creationId xmlns:p14="http://schemas.microsoft.com/office/powerpoint/2010/main" val="137267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81BEAF-7EF0-417B-BB49-E1716EC43D8D}"/>
              </a:ext>
            </a:extLst>
          </p:cNvPr>
          <p:cNvSpPr>
            <a:spLocks noGrp="1"/>
          </p:cNvSpPr>
          <p:nvPr>
            <p:ph type="title" idx="4294967295"/>
          </p:nvPr>
        </p:nvSpPr>
        <p:spPr/>
        <p:txBody>
          <a:bodyPr/>
          <a:lstStyle/>
          <a:p>
            <a:r>
              <a:rPr lang="en-US" sz="2900" dirty="0"/>
              <a:t>Emergency Medical Service (EMS)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Transfer Sheets</a:t>
            </a:r>
          </a:p>
          <a:p>
            <a:pPr marL="0">
              <a:spcBef>
                <a:spcPts val="0"/>
              </a:spcBef>
              <a:spcAft>
                <a:spcPts val="600"/>
              </a:spcAft>
            </a:pPr>
            <a:r>
              <a:rPr lang="en-US" sz="2400" dirty="0"/>
              <a:t>Sheets used to help move people. Often helpful for EMS workers in getting patients onto stretchers.</a:t>
            </a:r>
          </a:p>
          <a:p>
            <a:pPr marL="0" lvl="1" indent="-347472">
              <a:spcBef>
                <a:spcPts val="0"/>
              </a:spcBef>
            </a:pPr>
            <a:r>
              <a:rPr lang="en-US" sz="2400" dirty="0">
                <a:solidFill>
                  <a:srgbClr val="002060"/>
                </a:solidFill>
              </a:rPr>
              <a:t>Carrying limitations</a:t>
            </a:r>
          </a:p>
          <a:p>
            <a:pPr marL="0" lvl="1" indent="-347472">
              <a:spcBef>
                <a:spcPts val="0"/>
              </a:spcBef>
            </a:pPr>
            <a:r>
              <a:rPr lang="en-US" sz="2400" dirty="0">
                <a:solidFill>
                  <a:srgbClr val="002060"/>
                </a:solidFill>
              </a:rPr>
              <a:t>Lifting limitations</a:t>
            </a: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br>
              <a:rPr lang="en-US" sz="2000" dirty="0">
                <a:solidFill>
                  <a:srgbClr val="002060"/>
                </a:solidFill>
              </a:rPr>
            </a:br>
            <a:br>
              <a:rPr lang="en-US" sz="2000" dirty="0">
                <a:solidFill>
                  <a:srgbClr val="002060"/>
                </a:solidFill>
              </a:rPr>
            </a:b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r>
              <a:rPr lang="en-US" sz="1800" dirty="0">
                <a:solidFill>
                  <a:srgbClr val="002060"/>
                </a:solidFill>
                <a:hlinkClick r:id="rId3"/>
              </a:rPr>
              <a:t>Transfer Sheets</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C2DDA64D-A7E9-4DF7-936B-625B2A58FB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62500" y="2692903"/>
            <a:ext cx="3492190" cy="3492190"/>
          </a:xfrm>
          <a:prstGeom prst="rect">
            <a:avLst/>
          </a:prstGeom>
        </p:spPr>
      </p:pic>
    </p:spTree>
    <p:extLst>
      <p:ext uri="{BB962C8B-B14F-4D97-AF65-F5344CB8AC3E}">
        <p14:creationId xmlns:p14="http://schemas.microsoft.com/office/powerpoint/2010/main" val="3748700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BAC15A-6A79-4703-B5DE-FC0F56FFDAF2}"/>
              </a:ext>
            </a:extLst>
          </p:cNvPr>
          <p:cNvSpPr>
            <a:spLocks noGrp="1"/>
          </p:cNvSpPr>
          <p:nvPr>
            <p:ph type="title" idx="4294967295"/>
          </p:nvPr>
        </p:nvSpPr>
        <p:spPr/>
        <p:txBody>
          <a:bodyPr/>
          <a:lstStyle/>
          <a:p>
            <a:r>
              <a:rPr lang="en-US" sz="2900" dirty="0"/>
              <a:t>Emergency Medical Service (EMS)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Electric Ambulance Stretchers</a:t>
            </a:r>
          </a:p>
          <a:p>
            <a:pPr marL="0" indent="0">
              <a:spcBef>
                <a:spcPts val="0"/>
              </a:spcBef>
              <a:spcAft>
                <a:spcPts val="600"/>
              </a:spcAft>
            </a:pPr>
            <a:r>
              <a:rPr lang="en-US" sz="2400" dirty="0"/>
              <a:t>Electronically controlled medical gurneys that reduce </a:t>
            </a:r>
            <a:br>
              <a:rPr lang="en-US" sz="2400" dirty="0"/>
            </a:br>
            <a:r>
              <a:rPr lang="en-US" sz="2400" dirty="0"/>
              <a:t>the need to physically move patients.</a:t>
            </a:r>
          </a:p>
          <a:p>
            <a:pPr marL="0" indent="-347472">
              <a:spcBef>
                <a:spcPts val="0"/>
              </a:spcBef>
              <a:buFont typeface="Wingdings" panose="05000000000000000000" pitchFamily="2" charset="2"/>
              <a:buChar char="§"/>
            </a:pPr>
            <a:r>
              <a:rPr lang="en-US" sz="2400" dirty="0">
                <a:solidFill>
                  <a:srgbClr val="002060"/>
                </a:solidFill>
              </a:rPr>
              <a:t>Carrying limitations</a:t>
            </a:r>
          </a:p>
          <a:p>
            <a:pPr marL="0" indent="-347472">
              <a:spcBef>
                <a:spcPts val="0"/>
              </a:spcBef>
              <a:buFont typeface="Wingdings" panose="05000000000000000000" pitchFamily="2" charset="2"/>
              <a:buChar char="§"/>
            </a:pPr>
            <a:r>
              <a:rPr lang="en-US" sz="2400" dirty="0">
                <a:solidFill>
                  <a:srgbClr val="002060"/>
                </a:solidFill>
              </a:rPr>
              <a:t>Pushing/Pulling limitations</a:t>
            </a:r>
          </a:p>
          <a:p>
            <a:pPr marL="0">
              <a:spcBef>
                <a:spcPts val="0"/>
              </a:spcBef>
            </a:pPr>
            <a:br>
              <a:rPr lang="en-US" sz="2000" dirty="0">
                <a:solidFill>
                  <a:srgbClr val="002060"/>
                </a:solidFill>
              </a:rPr>
            </a:br>
            <a:br>
              <a:rPr lang="en-US" sz="2000" dirty="0">
                <a:solidFill>
                  <a:srgbClr val="002060"/>
                </a:solidFill>
              </a:rPr>
            </a:br>
            <a:br>
              <a:rPr lang="en-US" sz="2000" dirty="0">
                <a:solidFill>
                  <a:srgbClr val="002060"/>
                </a:solidFill>
              </a:rPr>
            </a:br>
            <a:br>
              <a:rPr lang="en-US" sz="2000" dirty="0">
                <a:solidFill>
                  <a:srgbClr val="002060"/>
                </a:solidFill>
              </a:rPr>
            </a:br>
            <a:br>
              <a:rPr lang="en-US" sz="2000" dirty="0">
                <a:solidFill>
                  <a:srgbClr val="002060"/>
                </a:solidFill>
              </a:rPr>
            </a:br>
            <a:endParaRPr lang="en-US" sz="2000" dirty="0">
              <a:solidFill>
                <a:srgbClr val="002060"/>
              </a:solidFill>
            </a:endParaRPr>
          </a:p>
          <a:p>
            <a:pPr marL="0">
              <a:spcBef>
                <a:spcPts val="0"/>
              </a:spcBef>
            </a:pPr>
            <a:br>
              <a:rPr lang="en-US" sz="2000" dirty="0">
                <a:solidFill>
                  <a:srgbClr val="002060"/>
                </a:solidFill>
              </a:rPr>
            </a:br>
            <a:br>
              <a:rPr lang="en-US" sz="2000" dirty="0">
                <a:solidFill>
                  <a:srgbClr val="002060"/>
                </a:solidFill>
              </a:rPr>
            </a:br>
            <a:r>
              <a:rPr lang="en-US" sz="1800" dirty="0">
                <a:solidFill>
                  <a:srgbClr val="002060"/>
                </a:solidFill>
                <a:hlinkClick r:id="rId3"/>
              </a:rPr>
              <a:t>Electric Ambulance Stretchers</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04F4614-54D6-433F-A18A-41CC241FC3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74005" y="3429000"/>
            <a:ext cx="4231795" cy="2490787"/>
          </a:xfrm>
          <a:prstGeom prst="rect">
            <a:avLst/>
          </a:prstGeom>
        </p:spPr>
      </p:pic>
    </p:spTree>
    <p:extLst>
      <p:ext uri="{BB962C8B-B14F-4D97-AF65-F5344CB8AC3E}">
        <p14:creationId xmlns:p14="http://schemas.microsoft.com/office/powerpoint/2010/main" val="687328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EF5D62-3950-4D24-A772-C87441B9E825}"/>
              </a:ext>
            </a:extLst>
          </p:cNvPr>
          <p:cNvSpPr>
            <a:spLocks noGrp="1"/>
          </p:cNvSpPr>
          <p:nvPr>
            <p:ph type="title" idx="4294967295"/>
          </p:nvPr>
        </p:nvSpPr>
        <p:spPr/>
        <p:txBody>
          <a:bodyPr/>
          <a:lstStyle/>
          <a:p>
            <a:r>
              <a:rPr lang="en-US" sz="2900" dirty="0"/>
              <a:t>Emergency Medical Service (EMS)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Hands-Free Resuscitation Devices</a:t>
            </a:r>
            <a:endParaRPr lang="en-US" sz="2600" dirty="0">
              <a:solidFill>
                <a:srgbClr val="0070C0"/>
              </a:solidFill>
            </a:endParaRPr>
          </a:p>
          <a:p>
            <a:pPr marL="0" indent="0">
              <a:spcBef>
                <a:spcPts val="0"/>
              </a:spcBef>
              <a:spcAft>
                <a:spcPts val="600"/>
              </a:spcAft>
            </a:pPr>
            <a:r>
              <a:rPr lang="en-US" sz="2400" dirty="0"/>
              <a:t>Machines that perform CPR chest compressions </a:t>
            </a:r>
            <a:br>
              <a:rPr lang="en-US" sz="2400" dirty="0"/>
            </a:br>
            <a:r>
              <a:rPr lang="en-US" sz="2400" dirty="0"/>
              <a:t>in place of a medical worker.</a:t>
            </a:r>
          </a:p>
          <a:p>
            <a:pPr marL="0" lvl="1" indent="-347472">
              <a:spcBef>
                <a:spcPts val="0"/>
              </a:spcBef>
            </a:pPr>
            <a:r>
              <a:rPr lang="en-US" sz="2400" dirty="0">
                <a:solidFill>
                  <a:srgbClr val="002060"/>
                </a:solidFill>
              </a:rPr>
              <a:t>Pushing/Pulling limitations</a:t>
            </a:r>
          </a:p>
          <a:p>
            <a:pPr marL="0" lvl="1" indent="-347472">
              <a:spcBef>
                <a:spcPts val="0"/>
              </a:spcBef>
            </a:pPr>
            <a:r>
              <a:rPr lang="en-US" sz="2400" dirty="0">
                <a:solidFill>
                  <a:srgbClr val="002060"/>
                </a:solidFill>
              </a:rPr>
              <a:t>Safety Standards</a:t>
            </a:r>
          </a:p>
          <a:p>
            <a:pPr marL="0">
              <a:spcBef>
                <a:spcPts val="0"/>
              </a:spcBef>
            </a:pPr>
            <a:br>
              <a:rPr lang="en-US" sz="2000" dirty="0">
                <a:solidFill>
                  <a:srgbClr val="002060"/>
                </a:solidFill>
              </a:rPr>
            </a:br>
            <a:br>
              <a:rPr lang="en-US" sz="2000" dirty="0">
                <a:solidFill>
                  <a:srgbClr val="002060"/>
                </a:solidFill>
              </a:rPr>
            </a:br>
            <a:br>
              <a:rPr lang="en-US" sz="2000" dirty="0">
                <a:solidFill>
                  <a:srgbClr val="002060"/>
                </a:solidFill>
              </a:rPr>
            </a:br>
            <a:br>
              <a:rPr lang="en-US" sz="2000" dirty="0">
                <a:solidFill>
                  <a:srgbClr val="002060"/>
                </a:solidFill>
              </a:rPr>
            </a:br>
            <a:br>
              <a:rPr lang="en-US" sz="2000" dirty="0">
                <a:solidFill>
                  <a:srgbClr val="002060"/>
                </a:solidFill>
              </a:rPr>
            </a:br>
            <a:endParaRPr lang="en-US" sz="2000" dirty="0">
              <a:solidFill>
                <a:srgbClr val="002060"/>
              </a:solidFill>
            </a:endParaRPr>
          </a:p>
          <a:p>
            <a:pPr marL="0">
              <a:spcBef>
                <a:spcPts val="0"/>
              </a:spcBef>
            </a:pPr>
            <a:br>
              <a:rPr lang="en-US" sz="2000" dirty="0">
                <a:solidFill>
                  <a:srgbClr val="002060"/>
                </a:solidFill>
              </a:rPr>
            </a:br>
            <a:br>
              <a:rPr lang="en-US" sz="2000" dirty="0">
                <a:solidFill>
                  <a:srgbClr val="002060"/>
                </a:solidFill>
              </a:rPr>
            </a:br>
            <a:r>
              <a:rPr lang="en-US" sz="1800" dirty="0">
                <a:solidFill>
                  <a:srgbClr val="002060"/>
                </a:solidFill>
                <a:hlinkClick r:id="rId3"/>
              </a:rPr>
              <a:t>Hands-Free Resuscitation Devices</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4A42C3BF-5EF2-4B0F-AC44-293F05142F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33671" y="3010828"/>
            <a:ext cx="3372129" cy="3166947"/>
          </a:xfrm>
          <a:prstGeom prst="rect">
            <a:avLst/>
          </a:prstGeom>
        </p:spPr>
      </p:pic>
    </p:spTree>
    <p:extLst>
      <p:ext uri="{BB962C8B-B14F-4D97-AF65-F5344CB8AC3E}">
        <p14:creationId xmlns:p14="http://schemas.microsoft.com/office/powerpoint/2010/main" val="352526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8D609-1B0C-4F40-84DD-F2B04A98399C}"/>
              </a:ext>
            </a:extLst>
          </p:cNvPr>
          <p:cNvSpPr>
            <a:spLocks noGrp="1"/>
          </p:cNvSpPr>
          <p:nvPr>
            <p:ph type="title" idx="4294967295"/>
          </p:nvPr>
        </p:nvSpPr>
        <p:spPr/>
        <p:txBody>
          <a:bodyPr/>
          <a:lstStyle/>
          <a:p>
            <a:pPr lvl="0" eaLnBrk="1" hangingPunct="1">
              <a:defRPr/>
            </a:pPr>
            <a:r>
              <a:rPr lang="en-US" altLang="en-US" sz="2900" dirty="0"/>
              <a:t>Emergency Medical Service (EMS)</a:t>
            </a:r>
          </a:p>
        </p:txBody>
      </p:sp>
      <p:sp>
        <p:nvSpPr>
          <p:cNvPr id="3" name="Slide Number Placeholder 2"/>
          <p:cNvSpPr>
            <a:spLocks noGrp="1"/>
          </p:cNvSpPr>
          <p:nvPr>
            <p:ph type="sldNum" sz="quarter" idx="10"/>
          </p:nvPr>
        </p:nvSpPr>
        <p:spPr/>
        <p:txBody>
          <a:bodyPr/>
          <a:lstStyle/>
          <a:p>
            <a:pPr>
              <a:defRPr/>
            </a:pPr>
            <a:fld id="{32333E05-7FC7-4664-8298-5DE09446A44B}" type="slidenum">
              <a:rPr lang="en-US" smtClean="0"/>
              <a:pPr>
                <a:defRPr/>
              </a:pPr>
              <a:t>38</a:t>
            </a:fld>
            <a:endParaRPr lang="en-US" dirty="0"/>
          </a:p>
        </p:txBody>
      </p:sp>
      <p:sp>
        <p:nvSpPr>
          <p:cNvPr id="2" name="Content Placeholder 1"/>
          <p:cNvSpPr>
            <a:spLocks noGrp="1"/>
          </p:cNvSpPr>
          <p:nvPr>
            <p:ph idx="1"/>
          </p:nvPr>
        </p:nvSpPr>
        <p:spPr/>
        <p:txBody>
          <a:bodyPr>
            <a:normAutofit fontScale="85000" lnSpcReduction="20000"/>
          </a:bodyPr>
          <a:lstStyle/>
          <a:p>
            <a:pPr marL="0" indent="0">
              <a:lnSpc>
                <a:spcPct val="120000"/>
              </a:lnSpc>
              <a:spcAft>
                <a:spcPts val="600"/>
              </a:spcAft>
            </a:pPr>
            <a:r>
              <a:rPr lang="en-US" sz="3100" dirty="0">
                <a:solidFill>
                  <a:srgbClr val="0070C0"/>
                </a:solidFill>
              </a:rPr>
              <a:t>COVID-19 Vaccines and Accommodations</a:t>
            </a:r>
          </a:p>
          <a:p>
            <a:pPr marL="0" indent="0">
              <a:lnSpc>
                <a:spcPct val="120000"/>
              </a:lnSpc>
              <a:spcAft>
                <a:spcPts val="600"/>
              </a:spcAft>
            </a:pPr>
            <a:r>
              <a:rPr lang="en-US" b="0" dirty="0"/>
              <a:t>Mere availability of vaccine does not automatically remove responsibility to provide accommodations when needed for a </a:t>
            </a:r>
            <a:r>
              <a:rPr lang="en-US" b="0" i="1" dirty="0"/>
              <a:t>disability-related reason </a:t>
            </a:r>
            <a:r>
              <a:rPr lang="en-US" b="0" dirty="0"/>
              <a:t>under the ADA</a:t>
            </a:r>
            <a:endParaRPr lang="en-US" dirty="0"/>
          </a:p>
          <a:p>
            <a:pPr marL="347472" lvl="1" indent="-347472">
              <a:spcAft>
                <a:spcPts val="600"/>
              </a:spcAft>
            </a:pPr>
            <a:r>
              <a:rPr lang="en-US" sz="2600" dirty="0"/>
              <a:t>Keep an open mind, do qualification standard/direct threat analysis, and use the interactive process to gather objective information about continuing reasonable accommodation </a:t>
            </a:r>
          </a:p>
          <a:p>
            <a:pPr marL="347472" lvl="1" indent="-347472">
              <a:spcAft>
                <a:spcPts val="600"/>
              </a:spcAft>
            </a:pPr>
            <a:r>
              <a:rPr lang="en-US" sz="2600" dirty="0"/>
              <a:t>Employers may ask questions about whether the vaccine may alter the need for reasonable accommodation – </a:t>
            </a:r>
            <a:r>
              <a:rPr lang="en-US" sz="2600" i="1" dirty="0"/>
              <a:t>but might still need reasonable accommodation</a:t>
            </a:r>
          </a:p>
          <a:p>
            <a:pPr marL="347472" lvl="1" indent="-347472">
              <a:spcAft>
                <a:spcPts val="2400"/>
              </a:spcAft>
            </a:pPr>
            <a:r>
              <a:rPr lang="en-US" sz="2600" dirty="0"/>
              <a:t>Avoid making accommodation decisions based on </a:t>
            </a:r>
            <a:br>
              <a:rPr lang="en-US" sz="2600" dirty="0"/>
            </a:br>
            <a:r>
              <a:rPr lang="en-US" sz="2600" dirty="0"/>
              <a:t>‘COVID fatigue’</a:t>
            </a:r>
            <a:endParaRPr lang="en-US" sz="2000" i="1" dirty="0"/>
          </a:p>
          <a:p>
            <a:pPr marL="0" indent="0">
              <a:spcBef>
                <a:spcPts val="24"/>
              </a:spcBef>
              <a:spcAft>
                <a:spcPts val="1200"/>
              </a:spcAft>
            </a:pPr>
            <a:endParaRPr lang="en-US" sz="2400" b="0" dirty="0"/>
          </a:p>
        </p:txBody>
      </p:sp>
    </p:spTree>
    <p:extLst>
      <p:ext uri="{BB962C8B-B14F-4D97-AF65-F5344CB8AC3E}">
        <p14:creationId xmlns:p14="http://schemas.microsoft.com/office/powerpoint/2010/main" val="4210723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150B7-450C-4330-8788-16F110361659}"/>
              </a:ext>
            </a:extLst>
          </p:cNvPr>
          <p:cNvSpPr>
            <a:spLocks noGrp="1"/>
          </p:cNvSpPr>
          <p:nvPr>
            <p:ph type="ctrTitle"/>
          </p:nvPr>
        </p:nvSpPr>
        <p:spPr>
          <a:xfrm>
            <a:off x="442609" y="381000"/>
            <a:ext cx="7772400" cy="768416"/>
          </a:xfrm>
        </p:spPr>
        <p:txBody>
          <a:bodyPr/>
          <a:lstStyle/>
          <a:p>
            <a:r>
              <a:rPr lang="en-US" sz="2900" dirty="0"/>
              <a:t>Emergency Medical Service (EMS)</a:t>
            </a:r>
          </a:p>
        </p:txBody>
      </p:sp>
      <p:sp>
        <p:nvSpPr>
          <p:cNvPr id="95234" name="Content Placeholder 2"/>
          <p:cNvSpPr>
            <a:spLocks noGrp="1"/>
          </p:cNvSpPr>
          <p:nvPr>
            <p:ph type="subTitle" idx="1"/>
          </p:nvPr>
        </p:nvSpPr>
        <p:spPr>
          <a:xfrm>
            <a:off x="838200" y="1295400"/>
            <a:ext cx="7848600" cy="5181600"/>
          </a:xfrm>
        </p:spPr>
        <p:txBody>
          <a:bodyPr/>
          <a:lstStyle/>
          <a:p>
            <a:pPr eaLnBrk="1" hangingPunct="1">
              <a:spcAft>
                <a:spcPts val="1200"/>
              </a:spcAft>
            </a:pPr>
            <a:r>
              <a:rPr lang="en-US" altLang="en-US" sz="2600" b="1" dirty="0">
                <a:solidFill>
                  <a:srgbClr val="0070C0"/>
                </a:solidFill>
              </a:rPr>
              <a:t>JAN Study Example</a:t>
            </a:r>
          </a:p>
          <a:p>
            <a:pPr algn="l" eaLnBrk="1" hangingPunct="1"/>
            <a:r>
              <a:rPr lang="en-US" altLang="en-US" sz="2400" dirty="0">
                <a:solidFill>
                  <a:srgbClr val="002C5F"/>
                </a:solidFill>
              </a:rPr>
              <a:t>An employer who was greatly encouraging employees to get flu shots due to the number of flu cases they experienced the previous year had an employee ask to forgo the injection because of a fear of needles.</a:t>
            </a:r>
          </a:p>
        </p:txBody>
      </p:sp>
      <p:sp>
        <p:nvSpPr>
          <p:cNvPr id="952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8578298-073B-4255-9CE0-695F80978A09}" type="slidenum">
              <a:rPr lang="en-US" altLang="en-US" sz="1400" smtClean="0">
                <a:solidFill>
                  <a:srgbClr val="FFFFFF"/>
                </a:solidFill>
              </a:rPr>
              <a:pPr fontAlgn="base">
                <a:spcBef>
                  <a:spcPct val="0"/>
                </a:spcBef>
                <a:spcAft>
                  <a:spcPct val="0"/>
                </a:spcAft>
                <a:buFontTx/>
                <a:buNone/>
              </a:pPr>
              <a:t>39</a:t>
            </a:fld>
            <a:endParaRPr lang="en-US" altLang="en-US" sz="1400">
              <a:solidFill>
                <a:srgbClr val="FFFFFF"/>
              </a:solidFill>
            </a:endParaRPr>
          </a:p>
        </p:txBody>
      </p:sp>
    </p:spTree>
    <p:extLst>
      <p:ext uri="{BB962C8B-B14F-4D97-AF65-F5344CB8AC3E}">
        <p14:creationId xmlns:p14="http://schemas.microsoft.com/office/powerpoint/2010/main" val="3135955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609600" y="381000"/>
            <a:ext cx="5410200" cy="762000"/>
          </a:xfrm>
        </p:spPr>
        <p:txBody>
          <a:bodyPr/>
          <a:lstStyle/>
          <a:p>
            <a:pPr indent="-282575" eaLnBrk="1" hangingPunct="1">
              <a:defRPr/>
            </a:pPr>
            <a:r>
              <a:rPr lang="en-US" dirty="0">
                <a:solidFill>
                  <a:srgbClr val="002060"/>
                </a:solidFill>
                <a:latin typeface="Arial" charset="0"/>
                <a:cs typeface="Arial" charset="0"/>
              </a:rPr>
              <a:t>Public Safety Workers</a:t>
            </a:r>
          </a:p>
        </p:txBody>
      </p:sp>
      <p:sp>
        <p:nvSpPr>
          <p:cNvPr id="40962" name="Content Placeholder 2"/>
          <p:cNvSpPr>
            <a:spLocks noGrp="1"/>
          </p:cNvSpPr>
          <p:nvPr>
            <p:ph idx="1"/>
          </p:nvPr>
        </p:nvSpPr>
        <p:spPr>
          <a:xfrm>
            <a:off x="838200" y="1295400"/>
            <a:ext cx="7848600" cy="5184775"/>
          </a:xfrm>
        </p:spPr>
        <p:txBody>
          <a:bodyPr/>
          <a:lstStyle/>
          <a:p>
            <a:pPr indent="-282575" algn="ctr" eaLnBrk="1" hangingPunct="1">
              <a:defRPr/>
            </a:pPr>
            <a:r>
              <a:rPr lang="en-US" dirty="0">
                <a:latin typeface="Arial" charset="0"/>
                <a:ea typeface="+mj-ea"/>
                <a:cs typeface="Arial" charset="0"/>
              </a:rPr>
              <a:t>Employees who protect the health, </a:t>
            </a:r>
            <a:br>
              <a:rPr lang="en-US" dirty="0">
                <a:latin typeface="Arial" charset="0"/>
                <a:ea typeface="+mj-ea"/>
                <a:cs typeface="Arial" charset="0"/>
              </a:rPr>
            </a:br>
            <a:r>
              <a:rPr lang="en-US" dirty="0">
                <a:latin typeface="Arial" charset="0"/>
                <a:ea typeface="+mj-ea"/>
                <a:cs typeface="Arial" charset="0"/>
              </a:rPr>
              <a:t>safety, and welfare of the public</a:t>
            </a:r>
          </a:p>
          <a:p>
            <a:pPr marL="517525" indent="-457200" eaLnBrk="1" hangingPunct="1">
              <a:buFont typeface="Wingdings" panose="05000000000000000000" pitchFamily="2" charset="2"/>
              <a:buChar char="§"/>
              <a:defRPr/>
            </a:pPr>
            <a:endParaRPr lang="en-US" sz="2400" dirty="0">
              <a:latin typeface="Arial" charset="0"/>
              <a:ea typeface="+mj-ea"/>
              <a:cs typeface="Arial" charset="0"/>
            </a:endParaRPr>
          </a:p>
          <a:p>
            <a:pPr marL="517525" indent="-457200" eaLnBrk="1" hangingPunct="1">
              <a:buFont typeface="Wingdings" panose="05000000000000000000" pitchFamily="2" charset="2"/>
              <a:buChar char="§"/>
              <a:defRPr/>
            </a:pPr>
            <a:r>
              <a:rPr lang="en-US" sz="2400" b="0" dirty="0">
                <a:latin typeface="Arial" charset="0"/>
                <a:ea typeface="+mj-ea"/>
                <a:cs typeface="Arial" charset="0"/>
              </a:rPr>
              <a:t>Law enforcement officers </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lifeguards</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park rangers </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firefighters</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ambulance and rescue personnel</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communications and dispatch specialists </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other emergency service providers charged with maintaining the public safety</a:t>
            </a:r>
            <a:endParaRPr lang="en-US" sz="2000" b="0" dirty="0">
              <a:latin typeface="Arial" charset="0"/>
              <a:ea typeface="+mj-ea"/>
              <a:cs typeface="Arial" charset="0"/>
            </a:endParaRPr>
          </a:p>
          <a:p>
            <a:pPr indent="-282575" eaLnBrk="1" hangingPunct="1">
              <a:defRPr/>
            </a:pPr>
            <a:endParaRPr lang="en-US" sz="3200" dirty="0">
              <a:solidFill>
                <a:srgbClr val="0096DB"/>
              </a:solidFill>
              <a:latin typeface="Arial" charset="0"/>
              <a:cs typeface="Arial" charset="0"/>
            </a:endParaRPr>
          </a:p>
          <a:p>
            <a:pPr indent="-282575" eaLnBrk="1" hangingPunct="1">
              <a:defRPr/>
            </a:pPr>
            <a:endParaRPr lang="en-US" sz="3200" dirty="0">
              <a:solidFill>
                <a:srgbClr val="0096DB"/>
              </a:solidFill>
              <a:latin typeface="Arial" charset="0"/>
              <a:cs typeface="Arial" charset="0"/>
            </a:endParaRPr>
          </a:p>
        </p:txBody>
      </p:sp>
      <p:sp>
        <p:nvSpPr>
          <p:cNvPr id="2253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EB0D9-4826-40DF-BC30-E4B4E030037C}" type="slidenum">
              <a:rPr lang="en-US" altLang="en-US">
                <a:solidFill>
                  <a:srgbClr val="FFFFFF"/>
                </a:solidFill>
              </a:rPr>
              <a:pPr eaLnBrk="1" hangingPunct="1"/>
              <a:t>4</a:t>
            </a:fld>
            <a:endParaRPr lang="en-US" altLang="en-US">
              <a:solidFill>
                <a:srgbClr val="FFFFFF"/>
              </a:solidFill>
            </a:endParaRPr>
          </a:p>
        </p:txBody>
      </p:sp>
      <p:pic>
        <p:nvPicPr>
          <p:cNvPr id="5"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2528623"/>
            <a:ext cx="4305300" cy="181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9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FFDEA-6B34-4395-86DE-42D71CE720A1}"/>
              </a:ext>
            </a:extLst>
          </p:cNvPr>
          <p:cNvSpPr>
            <a:spLocks noGrp="1"/>
          </p:cNvSpPr>
          <p:nvPr>
            <p:ph type="ctrTitle"/>
          </p:nvPr>
        </p:nvSpPr>
        <p:spPr>
          <a:xfrm>
            <a:off x="462064" y="419912"/>
            <a:ext cx="7772400" cy="674311"/>
          </a:xfrm>
        </p:spPr>
        <p:txBody>
          <a:bodyPr/>
          <a:lstStyle/>
          <a:p>
            <a:r>
              <a:rPr lang="en-US" sz="2900" dirty="0"/>
              <a:t>Emergency Medical Service (EMS)</a:t>
            </a:r>
          </a:p>
        </p:txBody>
      </p:sp>
      <p:sp>
        <p:nvSpPr>
          <p:cNvPr id="96258" name="Content Placeholder 2"/>
          <p:cNvSpPr>
            <a:spLocks noGrp="1"/>
          </p:cNvSpPr>
          <p:nvPr>
            <p:ph type="subTitle" idx="1"/>
          </p:nvPr>
        </p:nvSpPr>
        <p:spPr>
          <a:xfrm>
            <a:off x="838200" y="1295400"/>
            <a:ext cx="7848600" cy="5181600"/>
          </a:xfrm>
        </p:spPr>
        <p:txBody>
          <a:bodyPr/>
          <a:lstStyle/>
          <a:p>
            <a:pPr algn="l" eaLnBrk="1" hangingPunct="1">
              <a:spcAft>
                <a:spcPts val="600"/>
              </a:spcAft>
            </a:pPr>
            <a:r>
              <a:rPr lang="en-US" altLang="en-US" sz="2600" b="1" dirty="0">
                <a:solidFill>
                  <a:srgbClr val="0070C0"/>
                </a:solidFill>
              </a:rPr>
              <a:t>Accommodation </a:t>
            </a:r>
          </a:p>
          <a:p>
            <a:pPr algn="l" eaLnBrk="1" hangingPunct="1"/>
            <a:r>
              <a:rPr lang="en-US" altLang="en-US" sz="2400" dirty="0">
                <a:solidFill>
                  <a:srgbClr val="002C5F"/>
                </a:solidFill>
              </a:rPr>
              <a:t>The employer referred the employee to a specific pharmacy in their area where needle-free shots were available.</a:t>
            </a: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289F299-D98C-458B-BB4E-727571101646}" type="slidenum">
              <a:rPr lang="en-US" altLang="en-US" sz="1400" smtClean="0">
                <a:solidFill>
                  <a:srgbClr val="FFFFFF"/>
                </a:solidFill>
              </a:rPr>
              <a:pPr fontAlgn="base">
                <a:spcBef>
                  <a:spcPct val="0"/>
                </a:spcBef>
                <a:spcAft>
                  <a:spcPct val="0"/>
                </a:spcAft>
                <a:buFontTx/>
                <a:buNone/>
              </a:pPr>
              <a:t>40</a:t>
            </a:fld>
            <a:endParaRPr lang="en-US" altLang="en-US" sz="1400">
              <a:solidFill>
                <a:srgbClr val="FFFFFF"/>
              </a:solidFill>
            </a:endParaRPr>
          </a:p>
        </p:txBody>
      </p:sp>
      <p:pic>
        <p:nvPicPr>
          <p:cNvPr id="3074" name="Picture 2">
            <a:extLst>
              <a:ext uri="{FF2B5EF4-FFF2-40B4-BE49-F238E27FC236}">
                <a16:creationId xmlns:a16="http://schemas.microsoft.com/office/drawing/2014/main" id="{F717BBA8-1288-4857-9AA4-E58070F1575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262" y="3429000"/>
            <a:ext cx="4847476" cy="242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9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76640-B5D9-471A-92E1-E4CA8C53FA49}"/>
              </a:ext>
            </a:extLst>
          </p:cNvPr>
          <p:cNvSpPr>
            <a:spLocks noGrp="1"/>
          </p:cNvSpPr>
          <p:nvPr>
            <p:ph type="title" idx="4294967295"/>
          </p:nvPr>
        </p:nvSpPr>
        <p:spPr/>
        <p:txBody>
          <a:bodyPr/>
          <a:lstStyle/>
          <a:p>
            <a:r>
              <a:rPr lang="en-US" dirty="0"/>
              <a:t>Public Safety Workers</a:t>
            </a:r>
          </a:p>
        </p:txBody>
      </p:sp>
      <p:sp>
        <p:nvSpPr>
          <p:cNvPr id="2" name="Content Placeholder 1">
            <a:extLst>
              <a:ext uri="{FF2B5EF4-FFF2-40B4-BE49-F238E27FC236}">
                <a16:creationId xmlns:a16="http://schemas.microsoft.com/office/drawing/2014/main" id="{5DC5A1FD-79EE-4081-B968-AF1B93684FEE}"/>
              </a:ext>
            </a:extLst>
          </p:cNvPr>
          <p:cNvSpPr>
            <a:spLocks noGrp="1"/>
          </p:cNvSpPr>
          <p:nvPr>
            <p:ph idx="1"/>
          </p:nvPr>
        </p:nvSpPr>
        <p:spPr/>
        <p:txBody>
          <a:bodyPr/>
          <a:lstStyle/>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r>
              <a:rPr lang="en-US" altLang="en-US" sz="4000" b="1" dirty="0">
                <a:solidFill>
                  <a:srgbClr val="0070C0"/>
                </a:solidFill>
              </a:rPr>
              <a:t>Miscellaneous</a:t>
            </a:r>
            <a:endParaRPr lang="en-US" sz="4000" dirty="0">
              <a:solidFill>
                <a:srgbClr val="0070C0"/>
              </a:solidFill>
            </a:endParaRPr>
          </a:p>
        </p:txBody>
      </p:sp>
      <p:sp>
        <p:nvSpPr>
          <p:cNvPr id="3" name="Slide Number Placeholder 2">
            <a:extLst>
              <a:ext uri="{FF2B5EF4-FFF2-40B4-BE49-F238E27FC236}">
                <a16:creationId xmlns:a16="http://schemas.microsoft.com/office/drawing/2014/main" id="{765E848F-6E99-4C93-9FD4-F91A559BDF4F}"/>
              </a:ext>
            </a:extLst>
          </p:cNvPr>
          <p:cNvSpPr>
            <a:spLocks noGrp="1"/>
          </p:cNvSpPr>
          <p:nvPr>
            <p:ph type="sldNum" sz="quarter" idx="10"/>
          </p:nvPr>
        </p:nvSpPr>
        <p:spPr/>
        <p:txBody>
          <a:bodyPr/>
          <a:lstStyle/>
          <a:p>
            <a:pPr>
              <a:defRPr/>
            </a:pPr>
            <a:fld id="{B1457735-EDA7-4C55-9008-7596A345DDB1}" type="slidenum">
              <a:rPr lang="en-US" smtClean="0"/>
              <a:pPr>
                <a:defRPr/>
              </a:pPr>
              <a:t>41</a:t>
            </a:fld>
            <a:endParaRPr lang="en-US"/>
          </a:p>
        </p:txBody>
      </p:sp>
    </p:spTree>
    <p:extLst>
      <p:ext uri="{BB962C8B-B14F-4D97-AF65-F5344CB8AC3E}">
        <p14:creationId xmlns:p14="http://schemas.microsoft.com/office/powerpoint/2010/main" val="263229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5B4E74-AFBE-41BC-824F-6274ADD59913}"/>
              </a:ext>
            </a:extLst>
          </p:cNvPr>
          <p:cNvSpPr>
            <a:spLocks noGrp="1"/>
          </p:cNvSpPr>
          <p:nvPr>
            <p:ph type="title" idx="4294967295"/>
          </p:nvPr>
        </p:nvSpPr>
        <p:spPr/>
        <p:txBody>
          <a:bodyPr/>
          <a:lstStyle/>
          <a:p>
            <a:r>
              <a:rPr lang="en-US" dirty="0"/>
              <a:t>Miscellaneous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All-Terrain Scooters &amp; Wheelchairs </a:t>
            </a:r>
          </a:p>
          <a:p>
            <a:pPr marL="0">
              <a:spcBef>
                <a:spcPts val="0"/>
              </a:spcBef>
              <a:spcAft>
                <a:spcPts val="600"/>
              </a:spcAft>
            </a:pPr>
            <a:r>
              <a:rPr lang="en-US" sz="2400" dirty="0"/>
              <a:t>Scooters designed to traverse outdoor environments, including sand, soft wet ground, uneven surfaces, curbs, and slopes.</a:t>
            </a:r>
          </a:p>
          <a:p>
            <a:pPr marL="0" lvl="1" indent="-347472">
              <a:spcBef>
                <a:spcPts val="0"/>
              </a:spcBef>
            </a:pPr>
            <a:r>
              <a:rPr lang="en-US" sz="2400" dirty="0">
                <a:solidFill>
                  <a:srgbClr val="002060"/>
                </a:solidFill>
              </a:rPr>
              <a:t>Standing</a:t>
            </a:r>
          </a:p>
          <a:p>
            <a:pPr marL="0" lvl="1" indent="-347472">
              <a:spcBef>
                <a:spcPts val="0"/>
              </a:spcBef>
            </a:pPr>
            <a:r>
              <a:rPr lang="en-US" sz="2400" dirty="0">
                <a:solidFill>
                  <a:srgbClr val="002060"/>
                </a:solidFill>
              </a:rPr>
              <a:t>Walking</a:t>
            </a:r>
          </a:p>
          <a:p>
            <a:pPr marL="0" lvl="1" indent="-347472">
              <a:spcBef>
                <a:spcPts val="0"/>
              </a:spcBef>
            </a:pPr>
            <a:r>
              <a:rPr lang="en-US" sz="2400" dirty="0">
                <a:solidFill>
                  <a:srgbClr val="002060"/>
                </a:solidFill>
              </a:rPr>
              <a:t>Decreased Stamina/Fatigue</a:t>
            </a:r>
          </a:p>
          <a:p>
            <a:pPr marL="857250" lvl="1" indent="-457200">
              <a:spcBef>
                <a:spcPts val="0"/>
              </a:spcBef>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r>
              <a:rPr lang="en-US" sz="1800" dirty="0">
                <a:solidFill>
                  <a:srgbClr val="002060"/>
                </a:solidFill>
                <a:hlinkClick r:id="rId3"/>
              </a:rPr>
              <a:t>All-Terrain Wheelchairs</a:t>
            </a:r>
            <a:endParaRPr lang="en-US" sz="1800" dirty="0">
              <a:solidFill>
                <a:srgbClr val="002060"/>
              </a:solidFill>
            </a:endParaRPr>
          </a:p>
          <a:p>
            <a:pPr marL="0">
              <a:spcBef>
                <a:spcPts val="0"/>
              </a:spcBef>
            </a:pPr>
            <a:r>
              <a:rPr lang="en-US" sz="1800" dirty="0">
                <a:solidFill>
                  <a:srgbClr val="002060"/>
                </a:solidFill>
                <a:hlinkClick r:id="rId4"/>
              </a:rPr>
              <a:t>All-Terrain Scooters</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2050" name="Picture 2">
            <a:extLst>
              <a:ext uri="{FF2B5EF4-FFF2-40B4-BE49-F238E27FC236}">
                <a16:creationId xmlns:a16="http://schemas.microsoft.com/office/drawing/2014/main" id="{CFE80BE5-822E-4BA4-9CBB-414F9AF9E95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840" y="3280240"/>
            <a:ext cx="3196760" cy="319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8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349FE-A82C-495F-8ED6-4AF98288D3A0}"/>
              </a:ext>
            </a:extLst>
          </p:cNvPr>
          <p:cNvSpPr>
            <a:spLocks noGrp="1"/>
          </p:cNvSpPr>
          <p:nvPr>
            <p:ph type="title" idx="4294967295"/>
          </p:nvPr>
        </p:nvSpPr>
        <p:spPr/>
        <p:txBody>
          <a:bodyPr/>
          <a:lstStyle/>
          <a:p>
            <a:r>
              <a:rPr lang="en-US" dirty="0"/>
              <a:t>Miscellaneous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Wearable Anti-Fatigue Matting</a:t>
            </a:r>
          </a:p>
          <a:p>
            <a:pPr marL="0">
              <a:spcBef>
                <a:spcPts val="0"/>
              </a:spcBef>
              <a:spcAft>
                <a:spcPts val="600"/>
              </a:spcAft>
            </a:pPr>
            <a:r>
              <a:rPr lang="en-US" sz="2400" dirty="0"/>
              <a:t>Supportive buffers between the </a:t>
            </a:r>
            <a:br>
              <a:rPr lang="en-US" sz="2400" dirty="0"/>
            </a:br>
            <a:r>
              <a:rPr lang="en-US" sz="2400" dirty="0"/>
              <a:t>wearer and the ground to provide </a:t>
            </a:r>
            <a:br>
              <a:rPr lang="en-US" sz="2400" dirty="0"/>
            </a:br>
            <a:r>
              <a:rPr lang="en-US" sz="2400" dirty="0"/>
              <a:t>additional cushioning and support.</a:t>
            </a:r>
          </a:p>
          <a:p>
            <a:pPr marL="0" lvl="1" indent="-347472">
              <a:spcBef>
                <a:spcPts val="0"/>
              </a:spcBef>
            </a:pPr>
            <a:r>
              <a:rPr lang="en-US" sz="2400" dirty="0">
                <a:solidFill>
                  <a:srgbClr val="002060"/>
                </a:solidFill>
              </a:rPr>
              <a:t>Pain</a:t>
            </a:r>
          </a:p>
          <a:p>
            <a:pPr marL="0" lvl="1" indent="-347472">
              <a:spcBef>
                <a:spcPts val="0"/>
              </a:spcBef>
            </a:pPr>
            <a:r>
              <a:rPr lang="en-US" sz="2400" dirty="0">
                <a:solidFill>
                  <a:srgbClr val="002060"/>
                </a:solidFill>
              </a:rPr>
              <a:t>Standing</a:t>
            </a:r>
          </a:p>
          <a:p>
            <a:pPr marL="0" lvl="1" indent="-347472">
              <a:spcBef>
                <a:spcPts val="0"/>
              </a:spcBef>
            </a:pPr>
            <a:r>
              <a:rPr lang="en-US" sz="2400" dirty="0">
                <a:solidFill>
                  <a:srgbClr val="002060"/>
                </a:solidFill>
              </a:rPr>
              <a:t>Walking</a:t>
            </a:r>
          </a:p>
          <a:p>
            <a:pPr marL="0">
              <a:spcBef>
                <a:spcPts val="0"/>
              </a:spcBef>
            </a:pPr>
            <a:endParaRPr lang="en-US" sz="2000" dirty="0">
              <a:solidFill>
                <a:srgbClr val="002060"/>
              </a:solidFill>
            </a:endParaRPr>
          </a:p>
          <a:p>
            <a:pPr marL="0">
              <a:spcBef>
                <a:spcPts val="0"/>
              </a:spcBef>
            </a:pPr>
            <a:br>
              <a:rPr lang="en-US" sz="2000" dirty="0">
                <a:solidFill>
                  <a:srgbClr val="002060"/>
                </a:solidFill>
              </a:rPr>
            </a:br>
            <a:endParaRPr lang="en-US" sz="2000" dirty="0">
              <a:solidFill>
                <a:srgbClr val="00206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spcAft>
                <a:spcPts val="600"/>
              </a:spcAft>
            </a:pPr>
            <a:r>
              <a:rPr lang="en-US" sz="1800" dirty="0">
                <a:solidFill>
                  <a:srgbClr val="002060"/>
                </a:solidFill>
                <a:hlinkClick r:id="rId3"/>
              </a:rPr>
              <a:t>Can’t Stand It? Anti-Fatigue Matting as an Accommodation</a:t>
            </a:r>
            <a:endParaRPr lang="en-US" sz="1800" dirty="0">
              <a:solidFill>
                <a:srgbClr val="002060"/>
              </a:solidFill>
            </a:endParaRPr>
          </a:p>
          <a:p>
            <a:pPr marL="0">
              <a:spcBef>
                <a:spcPts val="0"/>
              </a:spcBef>
              <a:spcAft>
                <a:spcPts val="600"/>
              </a:spcAft>
            </a:pPr>
            <a:r>
              <a:rPr lang="en-US" sz="1800" dirty="0">
                <a:solidFill>
                  <a:srgbClr val="002060"/>
                </a:solidFill>
                <a:hlinkClick r:id="rId4"/>
              </a:rPr>
              <a:t>Wearable Anti-Fatigue Matting</a:t>
            </a:r>
            <a:endParaRPr lang="en-US" sz="18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5EEEAE41-36AC-4BB5-84D2-5B8DDB1E23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1726" y="2538801"/>
            <a:ext cx="2284141" cy="2630758"/>
          </a:xfrm>
          <a:prstGeom prst="rect">
            <a:avLst/>
          </a:prstGeom>
        </p:spPr>
      </p:pic>
    </p:spTree>
    <p:extLst>
      <p:ext uri="{BB962C8B-B14F-4D97-AF65-F5344CB8AC3E}">
        <p14:creationId xmlns:p14="http://schemas.microsoft.com/office/powerpoint/2010/main" val="115514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5D0-3E21-4570-AD54-D9D3BB5919CD}"/>
              </a:ext>
            </a:extLst>
          </p:cNvPr>
          <p:cNvSpPr>
            <a:spLocks noGrp="1"/>
          </p:cNvSpPr>
          <p:nvPr>
            <p:ph type="title" idx="4294967295"/>
          </p:nvPr>
        </p:nvSpPr>
        <p:spPr/>
        <p:txBody>
          <a:bodyPr/>
          <a:lstStyle/>
          <a:p>
            <a:r>
              <a:rPr lang="en-US" dirty="0"/>
              <a:t>Miscellaneous </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Steel Toe Shoes &amp; Toe Guards</a:t>
            </a:r>
          </a:p>
          <a:p>
            <a:pPr marL="0">
              <a:spcBef>
                <a:spcPts val="0"/>
              </a:spcBef>
              <a:spcAft>
                <a:spcPts val="600"/>
              </a:spcAft>
            </a:pPr>
            <a:r>
              <a:rPr lang="en-US" sz="2400" dirty="0"/>
              <a:t>Footwear options designed to </a:t>
            </a:r>
            <a:br>
              <a:rPr lang="en-US" sz="2400" dirty="0"/>
            </a:br>
            <a:r>
              <a:rPr lang="en-US" sz="2400" dirty="0"/>
              <a:t>provide increased protection for </a:t>
            </a:r>
            <a:br>
              <a:rPr lang="en-US" sz="2400" dirty="0"/>
            </a:br>
            <a:r>
              <a:rPr lang="en-US" sz="2400" dirty="0"/>
              <a:t>the wearer.</a:t>
            </a:r>
          </a:p>
          <a:p>
            <a:pPr marL="347472" lvl="1" indent="-347472">
              <a:spcBef>
                <a:spcPts val="0"/>
              </a:spcBef>
            </a:pPr>
            <a:r>
              <a:rPr lang="en-US" sz="2400" dirty="0">
                <a:solidFill>
                  <a:srgbClr val="002060"/>
                </a:solidFill>
              </a:rPr>
              <a:t>Safety Standards</a:t>
            </a:r>
          </a:p>
          <a:p>
            <a:pPr marL="347472" lvl="1" indent="-347472">
              <a:spcBef>
                <a:spcPts val="0"/>
              </a:spcBef>
            </a:pPr>
            <a:r>
              <a:rPr lang="en-US" sz="2400" dirty="0">
                <a:solidFill>
                  <a:srgbClr val="002060"/>
                </a:solidFill>
              </a:rPr>
              <a:t>Standing</a:t>
            </a:r>
          </a:p>
          <a:p>
            <a:pPr marL="0" lvl="1" indent="-347472">
              <a:spcBef>
                <a:spcPts val="0"/>
              </a:spcBef>
            </a:pPr>
            <a:r>
              <a:rPr lang="en-US" sz="2400" dirty="0">
                <a:solidFill>
                  <a:srgbClr val="002060"/>
                </a:solidFill>
              </a:rPr>
              <a:t>Walking</a:t>
            </a: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1800" dirty="0">
              <a:solidFill>
                <a:srgbClr val="002060"/>
              </a:solidFill>
              <a:hlinkClick r:id="rId3"/>
            </a:endParaRPr>
          </a:p>
          <a:p>
            <a:pPr marL="0">
              <a:spcBef>
                <a:spcPts val="0"/>
              </a:spcBef>
              <a:spcAft>
                <a:spcPts val="600"/>
              </a:spcAft>
            </a:pPr>
            <a:r>
              <a:rPr lang="en-US" sz="1800" dirty="0">
                <a:solidFill>
                  <a:srgbClr val="002060"/>
                </a:solidFill>
                <a:hlinkClick r:id="rId3"/>
              </a:rPr>
              <a:t>The Significance of Dress Codes Under the ADA</a:t>
            </a:r>
            <a:endParaRPr lang="en-US" sz="1800" dirty="0">
              <a:solidFill>
                <a:srgbClr val="002060"/>
              </a:solidFill>
            </a:endParaRPr>
          </a:p>
          <a:p>
            <a:pPr marL="0">
              <a:spcBef>
                <a:spcPts val="0"/>
              </a:spcBef>
            </a:pPr>
            <a:r>
              <a:rPr lang="en-US" sz="1800" dirty="0">
                <a:solidFill>
                  <a:srgbClr val="002060"/>
                </a:solidFill>
                <a:hlinkClick r:id="rId4"/>
              </a:rPr>
              <a:t>Steel Toe Shoes &amp; Toe Guards</a:t>
            </a:r>
            <a:endParaRPr lang="en-US" sz="1800" dirty="0">
              <a:solidFill>
                <a:srgbClr val="002060"/>
              </a:solidFill>
            </a:endParaRPr>
          </a:p>
          <a:p>
            <a:pPr marL="0">
              <a:spcBef>
                <a:spcPts val="0"/>
              </a:spcBef>
            </a:pPr>
            <a:endParaRPr lang="en-US" sz="2000" dirty="0">
              <a:solidFill>
                <a:srgbClr val="002060"/>
              </a:solidFill>
              <a:hlinkClick r:id="rId3"/>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5B8437CF-84E1-48FB-940E-26BC98ABCF1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64459" y="2161028"/>
            <a:ext cx="2841702" cy="3040803"/>
          </a:xfrm>
          <a:prstGeom prst="rect">
            <a:avLst/>
          </a:prstGeom>
        </p:spPr>
      </p:pic>
    </p:spTree>
    <p:extLst>
      <p:ext uri="{BB962C8B-B14F-4D97-AF65-F5344CB8AC3E}">
        <p14:creationId xmlns:p14="http://schemas.microsoft.com/office/powerpoint/2010/main" val="264806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381B21-D49E-445B-B1D6-55F8F747E344}"/>
              </a:ext>
            </a:extLst>
          </p:cNvPr>
          <p:cNvSpPr>
            <a:spLocks noGrp="1"/>
          </p:cNvSpPr>
          <p:nvPr>
            <p:ph type="title" idx="4294967295"/>
          </p:nvPr>
        </p:nvSpPr>
        <p:spPr>
          <a:xfrm>
            <a:off x="457200" y="274638"/>
            <a:ext cx="8153400" cy="1020762"/>
          </a:xfrm>
        </p:spPr>
        <p:txBody>
          <a:bodyPr/>
          <a:lstStyle/>
          <a:p>
            <a:r>
              <a:rPr lang="en-US" dirty="0"/>
              <a:t>Miscellaneous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Anti-Vibration Seats</a:t>
            </a:r>
          </a:p>
          <a:p>
            <a:pPr marL="0" indent="0">
              <a:spcBef>
                <a:spcPts val="0"/>
              </a:spcBef>
              <a:spcAft>
                <a:spcPts val="600"/>
              </a:spcAft>
            </a:pPr>
            <a:r>
              <a:rPr lang="en-US" sz="2400" b="0" dirty="0"/>
              <a:t>Vehicle seats designed with additional shock absorption.</a:t>
            </a:r>
          </a:p>
          <a:p>
            <a:pPr marL="0" lvl="1" indent="-347472">
              <a:spcBef>
                <a:spcPts val="0"/>
              </a:spcBef>
            </a:pPr>
            <a:r>
              <a:rPr lang="en-US" sz="2400" dirty="0">
                <a:solidFill>
                  <a:srgbClr val="002060"/>
                </a:solidFill>
              </a:rPr>
              <a:t>Pain</a:t>
            </a:r>
          </a:p>
          <a:p>
            <a:pPr marL="0" lvl="1" indent="-347472">
              <a:spcBef>
                <a:spcPts val="0"/>
              </a:spcBef>
            </a:pPr>
            <a:r>
              <a:rPr lang="en-US" sz="2400" dirty="0">
                <a:solidFill>
                  <a:srgbClr val="002060"/>
                </a:solidFill>
              </a:rPr>
              <a:t>Sitting</a:t>
            </a:r>
          </a:p>
          <a:p>
            <a:pPr marL="0">
              <a:spcBef>
                <a:spcPts val="0"/>
              </a:spcBef>
            </a:pPr>
            <a:endParaRPr lang="en-US" sz="2000" dirty="0">
              <a:solidFill>
                <a:srgbClr val="00206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spcAft>
                <a:spcPts val="600"/>
              </a:spcAft>
            </a:pPr>
            <a:endParaRPr lang="en-US" sz="1800" dirty="0">
              <a:solidFill>
                <a:srgbClr val="002060"/>
              </a:solidFill>
              <a:hlinkClick r:id="rId3"/>
            </a:endParaRPr>
          </a:p>
          <a:p>
            <a:pPr marL="0">
              <a:spcBef>
                <a:spcPts val="0"/>
              </a:spcBef>
              <a:spcAft>
                <a:spcPts val="600"/>
              </a:spcAft>
            </a:pPr>
            <a:r>
              <a:rPr lang="en-US" sz="1800" b="0" dirty="0">
                <a:solidFill>
                  <a:srgbClr val="002060"/>
                </a:solidFill>
                <a:hlinkClick r:id="rId3"/>
              </a:rPr>
              <a:t>Accommodating Truck Drivers with Motor Impairments</a:t>
            </a:r>
            <a:endParaRPr lang="en-US" sz="1800" b="0" dirty="0">
              <a:solidFill>
                <a:srgbClr val="002060"/>
              </a:solidFill>
            </a:endParaRPr>
          </a:p>
          <a:p>
            <a:pPr marL="0">
              <a:spcBef>
                <a:spcPts val="0"/>
              </a:spcBef>
            </a:pPr>
            <a:r>
              <a:rPr lang="en-US" sz="1800" b="0" dirty="0">
                <a:solidFill>
                  <a:srgbClr val="002060"/>
                </a:solidFill>
                <a:hlinkClick r:id="rId4"/>
              </a:rPr>
              <a:t>Anti-Vibration Seats</a:t>
            </a:r>
            <a:endParaRPr lang="en-US" sz="1800" b="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FA4E36EF-0926-4960-8A2B-F913C61AC16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76700" y="2190023"/>
            <a:ext cx="2230140" cy="3084504"/>
          </a:xfrm>
          <a:prstGeom prst="rect">
            <a:avLst/>
          </a:prstGeom>
        </p:spPr>
      </p:pic>
    </p:spTree>
    <p:extLst>
      <p:ext uri="{BB962C8B-B14F-4D97-AF65-F5344CB8AC3E}">
        <p14:creationId xmlns:p14="http://schemas.microsoft.com/office/powerpoint/2010/main" val="2525195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B8281-7D7A-4219-85C8-9915075458FB}"/>
              </a:ext>
            </a:extLst>
          </p:cNvPr>
          <p:cNvSpPr>
            <a:spLocks noGrp="1"/>
          </p:cNvSpPr>
          <p:nvPr>
            <p:ph type="title" idx="4294967295"/>
          </p:nvPr>
        </p:nvSpPr>
        <p:spPr/>
        <p:txBody>
          <a:bodyPr/>
          <a:lstStyle/>
          <a:p>
            <a:r>
              <a:rPr lang="en-US" dirty="0"/>
              <a:t>Miscellaneous</a:t>
            </a:r>
          </a:p>
        </p:txBody>
      </p:sp>
      <p:sp>
        <p:nvSpPr>
          <p:cNvPr id="2" name="Content Placeholder 1"/>
          <p:cNvSpPr>
            <a:spLocks noGrp="1"/>
          </p:cNvSpPr>
          <p:nvPr>
            <p:ph idx="1"/>
          </p:nvPr>
        </p:nvSpPr>
        <p:spPr/>
        <p:txBody>
          <a:bodyPr>
            <a:noAutofit/>
          </a:bodyPr>
          <a:lstStyle/>
          <a:p>
            <a:pPr>
              <a:spcBef>
                <a:spcPts val="0"/>
              </a:spcBef>
              <a:spcAft>
                <a:spcPts val="600"/>
              </a:spcAft>
            </a:pPr>
            <a:r>
              <a:rPr lang="en-US" sz="2600" b="1" dirty="0">
                <a:solidFill>
                  <a:srgbClr val="0070C0"/>
                </a:solidFill>
              </a:rPr>
              <a:t>Dual-Channel Headsets</a:t>
            </a:r>
          </a:p>
          <a:p>
            <a:pPr marL="0" indent="0">
              <a:spcBef>
                <a:spcPts val="0"/>
              </a:spcBef>
              <a:spcAft>
                <a:spcPts val="600"/>
              </a:spcAft>
            </a:pPr>
            <a:r>
              <a:rPr lang="en-US" sz="2400" dirty="0"/>
              <a:t>Telephone headsets designed with the</a:t>
            </a:r>
            <a:br>
              <a:rPr lang="en-US" sz="2400" dirty="0"/>
            </a:br>
            <a:r>
              <a:rPr lang="en-US" sz="2400" dirty="0"/>
              <a:t>ability to switch between speaking to</a:t>
            </a:r>
            <a:br>
              <a:rPr lang="en-US" sz="2400" dirty="0"/>
            </a:br>
            <a:r>
              <a:rPr lang="en-US" sz="2400" dirty="0"/>
              <a:t>multiple things at once.</a:t>
            </a:r>
          </a:p>
          <a:p>
            <a:pPr marL="0" indent="-347472">
              <a:spcBef>
                <a:spcPts val="0"/>
              </a:spcBef>
              <a:buFont typeface="Wingdings" panose="05000000000000000000" pitchFamily="2" charset="2"/>
              <a:buChar char="§"/>
            </a:pPr>
            <a:r>
              <a:rPr lang="en-US" sz="2400" dirty="0">
                <a:solidFill>
                  <a:srgbClr val="002060"/>
                </a:solidFill>
              </a:rPr>
              <a:t>Cognitive </a:t>
            </a:r>
          </a:p>
          <a:p>
            <a:pPr marL="0" lvl="1" indent="-347472">
              <a:spcBef>
                <a:spcPts val="0"/>
              </a:spcBef>
            </a:pPr>
            <a:r>
              <a:rPr lang="en-US" sz="2400" dirty="0">
                <a:solidFill>
                  <a:srgbClr val="002060"/>
                </a:solidFill>
              </a:rPr>
              <a:t>Fine motor</a:t>
            </a:r>
          </a:p>
          <a:p>
            <a:pPr marL="0">
              <a:spcBef>
                <a:spcPts val="0"/>
              </a:spcBef>
            </a:pPr>
            <a:endParaRPr lang="en-US" sz="2000" dirty="0">
              <a:solidFill>
                <a:srgbClr val="002060"/>
              </a:solidFill>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endParaRPr lang="en-US" sz="2000" dirty="0">
              <a:solidFill>
                <a:srgbClr val="002060"/>
              </a:solidFill>
              <a:hlinkClick r:id="rId3"/>
            </a:endParaRPr>
          </a:p>
          <a:p>
            <a:pPr marL="0">
              <a:spcBef>
                <a:spcPts val="0"/>
              </a:spcBef>
            </a:pPr>
            <a:r>
              <a:rPr lang="en-US" sz="1800" dirty="0">
                <a:solidFill>
                  <a:srgbClr val="002060"/>
                </a:solidFill>
                <a:hlinkClick r:id="rId3"/>
              </a:rPr>
              <a:t>How to Train Your Dragon</a:t>
            </a:r>
            <a:br>
              <a:rPr lang="en-US" sz="1800" dirty="0">
                <a:solidFill>
                  <a:srgbClr val="002060"/>
                </a:solidFill>
              </a:rPr>
            </a:br>
            <a:r>
              <a:rPr lang="en-US" sz="1800" dirty="0">
                <a:solidFill>
                  <a:srgbClr val="002060"/>
                </a:solidFill>
                <a:hlinkClick r:id="rId4"/>
              </a:rPr>
              <a:t>Dual-Channel Headsets for Users of Speech Rec Software</a:t>
            </a:r>
            <a:endParaRPr lang="en-US" sz="1800" dirty="0">
              <a:solidFill>
                <a:srgbClr val="002060"/>
              </a:solidFill>
            </a:endParaRPr>
          </a:p>
          <a:p>
            <a:pPr marL="0">
              <a:spcBef>
                <a:spcPts val="0"/>
              </a:spcBef>
            </a:pPr>
            <a:r>
              <a:rPr lang="en-US" sz="1800" dirty="0"/>
              <a:t>Speech input data while simultaneously talking to customer via phone </a:t>
            </a: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2EA13935-82B8-43BD-8E8D-AFEE642BDF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07260" y="2582013"/>
            <a:ext cx="2653080" cy="2767845"/>
          </a:xfrm>
          <a:prstGeom prst="rect">
            <a:avLst/>
          </a:prstGeom>
        </p:spPr>
      </p:pic>
    </p:spTree>
    <p:extLst>
      <p:ext uri="{BB962C8B-B14F-4D97-AF65-F5344CB8AC3E}">
        <p14:creationId xmlns:p14="http://schemas.microsoft.com/office/powerpoint/2010/main" val="741579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42066-5B29-442F-B7D3-1C2175C98F50}"/>
              </a:ext>
            </a:extLst>
          </p:cNvPr>
          <p:cNvSpPr>
            <a:spLocks noGrp="1"/>
          </p:cNvSpPr>
          <p:nvPr>
            <p:ph type="title"/>
          </p:nvPr>
        </p:nvSpPr>
        <p:spPr>
          <a:xfrm>
            <a:off x="511983" y="385513"/>
            <a:ext cx="7886700" cy="725522"/>
          </a:xfrm>
        </p:spPr>
        <p:txBody>
          <a:bodyPr/>
          <a:lstStyle/>
          <a:p>
            <a:r>
              <a:rPr lang="en-US" dirty="0"/>
              <a:t>AskJAN.org</a:t>
            </a:r>
          </a:p>
        </p:txBody>
      </p:sp>
      <p:grpSp>
        <p:nvGrpSpPr>
          <p:cNvPr id="7" name="Group 6" descr="AskJAN homepage, highlighting A to Z of Disabilities and Accommodations and COVID-19 Resources">
            <a:extLst>
              <a:ext uri="{FF2B5EF4-FFF2-40B4-BE49-F238E27FC236}">
                <a16:creationId xmlns:a16="http://schemas.microsoft.com/office/drawing/2014/main" id="{43830809-EF52-4777-A8DE-24705A01ECEC}"/>
              </a:ext>
            </a:extLst>
          </p:cNvPr>
          <p:cNvGrpSpPr/>
          <p:nvPr/>
        </p:nvGrpSpPr>
        <p:grpSpPr>
          <a:xfrm>
            <a:off x="869795" y="1244459"/>
            <a:ext cx="7740805" cy="5178642"/>
            <a:chOff x="88900" y="736600"/>
            <a:chExt cx="9150753" cy="5384800"/>
          </a:xfrm>
        </p:grpSpPr>
        <p:pic>
          <p:nvPicPr>
            <p:cNvPr id="180227" name="Picture 2" descr="AskJAN.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736600"/>
              <a:ext cx="9150753"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descr="A to Z of Disabilities and Accommodations">
              <a:extLst>
                <a:ext uri="{FF2B5EF4-FFF2-40B4-BE49-F238E27FC236}">
                  <a16:creationId xmlns:a16="http://schemas.microsoft.com/office/drawing/2014/main" id="{BF62D31B-FC01-4E4E-89C5-F7D407682B75}"/>
                </a:ext>
              </a:extLst>
            </p:cNvPr>
            <p:cNvSpPr/>
            <p:nvPr/>
          </p:nvSpPr>
          <p:spPr>
            <a:xfrm>
              <a:off x="871538" y="5187950"/>
              <a:ext cx="3700462" cy="4175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ight Arrow 4" descr="A to Z &#10;">
              <a:extLst>
                <a:ext uri="{FF2B5EF4-FFF2-40B4-BE49-F238E27FC236}">
                  <a16:creationId xmlns:a16="http://schemas.microsoft.com/office/drawing/2014/main" id="{64F2F212-BC55-4CA7-8C31-C60F8AB8012A}"/>
                </a:ext>
              </a:extLst>
            </p:cNvPr>
            <p:cNvSpPr/>
            <p:nvPr/>
          </p:nvSpPr>
          <p:spPr>
            <a:xfrm>
              <a:off x="4327525" y="1187450"/>
              <a:ext cx="488950" cy="252413"/>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Coronavirus Disease 2019">
              <a:extLst>
                <a:ext uri="{FF2B5EF4-FFF2-40B4-BE49-F238E27FC236}">
                  <a16:creationId xmlns:a16="http://schemas.microsoft.com/office/drawing/2014/main" id="{37619C19-7808-47A7-9BA0-A8C025567437}"/>
                </a:ext>
              </a:extLst>
            </p:cNvPr>
            <p:cNvPicPr>
              <a:picLocks noChangeAspect="1"/>
            </p:cNvPicPr>
            <p:nvPr/>
          </p:nvPicPr>
          <p:blipFill>
            <a:blip r:embed="rId4"/>
            <a:stretch>
              <a:fillRect/>
            </a:stretch>
          </p:blipFill>
          <p:spPr>
            <a:xfrm>
              <a:off x="2242664" y="1015725"/>
              <a:ext cx="1997391" cy="595860"/>
            </a:xfrm>
            <a:prstGeom prst="rect">
              <a:avLst/>
            </a:prstGeom>
          </p:spPr>
        </p:pic>
      </p:grpSp>
      <p:sp>
        <p:nvSpPr>
          <p:cNvPr id="180226" name="Slide Number Placeholder 5"/>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340DA1-5827-4C08-8E2E-2E4088317B0A}" type="slidenum">
              <a:rPr lang="en-US" altLang="en-US" sz="1600" smtClean="0">
                <a:solidFill>
                  <a:schemeClr val="bg1"/>
                </a:solidFill>
              </a:rPr>
              <a:pPr/>
              <a:t>47</a:t>
            </a:fld>
            <a:endParaRPr lang="en-US" altLang="en-US" dirty="0">
              <a:solidFill>
                <a:schemeClr val="bg1"/>
              </a:solidFill>
            </a:endParaRPr>
          </a:p>
        </p:txBody>
      </p:sp>
      <p:sp>
        <p:nvSpPr>
          <p:cNvPr id="9" name="Oval 8">
            <a:extLst>
              <a:ext uri="{FF2B5EF4-FFF2-40B4-BE49-F238E27FC236}">
                <a16:creationId xmlns:a16="http://schemas.microsoft.com/office/drawing/2014/main" id="{CB8A7284-9F0E-45AF-B9E9-2F3362FDCE94}"/>
              </a:ext>
              <a:ext uri="{C183D7F6-B498-43B3-948B-1728B52AA6E4}">
                <adec:decorative xmlns:adec="http://schemas.microsoft.com/office/drawing/2017/decorative" val="1"/>
              </a:ext>
            </a:extLst>
          </p:cNvPr>
          <p:cNvSpPr/>
          <p:nvPr/>
        </p:nvSpPr>
        <p:spPr>
          <a:xfrm>
            <a:off x="2691707" y="1586832"/>
            <a:ext cx="1726629" cy="425177"/>
          </a:xfrm>
          <a:prstGeom prst="ellipse">
            <a:avLst/>
          </a:prstGeom>
          <a:noFill/>
          <a:ln w="44450">
            <a:solidFill>
              <a:srgbClr val="FFFF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177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B6CBC-4A8D-47F2-8AD3-337E1A440748}"/>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t>Questions?</a:t>
            </a:r>
          </a:p>
        </p:txBody>
      </p:sp>
      <p:sp>
        <p:nvSpPr>
          <p:cNvPr id="2" name="Content Placeholder 1">
            <a:extLst>
              <a:ext uri="{FF2B5EF4-FFF2-40B4-BE49-F238E27FC236}">
                <a16:creationId xmlns:a16="http://schemas.microsoft.com/office/drawing/2014/main" id="{CAF1B07F-1D7A-498B-87AA-237AA9DC8A36}"/>
              </a:ext>
              <a:ext uri="{C183D7F6-B498-43B3-948B-1728B52AA6E4}">
                <adec:decorative xmlns:adec="http://schemas.microsoft.com/office/drawing/2017/decorative" val="1"/>
              </a:ext>
            </a:extLst>
          </p:cNvPr>
          <p:cNvSpPr>
            <a:spLocks noGrp="1"/>
          </p:cNvSpPr>
          <p:nvPr>
            <p:ph idx="1"/>
          </p:nvPr>
        </p:nvSpPr>
        <p:spPr/>
        <p:txBody>
          <a:bodyPr/>
          <a:lstStyle/>
          <a:p>
            <a:r>
              <a:rPr lang="en-US" dirty="0"/>
              <a:t> </a:t>
            </a:r>
          </a:p>
        </p:txBody>
      </p:sp>
      <p:sp>
        <p:nvSpPr>
          <p:cNvPr id="3" name="Slide Number Placeholder 2">
            <a:extLst>
              <a:ext uri="{FF2B5EF4-FFF2-40B4-BE49-F238E27FC236}">
                <a16:creationId xmlns:a16="http://schemas.microsoft.com/office/drawing/2014/main" id="{6836D774-E525-45A7-B6DB-0ACCB498BEF4}"/>
              </a:ext>
              <a:ext uri="{C183D7F6-B498-43B3-948B-1728B52AA6E4}">
                <adec:decorative xmlns:adec="http://schemas.microsoft.com/office/drawing/2017/decorative" val="0"/>
              </a:ext>
            </a:extLst>
          </p:cNvPr>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2333E05-7FC7-4664-8298-5DE09446A44B}"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460D563A-5ED2-4924-BBDE-F570C9BEA5F2}"/>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412325" y="1367624"/>
            <a:ext cx="6319349" cy="4856712"/>
          </a:xfrm>
          <a:prstGeom prst="rect">
            <a:avLst/>
          </a:prstGeom>
        </p:spPr>
      </p:pic>
    </p:spTree>
    <p:extLst>
      <p:ext uri="{BB962C8B-B14F-4D97-AF65-F5344CB8AC3E}">
        <p14:creationId xmlns:p14="http://schemas.microsoft.com/office/powerpoint/2010/main" val="3296972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sz="3200" dirty="0"/>
              <a:t>Questions? Ask JAN!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lnSpcReduction="10000"/>
          </a:bodyPr>
          <a:lstStyle/>
          <a:p>
            <a:pPr marL="347472" indent="-347472">
              <a:spcAft>
                <a:spcPts val="1200"/>
              </a:spcAft>
              <a:buFont typeface="Wingdings" panose="05000000000000000000" pitchFamily="2" charset="2"/>
              <a:buChar char="§"/>
              <a:defRPr/>
            </a:pPr>
            <a:r>
              <a:rPr lang="en-US" altLang="en-US" sz="2100" b="0" dirty="0"/>
              <a:t>Visit </a:t>
            </a:r>
            <a:r>
              <a:rPr lang="en-US" altLang="en-US" sz="2100" dirty="0"/>
              <a:t>AskJAN.org</a:t>
            </a:r>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3"/>
              </a:rPr>
              <a:t>AskJAN.org/</a:t>
            </a:r>
            <a:r>
              <a:rPr lang="en-US" altLang="en-US" sz="2100" b="0" dirty="0" err="1">
                <a:hlinkClick r:id="rId3"/>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4"/>
              </a:rPr>
              <a:t>jan@AskJAN.org</a:t>
            </a:r>
            <a:endParaRPr lang="en-US" sz="2100" b="0" u="sng" dirty="0"/>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button @ </a:t>
            </a:r>
            <a:r>
              <a:rPr lang="en-US" altLang="en-US" sz="2100" b="0" dirty="0">
                <a:hlinkClick r:id="rId5"/>
              </a:rPr>
              <a:t>AskJAN.org</a:t>
            </a:r>
            <a:endParaRPr lang="en-US" altLang="en-US" sz="2100" b="0" dirty="0"/>
          </a:p>
          <a:p>
            <a:pPr>
              <a:spcAft>
                <a:spcPts val="600"/>
              </a:spcAft>
              <a:buFont typeface="Wingdings" panose="05000000000000000000" pitchFamily="2" charset="2"/>
              <a:buChar char="§"/>
              <a:defRPr/>
            </a:pPr>
            <a:r>
              <a:rPr lang="en-US" altLang="en-US" sz="2100" dirty="0"/>
              <a:t>Leave a voicemail message. </a:t>
            </a:r>
            <a:br>
              <a:rPr lang="en-US" altLang="en-US" sz="2100" dirty="0"/>
            </a:br>
            <a:r>
              <a:rPr lang="en-US" altLang="en-US" sz="2100" dirty="0"/>
              <a:t>JAN staff will contact you via email or a call:</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dirty="0"/>
              <a:t>F</a:t>
            </a:r>
            <a:r>
              <a:rPr lang="en-US" altLang="en-US" sz="1900" b="0" dirty="0"/>
              <a:t>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a:extLst>
              <a:ext uri="{FF2B5EF4-FFF2-40B4-BE49-F238E27FC236}">
                <a16:creationId xmlns:a16="http://schemas.microsoft.com/office/drawing/2014/main" id="{97557A86-CCFF-4D03-AE89-9AA16B40CF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6200000">
            <a:off x="7342198" y="2754405"/>
            <a:ext cx="565045" cy="1349189"/>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0F29621-F45A-42CA-B560-7CED326B54FF}" type="slidenum">
              <a:rPr lang="en-US" altLang="en-US" sz="1400">
                <a:solidFill>
                  <a:srgbClr val="FFFFFF"/>
                </a:solidFill>
              </a:rPr>
              <a:pPr>
                <a:spcBef>
                  <a:spcPct val="0"/>
                </a:spcBef>
                <a:buFontTx/>
                <a:buNone/>
              </a:pPr>
              <a:t>49</a:t>
            </a:fld>
            <a:endParaRPr lang="en-US" altLang="en-US" sz="1400" dirty="0">
              <a:solidFill>
                <a:srgbClr val="FFFFFF"/>
              </a:solidFill>
            </a:endParaRPr>
          </a:p>
        </p:txBody>
      </p:sp>
    </p:spTree>
    <p:extLst>
      <p:ext uri="{BB962C8B-B14F-4D97-AF65-F5344CB8AC3E}">
        <p14:creationId xmlns:p14="http://schemas.microsoft.com/office/powerpoint/2010/main" val="137075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609600" y="381000"/>
            <a:ext cx="5410200" cy="762000"/>
          </a:xfrm>
        </p:spPr>
        <p:txBody>
          <a:bodyPr/>
          <a:lstStyle/>
          <a:p>
            <a:pPr indent="-282575" eaLnBrk="1" hangingPunct="1">
              <a:defRPr/>
            </a:pPr>
            <a:r>
              <a:rPr lang="en-US" dirty="0">
                <a:solidFill>
                  <a:srgbClr val="002060"/>
                </a:solidFill>
                <a:latin typeface="Arial" charset="0"/>
                <a:cs typeface="Arial" charset="0"/>
              </a:rPr>
              <a:t>Public Safety Workers</a:t>
            </a:r>
          </a:p>
        </p:txBody>
      </p:sp>
      <p:sp>
        <p:nvSpPr>
          <p:cNvPr id="40962" name="Content Placeholder 2"/>
          <p:cNvSpPr>
            <a:spLocks noGrp="1"/>
          </p:cNvSpPr>
          <p:nvPr>
            <p:ph idx="1"/>
          </p:nvPr>
        </p:nvSpPr>
        <p:spPr>
          <a:xfrm>
            <a:off x="838200" y="1295400"/>
            <a:ext cx="7848600" cy="5184775"/>
          </a:xfrm>
        </p:spPr>
        <p:txBody>
          <a:bodyPr>
            <a:normAutofit fontScale="92500" lnSpcReduction="20000"/>
          </a:bodyPr>
          <a:lstStyle/>
          <a:p>
            <a:pPr indent="-282575" eaLnBrk="1" hangingPunct="1">
              <a:spcAft>
                <a:spcPts val="600"/>
              </a:spcAft>
              <a:defRPr/>
            </a:pPr>
            <a:r>
              <a:rPr lang="en-US" dirty="0">
                <a:latin typeface="Arial" charset="0"/>
                <a:ea typeface="+mj-ea"/>
                <a:cs typeface="Arial" charset="0"/>
              </a:rPr>
              <a:t>ADA vs other Federal Laws</a:t>
            </a:r>
          </a:p>
          <a:p>
            <a:pPr marL="517525" indent="-457200" eaLnBrk="1" hangingPunct="1">
              <a:buFont typeface="Wingdings" panose="05000000000000000000" pitchFamily="2" charset="2"/>
              <a:buChar char="§"/>
              <a:defRPr/>
            </a:pPr>
            <a:r>
              <a:rPr lang="en-US" sz="2400" b="0" dirty="0">
                <a:latin typeface="Arial" charset="0"/>
                <a:ea typeface="+mj-ea"/>
                <a:cs typeface="Arial" charset="0"/>
              </a:rPr>
              <a:t>The ADA will defer to the other federal law</a:t>
            </a:r>
          </a:p>
          <a:p>
            <a:pPr marL="917575" lvl="1" indent="-457200" eaLnBrk="1" hangingPunct="1">
              <a:defRPr/>
            </a:pPr>
            <a:r>
              <a:rPr lang="en-US" sz="2200" b="0" dirty="0">
                <a:latin typeface="Arial" charset="0"/>
                <a:cs typeface="Arial" charset="0"/>
              </a:rPr>
              <a:t>OSHA</a:t>
            </a:r>
          </a:p>
          <a:p>
            <a:pPr marL="917575" lvl="1" indent="-457200" eaLnBrk="1" hangingPunct="1">
              <a:defRPr/>
            </a:pPr>
            <a:r>
              <a:rPr lang="en-US" sz="2200" b="0" dirty="0">
                <a:latin typeface="Arial" charset="0"/>
                <a:cs typeface="Arial" charset="0"/>
              </a:rPr>
              <a:t>DOT</a:t>
            </a:r>
          </a:p>
          <a:p>
            <a:pPr marL="917575" lvl="1" indent="-457200" eaLnBrk="1" hangingPunct="1">
              <a:spcAft>
                <a:spcPts val="600"/>
              </a:spcAft>
              <a:defRPr/>
            </a:pPr>
            <a:r>
              <a:rPr lang="en-US" sz="2200" b="0" dirty="0">
                <a:latin typeface="Arial" charset="0"/>
                <a:cs typeface="Arial" charset="0"/>
              </a:rPr>
              <a:t>FLSA</a:t>
            </a:r>
          </a:p>
          <a:p>
            <a:pPr marL="517525" indent="-457200" eaLnBrk="1" hangingPunct="1">
              <a:spcAft>
                <a:spcPts val="600"/>
              </a:spcAft>
              <a:buFont typeface="Wingdings" panose="05000000000000000000" pitchFamily="2" charset="2"/>
              <a:buChar char="§"/>
              <a:defRPr/>
            </a:pPr>
            <a:r>
              <a:rPr lang="en-US" sz="2400" b="0" dirty="0">
                <a:latin typeface="Arial" charset="0"/>
                <a:ea typeface="+mj-ea"/>
                <a:cs typeface="Arial" charset="0"/>
              </a:rPr>
              <a:t>Must be </a:t>
            </a:r>
            <a:r>
              <a:rPr lang="en-US" sz="2400" b="0" u="sng" dirty="0">
                <a:latin typeface="Arial" charset="0"/>
                <a:ea typeface="+mj-ea"/>
                <a:cs typeface="Arial" charset="0"/>
              </a:rPr>
              <a:t>required</a:t>
            </a:r>
            <a:r>
              <a:rPr lang="en-US" sz="2400" b="0" dirty="0">
                <a:latin typeface="Arial" charset="0"/>
                <a:ea typeface="+mj-ea"/>
                <a:cs typeface="Arial" charset="0"/>
              </a:rPr>
              <a:t> not recommended/suggested</a:t>
            </a:r>
          </a:p>
          <a:p>
            <a:pPr marL="517525" indent="-457200" eaLnBrk="1" hangingPunct="1">
              <a:spcAft>
                <a:spcPts val="600"/>
              </a:spcAft>
              <a:buFont typeface="Wingdings" panose="05000000000000000000" pitchFamily="2" charset="2"/>
              <a:buChar char="§"/>
              <a:defRPr/>
            </a:pPr>
            <a:r>
              <a:rPr lang="en-US" sz="2400" b="0" dirty="0">
                <a:latin typeface="Arial" charset="0"/>
                <a:ea typeface="+mj-ea"/>
                <a:cs typeface="Arial" charset="0"/>
              </a:rPr>
              <a:t>Still consider accommodations per ADA </a:t>
            </a:r>
          </a:p>
          <a:p>
            <a:pPr marL="517525" indent="-457200" eaLnBrk="1" hangingPunct="1">
              <a:buFont typeface="Wingdings" panose="05000000000000000000" pitchFamily="2" charset="2"/>
              <a:buChar char="§"/>
              <a:defRPr/>
            </a:pPr>
            <a:endParaRPr lang="en-US" sz="2400" dirty="0">
              <a:latin typeface="Arial" charset="0"/>
              <a:ea typeface="+mj-ea"/>
              <a:cs typeface="Arial" charset="0"/>
            </a:endParaRPr>
          </a:p>
          <a:p>
            <a:pPr marL="60325" indent="0" eaLnBrk="1" hangingPunct="1">
              <a:spcAft>
                <a:spcPts val="600"/>
              </a:spcAft>
              <a:defRPr/>
            </a:pPr>
            <a:r>
              <a:rPr lang="en-US" dirty="0">
                <a:latin typeface="Arial" charset="0"/>
                <a:ea typeface="+mj-ea"/>
                <a:cs typeface="Arial" charset="0"/>
              </a:rPr>
              <a:t>ADA vs State and Local Laws</a:t>
            </a:r>
          </a:p>
          <a:p>
            <a:pPr marL="403225" eaLnBrk="1" hangingPunct="1">
              <a:buFont typeface="Wingdings" panose="05000000000000000000" pitchFamily="2" charset="2"/>
              <a:buChar char="§"/>
              <a:defRPr/>
            </a:pPr>
            <a:r>
              <a:rPr lang="en-US" sz="2400" b="0" dirty="0">
                <a:latin typeface="Arial" charset="0"/>
                <a:ea typeface="+mj-ea"/>
                <a:cs typeface="Arial" charset="0"/>
              </a:rPr>
              <a:t>Direct threat analysis, reasonable accommodation</a:t>
            </a:r>
          </a:p>
          <a:p>
            <a:pPr indent="-282575" eaLnBrk="1" hangingPunct="1">
              <a:defRPr/>
            </a:pPr>
            <a:endParaRPr lang="en-US" dirty="0">
              <a:solidFill>
                <a:srgbClr val="0096DB"/>
              </a:solidFill>
              <a:latin typeface="Arial" charset="0"/>
              <a:cs typeface="Arial" charset="0"/>
            </a:endParaRPr>
          </a:p>
          <a:p>
            <a:pPr marL="0" indent="0" eaLnBrk="1" hangingPunct="1">
              <a:lnSpc>
                <a:spcPct val="120000"/>
              </a:lnSpc>
              <a:defRPr/>
            </a:pPr>
            <a:r>
              <a:rPr lang="en-US" sz="1900" b="0" dirty="0">
                <a:latin typeface="Arial" charset="0"/>
                <a:cs typeface="Arial" charset="0"/>
              </a:rPr>
              <a:t>ADA Technical Assistance Manual, title I, </a:t>
            </a:r>
            <a:br>
              <a:rPr lang="en-US" sz="1900" b="0" dirty="0">
                <a:latin typeface="Arial" charset="0"/>
                <a:cs typeface="Arial" charset="0"/>
              </a:rPr>
            </a:br>
            <a:r>
              <a:rPr lang="en-US" sz="1900" b="0" dirty="0">
                <a:solidFill>
                  <a:srgbClr val="0096DB"/>
                </a:solidFill>
                <a:latin typeface="Arial" charset="0"/>
                <a:cs typeface="Arial" charset="0"/>
                <a:hlinkClick r:id="rId3"/>
              </a:rPr>
              <a:t>4.6 Health and Safety Requirements of Other Federal or State Laws</a:t>
            </a:r>
            <a:endParaRPr lang="en-US" sz="1900" dirty="0">
              <a:solidFill>
                <a:srgbClr val="0096DB"/>
              </a:solidFill>
              <a:latin typeface="Arial" charset="0"/>
              <a:cs typeface="Arial" charset="0"/>
            </a:endParaRPr>
          </a:p>
        </p:txBody>
      </p:sp>
      <p:sp>
        <p:nvSpPr>
          <p:cNvPr id="2253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EB0D9-4826-40DF-BC30-E4B4E030037C}" type="slidenum">
              <a:rPr lang="en-US" altLang="en-US">
                <a:solidFill>
                  <a:srgbClr val="FFFFFF"/>
                </a:solidFill>
              </a:rPr>
              <a:pPr eaLnBrk="1" hangingPunct="1"/>
              <a:t>5</a:t>
            </a:fld>
            <a:endParaRPr lang="en-US" altLang="en-US">
              <a:solidFill>
                <a:srgbClr val="FFFFFF"/>
              </a:solidFill>
            </a:endParaRPr>
          </a:p>
        </p:txBody>
      </p:sp>
    </p:spTree>
    <p:extLst>
      <p:ext uri="{BB962C8B-B14F-4D97-AF65-F5344CB8AC3E}">
        <p14:creationId xmlns:p14="http://schemas.microsoft.com/office/powerpoint/2010/main" val="205595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3BD1F4-517A-4875-96FB-01FC5B22CEB7}"/>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Autofit/>
          </a:bodyPr>
          <a:lstStyle/>
          <a:p>
            <a:pPr marL="347472" lvl="0" eaLnBrk="1" hangingPunct="1">
              <a:lnSpc>
                <a:spcPct val="120000"/>
              </a:lnSpc>
              <a:spcAft>
                <a:spcPts val="1200"/>
              </a:spcAft>
              <a:buFont typeface="Wingdings" panose="05000000000000000000" pitchFamily="2" charset="2"/>
              <a:buChar char="§"/>
              <a:defRPr/>
            </a:pPr>
            <a:r>
              <a:rPr lang="en-US" sz="2000" b="0" dirty="0">
                <a:solidFill>
                  <a:srgbClr val="002060"/>
                </a:solidFill>
                <a:latin typeface="Arial" charset="0"/>
                <a:cs typeface="Arial" charset="0"/>
              </a:rPr>
              <a:t>ADA Technical Assistance Manual, title I, 4.6 Health and Safety Requirements of Other Federal or State Laws</a:t>
            </a:r>
            <a:br>
              <a:rPr lang="en-US" sz="2000" b="0" dirty="0">
                <a:solidFill>
                  <a:srgbClr val="002060"/>
                </a:solidFill>
                <a:latin typeface="Arial" charset="0"/>
                <a:cs typeface="Arial" charset="0"/>
              </a:rPr>
            </a:br>
            <a:r>
              <a:rPr lang="en-US" sz="2000" b="0" dirty="0">
                <a:hlinkClick r:id="rId2"/>
              </a:rPr>
              <a:t>https://AskJAN.org/publications/ada-specific/Technical-Assistance-Manual-for-Title-I-of-the-ADA.cfm</a:t>
            </a:r>
            <a:endParaRPr lang="en-US" sz="2000" b="0" dirty="0"/>
          </a:p>
          <a:p>
            <a:pPr marL="347472" lvl="0">
              <a:spcBef>
                <a:spcPts val="0"/>
              </a:spcBef>
              <a:spcAft>
                <a:spcPts val="1200"/>
              </a:spcAft>
              <a:buFont typeface="Wingdings" panose="05000000000000000000" pitchFamily="2" charset="2"/>
              <a:buChar char="§"/>
            </a:pPr>
            <a:r>
              <a:rPr lang="en-US" sz="2000" b="0" dirty="0">
                <a:solidFill>
                  <a:srgbClr val="002060"/>
                </a:solidFill>
              </a:rPr>
              <a:t>Volunteers and the Americans with Disabilities Act (ADA)</a:t>
            </a:r>
            <a:br>
              <a:rPr lang="en-US" sz="2000" b="0" dirty="0">
                <a:solidFill>
                  <a:srgbClr val="002060"/>
                </a:solidFill>
              </a:rPr>
            </a:br>
            <a:r>
              <a:rPr lang="en-US" sz="2000" b="0" dirty="0">
                <a:solidFill>
                  <a:srgbClr val="002060"/>
                </a:solidFill>
                <a:hlinkClick r:id="rId3"/>
              </a:rPr>
              <a:t>https://AskJAN.org/publications/consultants-corner/vol04iss02.cfm</a:t>
            </a:r>
            <a:endParaRPr lang="en-US" sz="2000" b="0" dirty="0">
              <a:solidFill>
                <a:srgbClr val="002060"/>
              </a:solidFill>
            </a:endParaRPr>
          </a:p>
          <a:p>
            <a:pPr marL="347472">
              <a:spcAft>
                <a:spcPts val="1200"/>
              </a:spcAft>
              <a:buFont typeface="Wingdings" panose="05000000000000000000" pitchFamily="2" charset="2"/>
              <a:buChar char="§"/>
            </a:pPr>
            <a:r>
              <a:rPr lang="en-US" sz="2000" b="0" dirty="0"/>
              <a:t>Enforcement Guidance: Reasonable Accommodation and Undue Hardship Under the ADA</a:t>
            </a:r>
            <a:br>
              <a:rPr lang="en-US" sz="2000" b="0" i="1" dirty="0"/>
            </a:br>
            <a:r>
              <a:rPr lang="en-US" sz="2000" b="0" u="sng" dirty="0">
                <a:hlinkClick r:id="rId4"/>
              </a:rPr>
              <a:t>https://www.eeoc.gov/policy/docs/accommodation.html</a:t>
            </a:r>
            <a:endParaRPr lang="en-US" sz="2000" b="0" u="sng" dirty="0"/>
          </a:p>
          <a:p>
            <a:pPr marL="347472">
              <a:spcAft>
                <a:spcPts val="1200"/>
              </a:spcAft>
              <a:buFont typeface="Wingdings" panose="05000000000000000000" pitchFamily="2" charset="2"/>
              <a:buChar char="§"/>
            </a:pPr>
            <a:r>
              <a:rPr lang="en-US" sz="2000" b="0" dirty="0"/>
              <a:t>Overtime Restrictions and the ADA </a:t>
            </a:r>
            <a:r>
              <a:rPr lang="en-US" sz="2000" b="0" dirty="0">
                <a:hlinkClick r:id="rId5"/>
              </a:rPr>
              <a:t>https://AskJAN.org/articles/Overtime-Restrictions-and-the-ADA.cfm</a:t>
            </a:r>
            <a:r>
              <a:rPr lang="en-US" sz="2000" b="0" dirty="0"/>
              <a:t> </a:t>
            </a:r>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50</a:t>
            </a:fld>
            <a:endParaRPr lang="en-US"/>
          </a:p>
        </p:txBody>
      </p:sp>
    </p:spTree>
    <p:extLst>
      <p:ext uri="{BB962C8B-B14F-4D97-AF65-F5344CB8AC3E}">
        <p14:creationId xmlns:p14="http://schemas.microsoft.com/office/powerpoint/2010/main" val="220805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8DD90-151D-4BB6-B7B9-D8586C232EEA}"/>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rmAutofit fontScale="92500" lnSpcReduction="20000"/>
          </a:bodyPr>
          <a:lstStyle/>
          <a:p>
            <a:pPr>
              <a:spcAft>
                <a:spcPts val="1200"/>
              </a:spcAft>
              <a:buFont typeface="Wingdings" panose="05000000000000000000" pitchFamily="2" charset="2"/>
              <a:buChar char="§"/>
            </a:pPr>
            <a:r>
              <a:rPr lang="en-US" sz="2000" b="0" dirty="0"/>
              <a:t>Workin’ 9 to 5 – Not the Only Way to Make a Living </a:t>
            </a:r>
            <a:r>
              <a:rPr lang="en-US" sz="2000" b="0" dirty="0">
                <a:hlinkClick r:id="rId2"/>
              </a:rPr>
              <a:t>https://AskJAN.org/articles/9to5.cfm  </a:t>
            </a:r>
            <a:endParaRPr lang="en-US" sz="2000" b="0" dirty="0"/>
          </a:p>
          <a:p>
            <a:pPr>
              <a:spcAft>
                <a:spcPts val="1200"/>
              </a:spcAft>
              <a:buFont typeface="Wingdings" panose="05000000000000000000" pitchFamily="2" charset="2"/>
              <a:buChar char="§"/>
            </a:pPr>
            <a:r>
              <a:rPr lang="en-US" sz="2000" b="0" dirty="0">
                <a:solidFill>
                  <a:srgbClr val="002060"/>
                </a:solidFill>
              </a:rPr>
              <a:t>Overtime</a:t>
            </a:r>
            <a:br>
              <a:rPr lang="en-US" sz="2000" b="0" dirty="0"/>
            </a:br>
            <a:r>
              <a:rPr lang="en-US" sz="2000" b="0" dirty="0">
                <a:hlinkClick r:id="rId3"/>
              </a:rPr>
              <a:t>https://AskJAN.org/concerns/Overtime.cfm</a:t>
            </a:r>
            <a:endParaRPr lang="en-US" sz="2000" b="0" dirty="0"/>
          </a:p>
          <a:p>
            <a:pPr>
              <a:spcAft>
                <a:spcPts val="1200"/>
              </a:spcAft>
              <a:buFont typeface="Wingdings" panose="05000000000000000000" pitchFamily="2" charset="2"/>
              <a:buChar char="§"/>
            </a:pPr>
            <a:r>
              <a:rPr lang="en-US" sz="2000" b="0" dirty="0"/>
              <a:t>How will technology change tomorrow’s firefighting PPE? </a:t>
            </a:r>
            <a:r>
              <a:rPr lang="en-US" sz="2000" b="0" dirty="0">
                <a:hlinkClick r:id="rId4"/>
              </a:rPr>
              <a:t>http://www.fireemsleaderpro.org/2017/08/07/technology-change-tomorrows-firefighting-ppe/</a:t>
            </a:r>
            <a:r>
              <a:rPr lang="en-US" sz="2000" b="0" dirty="0"/>
              <a:t> </a:t>
            </a:r>
          </a:p>
          <a:p>
            <a:pPr lvl="0">
              <a:spcAft>
                <a:spcPts val="1200"/>
              </a:spcAft>
              <a:buFont typeface="Wingdings" panose="05000000000000000000" pitchFamily="2" charset="2"/>
              <a:buChar char="§"/>
            </a:pPr>
            <a:r>
              <a:rPr lang="en-US" sz="2000" b="0" dirty="0">
                <a:solidFill>
                  <a:srgbClr val="002060"/>
                </a:solidFill>
              </a:rPr>
              <a:t>Enforcement Guidance: Applying Performance and Conduct Standards to Employees with Disabilities</a:t>
            </a:r>
            <a:br>
              <a:rPr lang="en-US" sz="2000" b="0" dirty="0">
                <a:solidFill>
                  <a:prstClr val="black"/>
                </a:solidFill>
              </a:rPr>
            </a:br>
            <a:r>
              <a:rPr lang="en-US" sz="2000" b="0" u="sng" dirty="0">
                <a:solidFill>
                  <a:prstClr val="black"/>
                </a:solidFill>
                <a:hlinkClick r:id="rId5"/>
              </a:rPr>
              <a:t>https://www.eeoc.gov/laws/guidance/applying-performance-and-conduct-standards-employees-disabilities#dress</a:t>
            </a:r>
            <a:endParaRPr lang="en-US" sz="2000" b="0" u="sng" dirty="0">
              <a:solidFill>
                <a:prstClr val="black"/>
              </a:solidFill>
            </a:endParaRPr>
          </a:p>
          <a:p>
            <a:pPr lvl="0">
              <a:spcAft>
                <a:spcPts val="1200"/>
              </a:spcAft>
              <a:buFont typeface="Wingdings" panose="05000000000000000000" pitchFamily="2" charset="2"/>
              <a:buChar char="§"/>
            </a:pPr>
            <a:r>
              <a:rPr lang="en-US" sz="2000" b="0" dirty="0">
                <a:solidFill>
                  <a:srgbClr val="002060"/>
                </a:solidFill>
              </a:rPr>
              <a:t>JAN’s Sample Plan of Action</a:t>
            </a:r>
            <a:br>
              <a:rPr lang="en-US" sz="2000" b="0" dirty="0"/>
            </a:br>
            <a:r>
              <a:rPr lang="en-US" sz="2000" b="0" dirty="0">
                <a:hlinkClick r:id="rId6"/>
              </a:rPr>
              <a:t>https://AskJAN.org/Forms/upload/Sample-Plan-of-Action_2018.doc</a:t>
            </a:r>
            <a:endParaRPr lang="en-US" sz="2000" b="0" dirty="0"/>
          </a:p>
          <a:p>
            <a:pPr lvl="0">
              <a:spcAft>
                <a:spcPts val="1200"/>
              </a:spcAft>
              <a:buFont typeface="Wingdings" panose="05000000000000000000" pitchFamily="2" charset="2"/>
              <a:buChar char="§"/>
            </a:pPr>
            <a:r>
              <a:rPr lang="en-US" altLang="en-US" sz="2000" b="0" dirty="0"/>
              <a:t>JAN’s Medical Exams and Inquiries</a:t>
            </a:r>
            <a:br>
              <a:rPr lang="en-US" altLang="en-US" sz="2000" b="0" dirty="0"/>
            </a:br>
            <a:r>
              <a:rPr lang="en-US" sz="2000" b="0" dirty="0">
                <a:hlinkClick r:id="rId7"/>
              </a:rPr>
              <a:t>https://AskJAN.org/topics/medexinq.cfm</a:t>
            </a:r>
            <a:endParaRPr lang="en-US" altLang="en-US" sz="2000" b="0" dirty="0"/>
          </a:p>
          <a:p>
            <a:pPr>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51</a:t>
            </a:fld>
            <a:endParaRPr lang="en-US"/>
          </a:p>
        </p:txBody>
      </p:sp>
    </p:spTree>
    <p:extLst>
      <p:ext uri="{BB962C8B-B14F-4D97-AF65-F5344CB8AC3E}">
        <p14:creationId xmlns:p14="http://schemas.microsoft.com/office/powerpoint/2010/main" val="414987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D22BC-00D4-4BD6-B94C-8DE7FE7E35EE}"/>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rmAutofit/>
          </a:bodyPr>
          <a:lstStyle/>
          <a:p>
            <a:pPr lvl="0">
              <a:spcAft>
                <a:spcPts val="1200"/>
              </a:spcAft>
              <a:buFont typeface="Wingdings" panose="05000000000000000000" pitchFamily="2" charset="2"/>
              <a:buChar char="§"/>
            </a:pPr>
            <a:r>
              <a:rPr lang="en-US" altLang="en-US" sz="2000" b="0" dirty="0"/>
              <a:t>EEOC’s Disability-Related Inquires and Medical Exams of Employees</a:t>
            </a:r>
            <a:br>
              <a:rPr lang="en-US" altLang="en-US" sz="2000" b="0" dirty="0"/>
            </a:br>
            <a:r>
              <a:rPr lang="en-US" altLang="en-US" sz="2000" b="0" dirty="0">
                <a:hlinkClick r:id="rId2"/>
              </a:rPr>
              <a:t>https://www.eeoc.gov/laws/guidance/enforcement-guidance-disability-related-inquiries-and-medical-examinations-employees</a:t>
            </a:r>
            <a:r>
              <a:rPr lang="en-US" altLang="en-US" sz="2000" b="0" dirty="0"/>
              <a:t> </a:t>
            </a:r>
          </a:p>
          <a:p>
            <a:pPr lvl="0">
              <a:spcAft>
                <a:spcPts val="1200"/>
              </a:spcAft>
              <a:buFont typeface="Wingdings" panose="05000000000000000000" pitchFamily="2" charset="2"/>
              <a:buChar char="§"/>
            </a:pPr>
            <a:r>
              <a:rPr lang="en-US" altLang="en-US" sz="2000" b="0" dirty="0"/>
              <a:t>Dept of Justice Questions &amp; Answers: The ADA and </a:t>
            </a:r>
            <a:br>
              <a:rPr lang="en-US" altLang="en-US" sz="2000" b="0" dirty="0"/>
            </a:br>
            <a:r>
              <a:rPr lang="en-US" altLang="en-US" sz="2000" b="0" dirty="0"/>
              <a:t>Hiring Police Officers </a:t>
            </a:r>
            <a:br>
              <a:rPr lang="en-US" altLang="en-US" sz="2000" b="0" dirty="0"/>
            </a:br>
            <a:r>
              <a:rPr lang="en-US" altLang="en-US" sz="2000" b="0" dirty="0">
                <a:hlinkClick r:id="rId3"/>
              </a:rPr>
              <a:t>https://www.ada.gov/copsq7a.htm</a:t>
            </a:r>
            <a:endParaRPr lang="en-US" altLang="en-US" sz="2000" b="0" dirty="0"/>
          </a:p>
          <a:p>
            <a:pPr lvl="0">
              <a:spcAft>
                <a:spcPts val="1200"/>
              </a:spcAft>
              <a:buFont typeface="Wingdings" panose="05000000000000000000" pitchFamily="2" charset="2"/>
              <a:buChar char="§"/>
            </a:pPr>
            <a:r>
              <a:rPr lang="en-US" sz="2000" b="0" dirty="0">
                <a:solidFill>
                  <a:srgbClr val="002060"/>
                </a:solidFill>
              </a:rPr>
              <a:t>Dress Code</a:t>
            </a:r>
            <a:br>
              <a:rPr lang="en-US" sz="2000" b="0" dirty="0">
                <a:solidFill>
                  <a:srgbClr val="002060"/>
                </a:solidFill>
              </a:rPr>
            </a:br>
            <a:r>
              <a:rPr lang="en-US" sz="2000" b="0" dirty="0">
                <a:solidFill>
                  <a:srgbClr val="002060"/>
                </a:solidFill>
                <a:hlinkClick r:id="rId4"/>
              </a:rPr>
              <a:t>https://AskJAN.org/concerns/Dress-Code.cfm</a:t>
            </a:r>
            <a:endParaRPr lang="en-US" sz="2000" b="0" dirty="0">
              <a:solidFill>
                <a:srgbClr val="002060"/>
              </a:solidFill>
            </a:endParaRPr>
          </a:p>
          <a:p>
            <a:pPr lvl="0">
              <a:spcAft>
                <a:spcPts val="1200"/>
              </a:spcAft>
              <a:buFont typeface="Wingdings" panose="05000000000000000000" pitchFamily="2" charset="2"/>
              <a:buChar char="§"/>
            </a:pPr>
            <a:r>
              <a:rPr lang="en-US" sz="2000" b="0" dirty="0">
                <a:solidFill>
                  <a:srgbClr val="002060"/>
                </a:solidFill>
              </a:rPr>
              <a:t>Dragon for Law Enforcement by Nuance</a:t>
            </a:r>
            <a:br>
              <a:rPr lang="en-US" sz="2000" b="0" dirty="0">
                <a:solidFill>
                  <a:srgbClr val="002060"/>
                </a:solidFill>
              </a:rPr>
            </a:br>
            <a:r>
              <a:rPr lang="en-US" sz="2000" b="0" dirty="0">
                <a:solidFill>
                  <a:srgbClr val="002060"/>
                </a:solidFill>
                <a:hlinkClick r:id="rId5"/>
              </a:rPr>
              <a:t>https://www.nuance.com/dragon/industry/dragon-law-enforcement.html</a:t>
            </a:r>
            <a:endParaRPr lang="en-US" altLang="en-US" sz="2000" b="0" dirty="0">
              <a:solidFill>
                <a:srgbClr val="253D86"/>
              </a:solidFill>
            </a:endParaRPr>
          </a:p>
          <a:p>
            <a:pPr>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52</a:t>
            </a:fld>
            <a:endParaRPr lang="en-US"/>
          </a:p>
        </p:txBody>
      </p:sp>
    </p:spTree>
    <p:extLst>
      <p:ext uri="{BB962C8B-B14F-4D97-AF65-F5344CB8AC3E}">
        <p14:creationId xmlns:p14="http://schemas.microsoft.com/office/powerpoint/2010/main" val="210519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D22BC-00D4-4BD6-B94C-8DE7FE7E35EE}"/>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rmAutofit/>
          </a:bodyPr>
          <a:lstStyle/>
          <a:p>
            <a:pPr lvl="0">
              <a:spcAft>
                <a:spcPts val="1200"/>
              </a:spcAft>
              <a:buFont typeface="Wingdings" panose="05000000000000000000" pitchFamily="2" charset="2"/>
              <a:buChar char="§"/>
            </a:pPr>
            <a:r>
              <a:rPr lang="en-US" sz="2000" b="0" dirty="0">
                <a:solidFill>
                  <a:srgbClr val="002060"/>
                </a:solidFill>
              </a:rPr>
              <a:t>Accommodations for Driving</a:t>
            </a:r>
            <a:br>
              <a:rPr lang="en-US" sz="2000" b="0" dirty="0">
                <a:solidFill>
                  <a:srgbClr val="002060"/>
                </a:solidFill>
              </a:rPr>
            </a:br>
            <a:r>
              <a:rPr lang="en-US" sz="2000" b="0" dirty="0">
                <a:solidFill>
                  <a:srgbClr val="002060"/>
                </a:solidFill>
                <a:hlinkClick r:id="rId2"/>
              </a:rPr>
              <a:t>https://AskJAN.org/articles/Accommodations-for-Driving.cfm</a:t>
            </a:r>
            <a:endParaRPr lang="en-US" sz="2000" b="0" dirty="0">
              <a:solidFill>
                <a:srgbClr val="002060"/>
              </a:solidFill>
            </a:endParaRPr>
          </a:p>
          <a:p>
            <a:pPr marL="347472">
              <a:spcBef>
                <a:spcPts val="0"/>
              </a:spcBef>
              <a:spcAft>
                <a:spcPts val="1200"/>
              </a:spcAft>
              <a:buFont typeface="Wingdings" panose="05000000000000000000" pitchFamily="2" charset="2"/>
              <a:buChar char="§"/>
            </a:pPr>
            <a:r>
              <a:rPr lang="en-US" sz="2000" b="0" dirty="0">
                <a:solidFill>
                  <a:srgbClr val="002060"/>
                </a:solidFill>
              </a:rPr>
              <a:t>Lumbar Cushions</a:t>
            </a:r>
            <a:br>
              <a:rPr lang="en-US" sz="2000" b="0" dirty="0">
                <a:solidFill>
                  <a:srgbClr val="002060"/>
                </a:solidFill>
              </a:rPr>
            </a:br>
            <a:r>
              <a:rPr lang="en-US" sz="2000" b="0" dirty="0">
                <a:hlinkClick r:id="rId3"/>
              </a:rPr>
              <a:t>https://AskJAN.org/solutions/Lumbar-Cushions.cfm</a:t>
            </a:r>
            <a:r>
              <a:rPr lang="en-US" sz="2000" b="0" dirty="0">
                <a:solidFill>
                  <a:srgbClr val="002060"/>
                </a:solidFill>
              </a:rPr>
              <a:t> </a:t>
            </a:r>
          </a:p>
          <a:p>
            <a:pPr marL="347472">
              <a:spcBef>
                <a:spcPts val="0"/>
              </a:spcBef>
              <a:spcAft>
                <a:spcPts val="1200"/>
              </a:spcAft>
              <a:buFont typeface="Wingdings" panose="05000000000000000000" pitchFamily="2" charset="2"/>
              <a:buChar char="§"/>
            </a:pPr>
            <a:r>
              <a:rPr lang="en-US" sz="2000" b="0" dirty="0">
                <a:solidFill>
                  <a:srgbClr val="002060"/>
                </a:solidFill>
              </a:rPr>
              <a:t>Swivel Seats &amp; Seat Extenders</a:t>
            </a:r>
            <a:br>
              <a:rPr lang="en-US" sz="2000" b="0" dirty="0">
                <a:solidFill>
                  <a:srgbClr val="002060"/>
                </a:solidFill>
              </a:rPr>
            </a:br>
            <a:r>
              <a:rPr lang="en-US" sz="2000" b="0" dirty="0">
                <a:hlinkClick r:id="rId4"/>
              </a:rPr>
              <a:t>https://AskJAN.org/solutions/Swivel-Seats-and-Seat-Extenders.cfm</a:t>
            </a:r>
            <a:r>
              <a:rPr lang="en-US" sz="2000" b="0" dirty="0">
                <a:solidFill>
                  <a:srgbClr val="002060"/>
                </a:solidFill>
                <a:hlinkClick r:id="rId4"/>
              </a:rPr>
              <a:t> </a:t>
            </a:r>
            <a:endParaRPr lang="en-US" sz="2000" b="0" dirty="0">
              <a:solidFill>
                <a:srgbClr val="002060"/>
              </a:solidFill>
            </a:endParaRPr>
          </a:p>
          <a:p>
            <a:pPr marL="347472">
              <a:spcBef>
                <a:spcPts val="0"/>
              </a:spcBef>
              <a:spcAft>
                <a:spcPts val="1200"/>
              </a:spcAft>
              <a:buFont typeface="Wingdings" panose="05000000000000000000" pitchFamily="2" charset="2"/>
              <a:buChar char="§"/>
            </a:pPr>
            <a:r>
              <a:rPr lang="en-US" sz="2000" b="0" dirty="0">
                <a:solidFill>
                  <a:srgbClr val="002060"/>
                </a:solidFill>
              </a:rPr>
              <a:t>Assist Lift Cushions </a:t>
            </a:r>
            <a:br>
              <a:rPr lang="en-US" sz="2000" b="0" dirty="0">
                <a:solidFill>
                  <a:srgbClr val="002060"/>
                </a:solidFill>
              </a:rPr>
            </a:br>
            <a:r>
              <a:rPr lang="en-US" sz="2000" b="0" dirty="0">
                <a:hlinkClick r:id="rId5"/>
              </a:rPr>
              <a:t>https://AskJAN.org/solutions/Assist-Lift-Cushions.cfm</a:t>
            </a:r>
            <a:endParaRPr lang="en-US" sz="2000" b="0" dirty="0">
              <a:solidFill>
                <a:srgbClr val="002060"/>
              </a:solidFill>
            </a:endParaRPr>
          </a:p>
          <a:p>
            <a:pPr>
              <a:spcAft>
                <a:spcPts val="1200"/>
              </a:spcAft>
              <a:buFont typeface="Wingdings" panose="05000000000000000000" pitchFamily="2" charset="2"/>
              <a:buChar char="§"/>
            </a:pPr>
            <a:r>
              <a:rPr lang="en-US" sz="2000" b="0" dirty="0">
                <a:solidFill>
                  <a:srgbClr val="002060"/>
                </a:solidFill>
              </a:rPr>
              <a:t>What Does “Direct Threat” Mean – A Deconstructive Series for ADA Terminology</a:t>
            </a:r>
            <a:br>
              <a:rPr lang="en-US" sz="2000" b="0" dirty="0">
                <a:solidFill>
                  <a:srgbClr val="002060"/>
                </a:solidFill>
              </a:rPr>
            </a:br>
            <a:r>
              <a:rPr lang="en-US" sz="2000" b="0" dirty="0">
                <a:solidFill>
                  <a:srgbClr val="002060"/>
                </a:solidFill>
                <a:hlinkClick r:id="rId6"/>
              </a:rPr>
              <a:t>https://AskJAN.org/articles/What-Does-Direct-Threat-Mean-A-Deconstructive-Series-for-ADA-Terminology.cfm</a:t>
            </a:r>
            <a:endParaRPr lang="en-US" sz="2000" b="0" dirty="0">
              <a:solidFill>
                <a:srgbClr val="002060"/>
              </a:solidFill>
            </a:endParaRPr>
          </a:p>
          <a:p>
            <a:pPr lvl="0">
              <a:spcAft>
                <a:spcPts val="1200"/>
              </a:spcAft>
              <a:buFont typeface="Wingdings" panose="05000000000000000000" pitchFamily="2" charset="2"/>
              <a:buChar char="§"/>
            </a:pPr>
            <a:endParaRPr lang="en-US" sz="2400" b="0" dirty="0">
              <a:solidFill>
                <a:srgbClr val="002060"/>
              </a:solidFill>
            </a:endParaRPr>
          </a:p>
          <a:p>
            <a:pPr lvl="0">
              <a:spcAft>
                <a:spcPts val="1200"/>
              </a:spcAft>
              <a:buFont typeface="Wingdings" panose="05000000000000000000" pitchFamily="2" charset="2"/>
              <a:buChar char="§"/>
            </a:pPr>
            <a:endParaRPr lang="en-US" altLang="en-US" sz="2200" b="0" dirty="0">
              <a:solidFill>
                <a:srgbClr val="253D86"/>
              </a:solidFill>
            </a:endParaRPr>
          </a:p>
          <a:p>
            <a:pPr>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53</a:t>
            </a:fld>
            <a:endParaRPr lang="en-US"/>
          </a:p>
        </p:txBody>
      </p:sp>
    </p:spTree>
    <p:extLst>
      <p:ext uri="{BB962C8B-B14F-4D97-AF65-F5344CB8AC3E}">
        <p14:creationId xmlns:p14="http://schemas.microsoft.com/office/powerpoint/2010/main" val="46414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C6E69-114A-4FA4-9E01-67B7CEC44B84}"/>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rmAutofit/>
          </a:bodyPr>
          <a:lstStyle/>
          <a:p>
            <a:pPr marL="347472">
              <a:spcBef>
                <a:spcPts val="0"/>
              </a:spcBef>
              <a:spcAft>
                <a:spcPts val="1200"/>
              </a:spcAft>
              <a:buFont typeface="Wingdings" panose="05000000000000000000" pitchFamily="2" charset="2"/>
              <a:buChar char="§"/>
            </a:pPr>
            <a:r>
              <a:rPr lang="en-US" sz="2000" b="0" dirty="0">
                <a:solidFill>
                  <a:srgbClr val="002060"/>
                </a:solidFill>
              </a:rPr>
              <a:t>Transfer Sheets</a:t>
            </a:r>
            <a:br>
              <a:rPr lang="en-US" sz="2000" b="0" dirty="0">
                <a:solidFill>
                  <a:srgbClr val="002060"/>
                </a:solidFill>
              </a:rPr>
            </a:br>
            <a:r>
              <a:rPr lang="en-US" sz="2000" b="0" dirty="0">
                <a:hlinkClick r:id="rId2"/>
              </a:rPr>
              <a:t>https://AskJAN.org/solutions/Transfer-Sheets.cfm</a:t>
            </a:r>
            <a:endParaRPr lang="en-US" sz="2000" b="0" dirty="0">
              <a:solidFill>
                <a:srgbClr val="002060"/>
              </a:solidFill>
            </a:endParaRPr>
          </a:p>
          <a:p>
            <a:pPr lvl="0">
              <a:spcAft>
                <a:spcPts val="1200"/>
              </a:spcAft>
              <a:buFont typeface="Wingdings" panose="05000000000000000000" pitchFamily="2" charset="2"/>
              <a:buChar char="§"/>
            </a:pPr>
            <a:r>
              <a:rPr lang="en-US" sz="2000" b="0" dirty="0">
                <a:solidFill>
                  <a:srgbClr val="002060"/>
                </a:solidFill>
              </a:rPr>
              <a:t>Electric Ambulance Stretchers</a:t>
            </a:r>
            <a:br>
              <a:rPr lang="en-US" sz="2000" b="0" dirty="0">
                <a:solidFill>
                  <a:srgbClr val="002060"/>
                </a:solidFill>
              </a:rPr>
            </a:br>
            <a:r>
              <a:rPr lang="en-US" sz="2000" b="0" dirty="0">
                <a:hlinkClick r:id="rId3"/>
              </a:rPr>
              <a:t>https://AskJAN.org/solutions/Electric-Ambulance-Stretchers.cfm</a:t>
            </a:r>
            <a:endParaRPr lang="en-US" altLang="en-US" sz="2000" b="0" dirty="0">
              <a:solidFill>
                <a:srgbClr val="253D86"/>
              </a:solidFill>
            </a:endParaRPr>
          </a:p>
          <a:p>
            <a:pPr>
              <a:spcAft>
                <a:spcPts val="1200"/>
              </a:spcAft>
              <a:buFont typeface="Wingdings" panose="05000000000000000000" pitchFamily="2" charset="2"/>
              <a:buChar char="§"/>
            </a:pPr>
            <a:r>
              <a:rPr lang="en-US" sz="2000" b="0" dirty="0">
                <a:solidFill>
                  <a:srgbClr val="002060"/>
                </a:solidFill>
              </a:rPr>
              <a:t>Hands-Free Resuscitation Devices</a:t>
            </a:r>
            <a:br>
              <a:rPr lang="en-US" sz="2000" b="0" dirty="0">
                <a:solidFill>
                  <a:srgbClr val="002060"/>
                </a:solidFill>
              </a:rPr>
            </a:br>
            <a:r>
              <a:rPr lang="en-US" sz="2000" b="0" dirty="0">
                <a:hlinkClick r:id="rId4"/>
              </a:rPr>
              <a:t>https://AskJAN.org/solutions/Hands-Free-Resuscitation-Devices.cfm</a:t>
            </a:r>
            <a:endParaRPr lang="en-US" sz="2000" b="0" dirty="0"/>
          </a:p>
          <a:p>
            <a:pPr>
              <a:spcAft>
                <a:spcPts val="1200"/>
              </a:spcAft>
              <a:buFont typeface="Wingdings" panose="05000000000000000000" pitchFamily="2" charset="2"/>
              <a:buChar char="§"/>
            </a:pPr>
            <a:r>
              <a:rPr lang="en-US" sz="2000" b="0" dirty="0">
                <a:solidFill>
                  <a:srgbClr val="002060"/>
                </a:solidFill>
              </a:rPr>
              <a:t>All-Terrain Wheelchairs</a:t>
            </a:r>
            <a:br>
              <a:rPr lang="en-US" sz="2000" b="0" dirty="0">
                <a:solidFill>
                  <a:srgbClr val="002060"/>
                </a:solidFill>
              </a:rPr>
            </a:br>
            <a:r>
              <a:rPr lang="en-US" sz="2000" b="0" dirty="0">
                <a:hlinkClick r:id="rId5"/>
              </a:rPr>
              <a:t>https://AskJAN.org/solutions/All-Terrain-Wheelchairs.cfm</a:t>
            </a:r>
            <a:endParaRPr lang="en-US" sz="2000" b="0" dirty="0">
              <a:solidFill>
                <a:srgbClr val="002060"/>
              </a:solidFill>
            </a:endParaRPr>
          </a:p>
          <a:p>
            <a:pPr>
              <a:spcAft>
                <a:spcPts val="1200"/>
              </a:spcAft>
              <a:buFont typeface="Wingdings" panose="05000000000000000000" pitchFamily="2" charset="2"/>
              <a:buChar char="§"/>
            </a:pPr>
            <a:r>
              <a:rPr lang="en-US" sz="2000" b="0" dirty="0">
                <a:solidFill>
                  <a:srgbClr val="002060"/>
                </a:solidFill>
              </a:rPr>
              <a:t>All-Terrain Scooters</a:t>
            </a:r>
            <a:br>
              <a:rPr lang="en-US" sz="2000" b="0" dirty="0">
                <a:solidFill>
                  <a:srgbClr val="002060"/>
                </a:solidFill>
              </a:rPr>
            </a:br>
            <a:r>
              <a:rPr lang="en-US" sz="2000" b="0" dirty="0">
                <a:hlinkClick r:id="rId6"/>
              </a:rPr>
              <a:t>https://AskJAN.org/solutions/All-Terrain-Scooters.cfm</a:t>
            </a:r>
            <a:endParaRPr lang="en-US" sz="2000" b="0" dirty="0">
              <a:solidFill>
                <a:srgbClr val="002060"/>
              </a:solidFill>
            </a:endParaRPr>
          </a:p>
          <a:p>
            <a:pPr>
              <a:spcAft>
                <a:spcPts val="1200"/>
              </a:spcAft>
              <a:buFont typeface="Wingdings" panose="05000000000000000000" pitchFamily="2" charset="2"/>
              <a:buChar char="§"/>
            </a:pPr>
            <a:endParaRPr lang="en-US" sz="1800" b="0" dirty="0"/>
          </a:p>
          <a:p>
            <a:pPr>
              <a:buFont typeface="Wingdings" panose="05000000000000000000" pitchFamily="2" charset="2"/>
              <a:buChar char="§"/>
            </a:pPr>
            <a:endParaRPr lang="en-US" sz="1800" b="0" dirty="0"/>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54</a:t>
            </a:fld>
            <a:endParaRPr lang="en-US"/>
          </a:p>
        </p:txBody>
      </p:sp>
    </p:spTree>
    <p:extLst>
      <p:ext uri="{BB962C8B-B14F-4D97-AF65-F5344CB8AC3E}">
        <p14:creationId xmlns:p14="http://schemas.microsoft.com/office/powerpoint/2010/main" val="138033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DC3ED9-06E9-4C59-B6D4-D34BC557C77F}"/>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61ADC435-760D-4C59-954D-CBD491388908}"/>
              </a:ext>
            </a:extLst>
          </p:cNvPr>
          <p:cNvSpPr>
            <a:spLocks noGrp="1"/>
          </p:cNvSpPr>
          <p:nvPr>
            <p:ph idx="1"/>
          </p:nvPr>
        </p:nvSpPr>
        <p:spPr/>
        <p:txBody>
          <a:bodyPr>
            <a:normAutofit/>
          </a:bodyPr>
          <a:lstStyle/>
          <a:p>
            <a:pPr marL="347472">
              <a:spcBef>
                <a:spcPts val="0"/>
              </a:spcBef>
              <a:spcAft>
                <a:spcPts val="1200"/>
              </a:spcAft>
              <a:buFont typeface="Wingdings" panose="05000000000000000000" pitchFamily="2" charset="2"/>
              <a:buChar char="§"/>
            </a:pPr>
            <a:r>
              <a:rPr lang="en-US" sz="2000" b="0" dirty="0">
                <a:solidFill>
                  <a:srgbClr val="002060"/>
                </a:solidFill>
              </a:rPr>
              <a:t>Can’t Stand It? Anti-Fatigue Matting as an Accommodation at </a:t>
            </a:r>
            <a:r>
              <a:rPr lang="en-US" sz="2000" b="0" dirty="0">
                <a:solidFill>
                  <a:srgbClr val="002060"/>
                </a:solidFill>
                <a:hlinkClick r:id="rId2"/>
              </a:rPr>
              <a:t>https://AskJAN.org/articles/Anti-Fatigue-Matting-as-an-Accommodation.cfm</a:t>
            </a:r>
            <a:endParaRPr lang="en-US" sz="2000" b="0" dirty="0">
              <a:solidFill>
                <a:srgbClr val="002060"/>
              </a:solidFill>
            </a:endParaRPr>
          </a:p>
          <a:p>
            <a:pPr marL="347472">
              <a:spcBef>
                <a:spcPts val="0"/>
              </a:spcBef>
              <a:spcAft>
                <a:spcPts val="1200"/>
              </a:spcAft>
              <a:buFont typeface="Wingdings" panose="05000000000000000000" pitchFamily="2" charset="2"/>
              <a:buChar char="§"/>
            </a:pPr>
            <a:r>
              <a:rPr lang="en-US" sz="2000" b="0" dirty="0">
                <a:solidFill>
                  <a:srgbClr val="002060"/>
                </a:solidFill>
              </a:rPr>
              <a:t>Wearable Anti-Fatigue Matting</a:t>
            </a:r>
            <a:br>
              <a:rPr lang="en-US" sz="2000" b="0" dirty="0">
                <a:solidFill>
                  <a:srgbClr val="002060"/>
                </a:solidFill>
              </a:rPr>
            </a:br>
            <a:r>
              <a:rPr lang="en-US" sz="2000" b="0" dirty="0">
                <a:hlinkClick r:id="rId3"/>
              </a:rPr>
              <a:t>https://AskJAN.org/solutions/Wearable-Anti-fatigue-Matting.cfm</a:t>
            </a:r>
            <a:endParaRPr lang="en-US" sz="2000" b="0" dirty="0">
              <a:solidFill>
                <a:srgbClr val="002060"/>
              </a:solidFill>
            </a:endParaRPr>
          </a:p>
          <a:p>
            <a:pPr>
              <a:spcAft>
                <a:spcPts val="1200"/>
              </a:spcAft>
              <a:buFont typeface="Wingdings" panose="05000000000000000000" pitchFamily="2" charset="2"/>
              <a:buChar char="§"/>
            </a:pPr>
            <a:r>
              <a:rPr lang="en-US" sz="2000" b="0" dirty="0">
                <a:solidFill>
                  <a:srgbClr val="002060"/>
                </a:solidFill>
              </a:rPr>
              <a:t>The Significance of Dress Codes Under the ADA</a:t>
            </a:r>
            <a:br>
              <a:rPr lang="en-US" sz="2000" b="0" dirty="0">
                <a:solidFill>
                  <a:srgbClr val="002060"/>
                </a:solidFill>
              </a:rPr>
            </a:br>
            <a:r>
              <a:rPr lang="en-US" sz="2000" b="0" dirty="0">
                <a:solidFill>
                  <a:srgbClr val="002060"/>
                </a:solidFill>
                <a:hlinkClick r:id="rId4"/>
              </a:rPr>
              <a:t>https://AskJAN.org/articles/The-Significance-of-Dress-Codes-under-the-Americans-with-Disabilities-Act.cfm</a:t>
            </a:r>
            <a:endParaRPr lang="en-US" sz="2000" b="0" dirty="0">
              <a:solidFill>
                <a:srgbClr val="002060"/>
              </a:solidFill>
            </a:endParaRPr>
          </a:p>
          <a:p>
            <a:pPr>
              <a:spcAft>
                <a:spcPts val="1200"/>
              </a:spcAft>
              <a:buFont typeface="Wingdings" panose="05000000000000000000" pitchFamily="2" charset="2"/>
              <a:buChar char="§"/>
            </a:pPr>
            <a:r>
              <a:rPr lang="en-US" sz="2000" b="0" dirty="0">
                <a:solidFill>
                  <a:srgbClr val="002060"/>
                </a:solidFill>
              </a:rPr>
              <a:t>Steel Toe Shoes &amp; Toe Guards</a:t>
            </a:r>
            <a:br>
              <a:rPr lang="en-US" sz="2000" b="0" dirty="0">
                <a:solidFill>
                  <a:srgbClr val="002060"/>
                </a:solidFill>
              </a:rPr>
            </a:br>
            <a:r>
              <a:rPr lang="en-US" sz="2000" b="0" dirty="0">
                <a:hlinkClick r:id="rId5"/>
              </a:rPr>
              <a:t>https://AskJAN.org/solutions/Steel-Toe-Shoes-Toe-Guards.cfm</a:t>
            </a:r>
            <a:endParaRPr lang="en-US" sz="2000" b="0" dirty="0">
              <a:solidFill>
                <a:srgbClr val="002060"/>
              </a:solidFill>
            </a:endParaRPr>
          </a:p>
        </p:txBody>
      </p:sp>
      <p:sp>
        <p:nvSpPr>
          <p:cNvPr id="3" name="Slide Number Placeholder 2">
            <a:extLst>
              <a:ext uri="{FF2B5EF4-FFF2-40B4-BE49-F238E27FC236}">
                <a16:creationId xmlns:a16="http://schemas.microsoft.com/office/drawing/2014/main" id="{96E319E6-0400-463F-A524-FFA23399249D}"/>
              </a:ext>
            </a:extLst>
          </p:cNvPr>
          <p:cNvSpPr>
            <a:spLocks noGrp="1"/>
          </p:cNvSpPr>
          <p:nvPr>
            <p:ph type="sldNum" sz="quarter" idx="10"/>
          </p:nvPr>
        </p:nvSpPr>
        <p:spPr/>
        <p:txBody>
          <a:bodyPr/>
          <a:lstStyle/>
          <a:p>
            <a:pPr>
              <a:defRPr/>
            </a:pPr>
            <a:fld id="{189A5E05-7FB8-4F7A-A1D5-B84D179676F5}" type="slidenum">
              <a:rPr lang="en-US" smtClean="0"/>
              <a:pPr>
                <a:defRPr/>
              </a:pPr>
              <a:t>55</a:t>
            </a:fld>
            <a:endParaRPr lang="en-US"/>
          </a:p>
        </p:txBody>
      </p:sp>
    </p:spTree>
    <p:extLst>
      <p:ext uri="{BB962C8B-B14F-4D97-AF65-F5344CB8AC3E}">
        <p14:creationId xmlns:p14="http://schemas.microsoft.com/office/powerpoint/2010/main" val="3407624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3D5EF-EE69-4BB5-BDC6-E189190218F6}"/>
              </a:ext>
            </a:extLst>
          </p:cNvPr>
          <p:cNvSpPr>
            <a:spLocks noGrp="1"/>
          </p:cNvSpPr>
          <p:nvPr>
            <p:ph type="title" idx="4294967295"/>
          </p:nvPr>
        </p:nvSpPr>
        <p:spPr/>
        <p:txBody>
          <a:bodyPr/>
          <a:lstStyle/>
          <a:p>
            <a:r>
              <a:rPr lang="en-US" dirty="0"/>
              <a:t>Linked Resources</a:t>
            </a:r>
          </a:p>
        </p:txBody>
      </p:sp>
      <p:sp>
        <p:nvSpPr>
          <p:cNvPr id="2" name="Content Placeholder 1">
            <a:extLst>
              <a:ext uri="{FF2B5EF4-FFF2-40B4-BE49-F238E27FC236}">
                <a16:creationId xmlns:a16="http://schemas.microsoft.com/office/drawing/2014/main" id="{D8C52D7B-6C1D-4732-9EB7-113BD91B33E7}"/>
              </a:ext>
            </a:extLst>
          </p:cNvPr>
          <p:cNvSpPr>
            <a:spLocks noGrp="1"/>
          </p:cNvSpPr>
          <p:nvPr>
            <p:ph idx="1"/>
          </p:nvPr>
        </p:nvSpPr>
        <p:spPr/>
        <p:txBody>
          <a:bodyPr>
            <a:normAutofit/>
          </a:bodyPr>
          <a:lstStyle/>
          <a:p>
            <a:pPr>
              <a:spcAft>
                <a:spcPts val="1200"/>
              </a:spcAft>
              <a:buFont typeface="Wingdings" panose="05000000000000000000" pitchFamily="2" charset="2"/>
              <a:buChar char="§"/>
            </a:pPr>
            <a:r>
              <a:rPr lang="en-US" sz="2000" b="0" dirty="0">
                <a:solidFill>
                  <a:srgbClr val="002060"/>
                </a:solidFill>
              </a:rPr>
              <a:t>Accommodating Truck Drivers with Motor Impairments</a:t>
            </a:r>
            <a:br>
              <a:rPr lang="en-US" sz="2000" b="0" dirty="0">
                <a:solidFill>
                  <a:srgbClr val="002060"/>
                </a:solidFill>
              </a:rPr>
            </a:br>
            <a:r>
              <a:rPr lang="en-US" sz="2000" b="0" dirty="0">
                <a:solidFill>
                  <a:srgbClr val="002060"/>
                </a:solidFill>
                <a:hlinkClick r:id="rId2"/>
              </a:rPr>
              <a:t>https://AskJAN.org/blogs/jan/2018/05/accommodating-truck-drivers-with-motor-impairments.cfm</a:t>
            </a:r>
            <a:endParaRPr lang="en-US" sz="2000" b="0" dirty="0">
              <a:solidFill>
                <a:srgbClr val="002060"/>
              </a:solidFill>
            </a:endParaRPr>
          </a:p>
          <a:p>
            <a:pPr>
              <a:spcAft>
                <a:spcPts val="1200"/>
              </a:spcAft>
              <a:buFont typeface="Wingdings" panose="05000000000000000000" pitchFamily="2" charset="2"/>
              <a:buChar char="§"/>
            </a:pPr>
            <a:r>
              <a:rPr lang="en-US" sz="2000" b="0" dirty="0">
                <a:solidFill>
                  <a:srgbClr val="002060"/>
                </a:solidFill>
              </a:rPr>
              <a:t>Anti-Vibration Seats</a:t>
            </a:r>
            <a:br>
              <a:rPr lang="en-US" sz="2000" b="0" dirty="0">
                <a:solidFill>
                  <a:srgbClr val="002060"/>
                </a:solidFill>
              </a:rPr>
            </a:br>
            <a:r>
              <a:rPr lang="en-US" sz="2000" b="0" dirty="0">
                <a:hlinkClick r:id="rId3"/>
              </a:rPr>
              <a:t>https://AskJAN.org/solutions/Anti-Vibration-Seats.cfm</a:t>
            </a:r>
            <a:endParaRPr lang="en-US" sz="2000" dirty="0"/>
          </a:p>
          <a:p>
            <a:pPr marL="347472" indent="-347472">
              <a:spcBef>
                <a:spcPts val="0"/>
              </a:spcBef>
              <a:spcAft>
                <a:spcPts val="1200"/>
              </a:spcAft>
              <a:buFont typeface="Wingdings" panose="05000000000000000000" pitchFamily="2" charset="2"/>
              <a:buChar char="§"/>
            </a:pPr>
            <a:r>
              <a:rPr lang="en-US" sz="2000" b="0" dirty="0">
                <a:solidFill>
                  <a:srgbClr val="002060"/>
                </a:solidFill>
              </a:rPr>
              <a:t>How to Train Your Dragon</a:t>
            </a:r>
            <a:br>
              <a:rPr lang="en-US" sz="2000" b="0" dirty="0">
                <a:solidFill>
                  <a:srgbClr val="002060"/>
                </a:solidFill>
              </a:rPr>
            </a:br>
            <a:r>
              <a:rPr lang="en-US" sz="2000" b="0" dirty="0">
                <a:hlinkClick r:id="rId4"/>
              </a:rPr>
              <a:t>https://AskJAN.org/articles/How-to-Train-Your-Dragon.cfm</a:t>
            </a:r>
            <a:endParaRPr lang="en-US" sz="2000" b="0" dirty="0">
              <a:solidFill>
                <a:srgbClr val="002060"/>
              </a:solidFill>
            </a:endParaRPr>
          </a:p>
          <a:p>
            <a:pPr marL="347472" indent="-347472">
              <a:spcBef>
                <a:spcPts val="0"/>
              </a:spcBef>
              <a:spcAft>
                <a:spcPts val="1200"/>
              </a:spcAft>
              <a:buFont typeface="Wingdings" panose="05000000000000000000" pitchFamily="2" charset="2"/>
              <a:buChar char="§"/>
            </a:pPr>
            <a:r>
              <a:rPr lang="en-US" sz="2000" b="0" dirty="0">
                <a:solidFill>
                  <a:srgbClr val="002060"/>
                </a:solidFill>
              </a:rPr>
              <a:t>Dual-Channel Headsets for Users of Speech Rec Software</a:t>
            </a:r>
            <a:br>
              <a:rPr lang="en-US" sz="2000" b="0" dirty="0">
                <a:solidFill>
                  <a:srgbClr val="002060"/>
                </a:solidFill>
              </a:rPr>
            </a:br>
            <a:r>
              <a:rPr lang="en-US" sz="2000" b="0" dirty="0">
                <a:hlinkClick r:id="rId5"/>
              </a:rPr>
              <a:t>https://AskJAN.org/solutions/Dual-Channel-Headsets-for-Users-of-Speech-Recognition-Software.cfm</a:t>
            </a:r>
            <a:endParaRPr lang="en-US" sz="2000" b="0" dirty="0">
              <a:solidFill>
                <a:srgbClr val="002060"/>
              </a:solidFill>
            </a:endParaRPr>
          </a:p>
        </p:txBody>
      </p:sp>
      <p:sp>
        <p:nvSpPr>
          <p:cNvPr id="3" name="Slide Number Placeholder 2">
            <a:extLst>
              <a:ext uri="{FF2B5EF4-FFF2-40B4-BE49-F238E27FC236}">
                <a16:creationId xmlns:a16="http://schemas.microsoft.com/office/drawing/2014/main" id="{39D0F796-FB5C-4962-AAAB-522856624743}"/>
              </a:ext>
            </a:extLst>
          </p:cNvPr>
          <p:cNvSpPr>
            <a:spLocks noGrp="1"/>
          </p:cNvSpPr>
          <p:nvPr>
            <p:ph type="sldNum" sz="quarter" idx="10"/>
          </p:nvPr>
        </p:nvSpPr>
        <p:spPr/>
        <p:txBody>
          <a:bodyPr/>
          <a:lstStyle/>
          <a:p>
            <a:pPr>
              <a:defRPr/>
            </a:pPr>
            <a:fld id="{189A5E05-7FB8-4F7A-A1D5-B84D179676F5}" type="slidenum">
              <a:rPr lang="en-US" smtClean="0"/>
              <a:pPr>
                <a:defRPr/>
              </a:pPr>
              <a:t>56</a:t>
            </a:fld>
            <a:endParaRPr lang="en-US"/>
          </a:p>
        </p:txBody>
      </p:sp>
    </p:spTree>
    <p:extLst>
      <p:ext uri="{BB962C8B-B14F-4D97-AF65-F5344CB8AC3E}">
        <p14:creationId xmlns:p14="http://schemas.microsoft.com/office/powerpoint/2010/main" val="3817345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7A26F3-44D5-415A-A250-8BBD52B48881}"/>
              </a:ext>
            </a:extLst>
          </p:cNvPr>
          <p:cNvSpPr>
            <a:spLocks noGrp="1"/>
          </p:cNvSpPr>
          <p:nvPr>
            <p:ph type="title" idx="4294967295"/>
          </p:nvPr>
        </p:nvSpPr>
        <p:spPr>
          <a:xfrm>
            <a:off x="457200" y="274638"/>
            <a:ext cx="8153400" cy="1020762"/>
          </a:xfrm>
        </p:spPr>
        <p:txBody>
          <a:bodyPr/>
          <a:lstStyle/>
          <a:p>
            <a:r>
              <a:rPr lang="en-US" dirty="0"/>
              <a:t>Public Safety Workers</a:t>
            </a:r>
          </a:p>
        </p:txBody>
      </p:sp>
      <p:sp>
        <p:nvSpPr>
          <p:cNvPr id="2" name="Content Placeholder 1">
            <a:extLst>
              <a:ext uri="{FF2B5EF4-FFF2-40B4-BE49-F238E27FC236}">
                <a16:creationId xmlns:a16="http://schemas.microsoft.com/office/drawing/2014/main" id="{5DC5A1FD-79EE-4081-B968-AF1B93684FEE}"/>
              </a:ext>
            </a:extLst>
          </p:cNvPr>
          <p:cNvSpPr>
            <a:spLocks noGrp="1"/>
          </p:cNvSpPr>
          <p:nvPr>
            <p:ph idx="1"/>
          </p:nvPr>
        </p:nvSpPr>
        <p:spPr/>
        <p:txBody>
          <a:bodyPr/>
          <a:lstStyle/>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endParaRPr lang="en-US" b="1" dirty="0">
              <a:solidFill>
                <a:srgbClr val="0096DB"/>
              </a:solidFill>
              <a:latin typeface="Arial" charset="0"/>
              <a:ea typeface="+mj-ea"/>
              <a:cs typeface="Arial" charset="0"/>
            </a:endParaRPr>
          </a:p>
          <a:p>
            <a:pPr algn="ctr"/>
            <a:r>
              <a:rPr lang="en-US" sz="4000" b="1" dirty="0">
                <a:solidFill>
                  <a:srgbClr val="0070C0"/>
                </a:solidFill>
                <a:latin typeface="Arial" charset="0"/>
                <a:ea typeface="+mj-ea"/>
                <a:cs typeface="Arial" charset="0"/>
              </a:rPr>
              <a:t>Fire &amp; Wildland Fire Service </a:t>
            </a:r>
            <a:endParaRPr lang="en-US" sz="4000" dirty="0">
              <a:solidFill>
                <a:srgbClr val="0070C0"/>
              </a:solidFill>
            </a:endParaRPr>
          </a:p>
        </p:txBody>
      </p:sp>
      <p:sp>
        <p:nvSpPr>
          <p:cNvPr id="3" name="Slide Number Placeholder 2">
            <a:extLst>
              <a:ext uri="{FF2B5EF4-FFF2-40B4-BE49-F238E27FC236}">
                <a16:creationId xmlns:a16="http://schemas.microsoft.com/office/drawing/2014/main" id="{765E848F-6E99-4C93-9FD4-F91A559BDF4F}"/>
              </a:ext>
            </a:extLst>
          </p:cNvPr>
          <p:cNvSpPr>
            <a:spLocks noGrp="1"/>
          </p:cNvSpPr>
          <p:nvPr>
            <p:ph type="sldNum" sz="quarter" idx="10"/>
          </p:nvPr>
        </p:nvSpPr>
        <p:spPr/>
        <p:txBody>
          <a:bodyPr/>
          <a:lstStyle/>
          <a:p>
            <a:pPr>
              <a:defRPr/>
            </a:pPr>
            <a:fld id="{B1457735-EDA7-4C55-9008-7596A345DDB1}" type="slidenum">
              <a:rPr lang="en-US" smtClean="0"/>
              <a:pPr>
                <a:defRPr/>
              </a:pPr>
              <a:t>6</a:t>
            </a:fld>
            <a:endParaRPr lang="en-US"/>
          </a:p>
        </p:txBody>
      </p:sp>
    </p:spTree>
    <p:extLst>
      <p:ext uri="{BB962C8B-B14F-4D97-AF65-F5344CB8AC3E}">
        <p14:creationId xmlns:p14="http://schemas.microsoft.com/office/powerpoint/2010/main" val="545282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3DE0E-8E5F-4DDD-A39E-A116800CE738}"/>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a:xfrm>
            <a:off x="785446" y="1312984"/>
            <a:ext cx="7901354" cy="5164015"/>
          </a:xfrm>
        </p:spPr>
        <p:txBody>
          <a:bodyPr>
            <a:noAutofit/>
          </a:bodyPr>
          <a:lstStyle/>
          <a:p>
            <a:pPr>
              <a:spcBef>
                <a:spcPts val="0"/>
              </a:spcBef>
              <a:spcAft>
                <a:spcPts val="600"/>
              </a:spcAft>
            </a:pPr>
            <a:r>
              <a:rPr lang="en-US" sz="2600" b="1" dirty="0">
                <a:solidFill>
                  <a:srgbClr val="0070C0"/>
                </a:solidFill>
              </a:rPr>
              <a:t>Overview:</a:t>
            </a:r>
            <a:endParaRPr lang="en-US" sz="2600" dirty="0">
              <a:solidFill>
                <a:srgbClr val="0070C0"/>
              </a:solidFill>
            </a:endParaRPr>
          </a:p>
          <a:p>
            <a:pPr marL="457200" indent="-457200">
              <a:spcBef>
                <a:spcPts val="0"/>
              </a:spcBef>
              <a:spcAft>
                <a:spcPts val="1200"/>
              </a:spcAft>
              <a:buFont typeface="Wingdings" panose="05000000000000000000" pitchFamily="2" charset="2"/>
              <a:buChar char="§"/>
            </a:pPr>
            <a:r>
              <a:rPr lang="en-US" sz="2400" dirty="0">
                <a:solidFill>
                  <a:srgbClr val="002060"/>
                </a:solidFill>
              </a:rPr>
              <a:t>Volunteers vs. Employed, who is covered by the ADA?</a:t>
            </a:r>
          </a:p>
          <a:p>
            <a:pPr marL="457200" indent="-457200">
              <a:spcBef>
                <a:spcPts val="0"/>
              </a:spcBef>
              <a:spcAft>
                <a:spcPts val="600"/>
              </a:spcAft>
              <a:buFont typeface="Wingdings" panose="05000000000000000000" pitchFamily="2" charset="2"/>
              <a:buChar char="§"/>
            </a:pPr>
            <a:r>
              <a:rPr lang="en-US" sz="2400" dirty="0">
                <a:solidFill>
                  <a:srgbClr val="002060"/>
                </a:solidFill>
              </a:rPr>
              <a:t>Common accommodation solutions: </a:t>
            </a:r>
          </a:p>
          <a:p>
            <a:pPr marL="857250" lvl="1" indent="-457200">
              <a:spcBef>
                <a:spcPts val="0"/>
              </a:spcBef>
              <a:spcAft>
                <a:spcPts val="600"/>
              </a:spcAft>
            </a:pPr>
            <a:r>
              <a:rPr lang="en-US" sz="2200" dirty="0">
                <a:solidFill>
                  <a:srgbClr val="002060"/>
                </a:solidFill>
              </a:rPr>
              <a:t>Limited scheduling/modified schedule</a:t>
            </a:r>
          </a:p>
          <a:p>
            <a:pPr marL="857250" lvl="1" indent="-457200">
              <a:spcBef>
                <a:spcPts val="0"/>
              </a:spcBef>
              <a:spcAft>
                <a:spcPts val="600"/>
              </a:spcAft>
            </a:pPr>
            <a:r>
              <a:rPr lang="en-US" sz="2200" dirty="0">
                <a:solidFill>
                  <a:srgbClr val="002060"/>
                </a:solidFill>
              </a:rPr>
              <a:t>Job restructuring/limiting tasks </a:t>
            </a:r>
          </a:p>
          <a:p>
            <a:pPr marL="857250" lvl="1" indent="-457200">
              <a:spcBef>
                <a:spcPts val="0"/>
              </a:spcBef>
              <a:spcAft>
                <a:spcPts val="600"/>
              </a:spcAft>
            </a:pPr>
            <a:r>
              <a:rPr lang="en-US" sz="2200" dirty="0">
                <a:solidFill>
                  <a:srgbClr val="002060"/>
                </a:solidFill>
              </a:rPr>
              <a:t>Policy modification to the dress code/safety standards</a:t>
            </a:r>
          </a:p>
          <a:p>
            <a:pPr marL="857250" lvl="1" indent="-457200">
              <a:spcBef>
                <a:spcPts val="0"/>
              </a:spcBef>
              <a:spcAft>
                <a:spcPts val="600"/>
              </a:spcAft>
            </a:pPr>
            <a:r>
              <a:rPr lang="en-US" sz="2200" dirty="0">
                <a:solidFill>
                  <a:srgbClr val="002060"/>
                </a:solidFill>
              </a:rPr>
              <a:t>Products to support employees with disabilities </a:t>
            </a:r>
          </a:p>
          <a:p>
            <a:pPr marL="857250" lvl="1" indent="-457200">
              <a:spcBef>
                <a:spcPts val="0"/>
              </a:spcBef>
              <a:spcAft>
                <a:spcPts val="600"/>
              </a:spcAft>
            </a:pPr>
            <a:r>
              <a:rPr lang="en-US" sz="2200" dirty="0">
                <a:solidFill>
                  <a:srgbClr val="002060"/>
                </a:solidFill>
              </a:rPr>
              <a:t>Overnight accommodations </a:t>
            </a:r>
          </a:p>
          <a:p>
            <a:pPr marL="1257300" lvl="2" indent="-457200">
              <a:spcBef>
                <a:spcPts val="0"/>
              </a:spcBef>
              <a:spcAft>
                <a:spcPts val="600"/>
              </a:spcAft>
            </a:pPr>
            <a:r>
              <a:rPr lang="en-US" sz="1800" dirty="0">
                <a:solidFill>
                  <a:srgbClr val="002060"/>
                </a:solidFill>
              </a:rPr>
              <a:t>Seniority systems and sleeping arrangements </a:t>
            </a:r>
          </a:p>
          <a:p>
            <a:pPr marL="857250" lvl="1" indent="-457200">
              <a:spcBef>
                <a:spcPts val="0"/>
              </a:spcBef>
              <a:spcAft>
                <a:spcPts val="600"/>
              </a:spcAft>
            </a:pPr>
            <a:r>
              <a:rPr lang="en-US" sz="2200" dirty="0">
                <a:solidFill>
                  <a:srgbClr val="002060"/>
                </a:solidFill>
              </a:rPr>
              <a:t>Case study example  </a:t>
            </a: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EBAA1FC8-DAC6-4350-AA88-329E1097327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754" y="4737370"/>
            <a:ext cx="1645846" cy="1645846"/>
          </a:xfrm>
          <a:prstGeom prst="rect">
            <a:avLst/>
          </a:prstGeom>
        </p:spPr>
      </p:pic>
    </p:spTree>
    <p:extLst>
      <p:ext uri="{BB962C8B-B14F-4D97-AF65-F5344CB8AC3E}">
        <p14:creationId xmlns:p14="http://schemas.microsoft.com/office/powerpoint/2010/main" val="412740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E2922-7284-4AAF-9627-131A6EB2C29A}"/>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a:xfrm>
            <a:off x="838200" y="1295399"/>
            <a:ext cx="8026400" cy="5197475"/>
          </a:xfrm>
        </p:spPr>
        <p:txBody>
          <a:bodyPr>
            <a:noAutofit/>
          </a:bodyPr>
          <a:lstStyle/>
          <a:p>
            <a:pPr>
              <a:spcBef>
                <a:spcPts val="0"/>
              </a:spcBef>
              <a:spcAft>
                <a:spcPts val="600"/>
              </a:spcAft>
            </a:pPr>
            <a:r>
              <a:rPr lang="en-US" sz="2600" b="1" dirty="0">
                <a:solidFill>
                  <a:srgbClr val="0070C0"/>
                </a:solidFill>
              </a:rPr>
              <a:t>Volunteer vs Employee</a:t>
            </a:r>
          </a:p>
          <a:p>
            <a:pPr marL="0">
              <a:spcBef>
                <a:spcPts val="0"/>
              </a:spcBef>
              <a:spcAft>
                <a:spcPts val="1200"/>
              </a:spcAft>
            </a:pPr>
            <a:r>
              <a:rPr lang="en-US" sz="2400" b="1" dirty="0"/>
              <a:t>Under Title I, only individuals with disabilities who meet the definition of "employee" are entitled to reasonable accommodations</a:t>
            </a:r>
          </a:p>
          <a:p>
            <a:pPr marL="457200" lvl="1" indent="-342900">
              <a:spcBef>
                <a:spcPts val="0"/>
              </a:spcBef>
              <a:spcAft>
                <a:spcPts val="1200"/>
              </a:spcAft>
            </a:pPr>
            <a:r>
              <a:rPr lang="en-US" sz="2000" dirty="0"/>
              <a:t>A volunteer is typically not a protected employee under Title I of the ADA because an employer-employee relationship usually is not formed</a:t>
            </a:r>
          </a:p>
          <a:p>
            <a:pPr marL="457200" lvl="1" indent="-342900">
              <a:spcBef>
                <a:spcPts val="0"/>
              </a:spcBef>
            </a:pPr>
            <a:r>
              <a:rPr lang="en-US" sz="2000" b="1" dirty="0"/>
              <a:t>However</a:t>
            </a:r>
            <a:r>
              <a:rPr lang="en-US" sz="2000" dirty="0"/>
              <a:t>, if a volunteer receives “significant remuneration” (e.g., pay and benefits) as a result of volunteer service or the volunteer service usually leads to employment with the employer, then the volunteer may be considered an employee</a:t>
            </a: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r>
              <a:rPr lang="en-US" sz="1800" dirty="0">
                <a:solidFill>
                  <a:srgbClr val="002060"/>
                </a:solidFill>
                <a:hlinkClick r:id="rId3"/>
              </a:rPr>
              <a:t>Volunteers and the Americans with Disabilities Act (ADA)</a:t>
            </a:r>
            <a:endParaRPr lang="en-US" sz="18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87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24774-2EC1-483E-B791-F9C0E0CA723A}"/>
              </a:ext>
            </a:extLst>
          </p:cNvPr>
          <p:cNvSpPr>
            <a:spLocks noGrp="1"/>
          </p:cNvSpPr>
          <p:nvPr>
            <p:ph type="title" idx="4294967295"/>
          </p:nvPr>
        </p:nvSpPr>
        <p:spPr/>
        <p:txBody>
          <a:bodyPr/>
          <a:lstStyle/>
          <a:p>
            <a:r>
              <a:rPr lang="en-US" dirty="0"/>
              <a:t>Fire &amp; Wildland Fire Service</a:t>
            </a:r>
          </a:p>
        </p:txBody>
      </p:sp>
      <p:sp>
        <p:nvSpPr>
          <p:cNvPr id="2" name="Content Placeholder 1"/>
          <p:cNvSpPr>
            <a:spLocks noGrp="1"/>
          </p:cNvSpPr>
          <p:nvPr>
            <p:ph idx="1"/>
          </p:nvPr>
        </p:nvSpPr>
        <p:spPr/>
        <p:txBody>
          <a:bodyPr>
            <a:noAutofit/>
          </a:bodyPr>
          <a:lstStyle/>
          <a:p>
            <a:pPr>
              <a:spcBef>
                <a:spcPts val="0"/>
              </a:spcBef>
              <a:spcAft>
                <a:spcPts val="1200"/>
              </a:spcAft>
            </a:pPr>
            <a:r>
              <a:rPr lang="en-US" sz="2600" b="1" dirty="0">
                <a:solidFill>
                  <a:srgbClr val="0070C0"/>
                </a:solidFill>
              </a:rPr>
              <a:t>Limiting Overtime/Modification to a Schedule </a:t>
            </a:r>
          </a:p>
          <a:p>
            <a:pPr marL="0">
              <a:spcBef>
                <a:spcPts val="0"/>
              </a:spcBef>
            </a:pPr>
            <a:r>
              <a:rPr lang="en-US" sz="2400" b="1" dirty="0"/>
              <a:t>A modified schedule may involve:</a:t>
            </a:r>
          </a:p>
          <a:p>
            <a:pPr>
              <a:buFont typeface="Wingdings" panose="05000000000000000000" pitchFamily="2" charset="2"/>
              <a:buChar char="§"/>
            </a:pPr>
            <a:r>
              <a:rPr lang="en-US" sz="2400" dirty="0"/>
              <a:t>adjusting arrival or departure times </a:t>
            </a:r>
          </a:p>
          <a:p>
            <a:pPr>
              <a:buFont typeface="Wingdings" panose="05000000000000000000" pitchFamily="2" charset="2"/>
              <a:buChar char="§"/>
            </a:pPr>
            <a:r>
              <a:rPr lang="en-US" sz="2400" dirty="0"/>
              <a:t>providing periodic breaks</a:t>
            </a:r>
          </a:p>
          <a:p>
            <a:pPr>
              <a:buFont typeface="Wingdings" panose="05000000000000000000" pitchFamily="2" charset="2"/>
              <a:buChar char="§"/>
            </a:pPr>
            <a:r>
              <a:rPr lang="en-US" sz="2400" dirty="0"/>
              <a:t>altering when certain functions are performed </a:t>
            </a:r>
          </a:p>
          <a:p>
            <a:pPr>
              <a:buFont typeface="Wingdings" panose="05000000000000000000" pitchFamily="2" charset="2"/>
              <a:buChar char="§"/>
            </a:pPr>
            <a:r>
              <a:rPr lang="en-US" sz="2400" dirty="0"/>
              <a:t>allowing an employee to use accrued paid leave</a:t>
            </a:r>
          </a:p>
          <a:p>
            <a:pPr>
              <a:buFont typeface="Wingdings" panose="05000000000000000000" pitchFamily="2" charset="2"/>
              <a:buChar char="§"/>
            </a:pPr>
            <a:r>
              <a:rPr lang="en-US" sz="2400" dirty="0"/>
              <a:t>providing additional unpaid leave</a:t>
            </a:r>
          </a:p>
          <a:p>
            <a:pPr>
              <a:buFont typeface="Wingdings" panose="05000000000000000000" pitchFamily="2" charset="2"/>
              <a:buChar char="§"/>
            </a:pPr>
            <a:endParaRPr lang="en-US" sz="2000" i="1" dirty="0"/>
          </a:p>
          <a:p>
            <a:endParaRPr lang="en-US" sz="1600" i="1" dirty="0"/>
          </a:p>
          <a:p>
            <a:pPr marL="0" indent="0"/>
            <a:r>
              <a:rPr lang="en-US" sz="1800" dirty="0">
                <a:hlinkClick r:id="rId3"/>
              </a:rPr>
              <a:t>Enforcement Guidance: </a:t>
            </a:r>
            <a:br>
              <a:rPr lang="en-US" sz="1800" dirty="0">
                <a:hlinkClick r:id="rId3"/>
              </a:rPr>
            </a:br>
            <a:r>
              <a:rPr lang="en-US" sz="1800" dirty="0">
                <a:hlinkClick r:id="rId3"/>
              </a:rPr>
              <a:t>Reasonable Accommodation and Undue Hardship Under the ADA</a:t>
            </a:r>
            <a:endParaRPr lang="en-US" sz="1800" dirty="0">
              <a:solidFill>
                <a:srgbClr val="002060"/>
              </a:solidFill>
            </a:endParaRPr>
          </a:p>
          <a:p>
            <a:pPr marL="857250" lvl="1" indent="-457200">
              <a:spcBef>
                <a:spcPts val="0"/>
              </a:spcBef>
            </a:pPr>
            <a:endParaRPr lang="en-US" sz="2200" dirty="0">
              <a:solidFill>
                <a:srgbClr val="002060"/>
              </a:solidFill>
            </a:endParaRPr>
          </a:p>
          <a:p>
            <a:pPr marL="400050" lvl="1" indent="0">
              <a:spcBef>
                <a:spcPts val="0"/>
              </a:spcBef>
              <a:buNone/>
            </a:pPr>
            <a:endParaRPr lang="en-US" sz="2200" dirty="0">
              <a:solidFill>
                <a:srgbClr val="002060"/>
              </a:solidFill>
            </a:endParaRPr>
          </a:p>
          <a:p>
            <a:pPr marL="400050" lvl="1" indent="0">
              <a:spcBef>
                <a:spcPts val="0"/>
              </a:spcBef>
              <a:buNone/>
            </a:pPr>
            <a:endParaRPr lang="en-US" sz="22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a:p>
            <a:pPr marL="0">
              <a:spcBef>
                <a:spcPts val="0"/>
              </a:spcBef>
            </a:pPr>
            <a:endParaRPr lang="en-US" sz="200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FF340CF9-8B1D-4436-B98C-74E9247270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278" y="1894581"/>
            <a:ext cx="1213407" cy="1213407"/>
          </a:xfrm>
          <a:prstGeom prst="rect">
            <a:avLst/>
          </a:prstGeom>
        </p:spPr>
      </p:pic>
    </p:spTree>
    <p:extLst>
      <p:ext uri="{BB962C8B-B14F-4D97-AF65-F5344CB8AC3E}">
        <p14:creationId xmlns:p14="http://schemas.microsoft.com/office/powerpoint/2010/main" val="129657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ccommodating  Public Safety Workers with Disabilities&amp;#x0D; &amp;quot;&quot;/&gt;&lt;property id=&quot;20307&quot; value=&quot;262&quot;/&gt;&lt;/object&gt;&lt;object type=&quot;3&quot; unique_id=&quot;10004&quot;&gt;&lt;property id=&quot;20148&quot; value=&quot;5&quot;/&gt;&lt;property id=&quot;20300&quot; value=&quot;Slide 2 - &amp;quot;JAN Webcast Housekeeping&amp;quot;&quot;/&gt;&lt;property id=&quot;20307&quot; value=&quot;753&quot;/&gt;&lt;/object&gt;&lt;object type=&quot;3&quot; unique_id=&quot;10005&quot;&gt;&lt;property id=&quot;20148&quot; value=&quot;5&quot;/&gt;&lt;property id=&quot;20300&quot; value=&quot;Slide 3 - &amp;quot;Housekeeping Cont’d&amp;quot;&quot;/&gt;&lt;property id=&quot;20307&quot; value=&quot;752&quot;/&gt;&lt;/object&gt;&lt;object type=&quot;3&quot; unique_id=&quot;10006&quot;&gt;&lt;property id=&quot;20148&quot; value=&quot;5&quot;/&gt;&lt;property id=&quot;20300&quot; value=&quot;Slide 4 - &amp;quot;Public Safety Workers&amp;quot;&quot;/&gt;&lt;property id=&quot;20307&quot; value=&quot;317&quot;/&gt;&lt;/object&gt;&lt;object type=&quot;3&quot; unique_id=&quot;10007&quot;&gt;&lt;property id=&quot;20148&quot; value=&quot;5&quot;/&gt;&lt;property id=&quot;20300&quot; value=&quot;Slide 5 - &amp;quot;Public Safety Workers&amp;quot;&quot;/&gt;&lt;property id=&quot;20307&quot; value=&quot;477&quot;/&gt;&lt;/object&gt;&lt;object type=&quot;3&quot; unique_id=&quot;10008&quot;&gt;&lt;property id=&quot;20148&quot; value=&quot;5&quot;/&gt;&lt;property id=&quot;20300&quot; value=&quot;Slide 6 - &amp;quot;Public Safety Workers&amp;quot;&quot;/&gt;&lt;property id=&quot;20307&quot; value=&quot;800&quot;/&gt;&lt;/object&gt;&lt;object type=&quot;3&quot; unique_id=&quot;10009&quot;&gt;&lt;property id=&quot;20148&quot; value=&quot;5&quot;/&gt;&lt;property id=&quot;20300&quot; value=&quot;Slide 7 - &amp;quot;Fire &amp;amp; Wildland Fire Service&amp;quot;&quot;/&gt;&lt;property id=&quot;20307&quot; value=&quot;776&quot;/&gt;&lt;/object&gt;&lt;object type=&quot;3&quot; unique_id=&quot;10010&quot;&gt;&lt;property id=&quot;20148&quot; value=&quot;5&quot;/&gt;&lt;property id=&quot;20300&quot; value=&quot;Slide 8 - &amp;quot;Fire &amp;amp; Wildland Fire Service&amp;quot;&quot;/&gt;&lt;property id=&quot;20307&quot; value=&quot;777&quot;/&gt;&lt;/object&gt;&lt;object type=&quot;3&quot; unique_id=&quot;10011&quot;&gt;&lt;property id=&quot;20148&quot; value=&quot;5&quot;/&gt;&lt;property id=&quot;20300&quot; value=&quot;Slide 9 - &amp;quot;Fire &amp;amp; Wildland Fire Service&amp;quot;&quot;/&gt;&lt;property id=&quot;20307&quot; value=&quot;778&quot;/&gt;&lt;/object&gt;&lt;object type=&quot;3&quot; unique_id=&quot;10012&quot;&gt;&lt;property id=&quot;20148&quot; value=&quot;5&quot;/&gt;&lt;property id=&quot;20300&quot; value=&quot;Slide 10 - &amp;quot;Fire &amp;amp; Wildland Fire Service&amp;quot;&quot;/&gt;&lt;property id=&quot;20307&quot; value=&quot;779&quot;/&gt;&lt;/object&gt;&lt;object type=&quot;3&quot; unique_id=&quot;10013&quot;&gt;&lt;property id=&quot;20148&quot; value=&quot;5&quot;/&gt;&lt;property id=&quot;20300&quot; value=&quot;Slide 11 - &amp;quot;Fire &amp;amp; Wildland Fire Service&amp;quot;&quot;/&gt;&lt;property id=&quot;20307&quot; value=&quot;782&quot;/&gt;&lt;/object&gt;&lt;object type=&quot;3&quot; unique_id=&quot;10014&quot;&gt;&lt;property id=&quot;20148&quot; value=&quot;5&quot;/&gt;&lt;property id=&quot;20300&quot; value=&quot;Slide 12 - &amp;quot;Fire &amp;amp; Wildland Fire Service&amp;quot;&quot;/&gt;&lt;property id=&quot;20307&quot; value=&quot;783&quot;/&gt;&lt;/object&gt;&lt;object type=&quot;3&quot; unique_id=&quot;10015&quot;&gt;&lt;property id=&quot;20148&quot; value=&quot;5&quot;/&gt;&lt;property id=&quot;20300&quot; value=&quot;Slide 13 - &amp;quot;Fire &amp;amp; Wildland Fire Service&amp;quot;&quot;/&gt;&lt;property id=&quot;20307&quot; value=&quot;784&quot;/&gt;&lt;/object&gt;&lt;object type=&quot;3&quot; unique_id=&quot;10016&quot;&gt;&lt;property id=&quot;20148&quot; value=&quot;5&quot;/&gt;&lt;property id=&quot;20300&quot; value=&quot;Slide 14 - &amp;quot;Fire &amp;amp; Wildland Fire Service&amp;quot;&quot;/&gt;&lt;property id=&quot;20307&quot; value=&quot;785&quot;/&gt;&lt;/object&gt;&lt;object type=&quot;3&quot; unique_id=&quot;10017&quot;&gt;&lt;property id=&quot;20148&quot; value=&quot;5&quot;/&gt;&lt;property id=&quot;20300&quot; value=&quot;Slide 15 - &amp;quot;Fire &amp;amp; Wildland Fire Service&amp;quot;&quot;/&gt;&lt;property id=&quot;20307&quot; value=&quot;786&quot;/&gt;&lt;/object&gt;&lt;object type=&quot;3&quot; unique_id=&quot;10018&quot;&gt;&lt;property id=&quot;20148&quot; value=&quot;5&quot;/&gt;&lt;property id=&quot;20300&quot; value=&quot;Slide 16 - &amp;quot;Fire &amp;amp; Wildland Fire Service&amp;quot;&quot;/&gt;&lt;property id=&quot;20307&quot; value=&quot;787&quot;/&gt;&lt;/object&gt;&lt;object type=&quot;3&quot; unique_id=&quot;10019&quot;&gt;&lt;property id=&quot;20148&quot; value=&quot;5&quot;/&gt;&lt;property id=&quot;20300&quot; value=&quot;Slide 17 - &amp;quot;Fire &amp;amp; Wildland Fire Service&amp;quot;&quot;/&gt;&lt;property id=&quot;20307&quot; value=&quot;788&quot;/&gt;&lt;/object&gt;&lt;object type=&quot;3&quot; unique_id=&quot;10020&quot;&gt;&lt;property id=&quot;20148&quot; value=&quot;5&quot;/&gt;&lt;property id=&quot;20300&quot; value=&quot;Slide 18 - &amp;quot;Fire &amp;amp; Wildland Fire Service&amp;quot;&quot;/&gt;&lt;property id=&quot;20307&quot; value=&quot;789&quot;/&gt;&lt;/object&gt;&lt;object type=&quot;3&quot; unique_id=&quot;10021&quot;&gt;&lt;property id=&quot;20148&quot; value=&quot;5&quot;/&gt;&lt;property id=&quot;20300&quot; value=&quot;Slide 19 - &amp;quot;Fire &amp;amp; Wildland Fire Service&amp;#x0D;&amp;quot;&quot;/&gt;&lt;property id=&quot;20307&quot; value=&quot;790&quot;/&gt;&lt;/object&gt;&lt;object type=&quot;3&quot; unique_id=&quot;10022&quot;&gt;&lt;property id=&quot;20148&quot; value=&quot;5&quot;/&gt;&lt;property id=&quot;20300&quot; value=&quot;Slide 20 - &amp;quot;Public Safety Workers&amp;quot;&quot;/&gt;&lt;property id=&quot;20307&quot; value=&quot;801&quot;/&gt;&lt;/object&gt;&lt;object type=&quot;3&quot; unique_id=&quot;10023&quot;&gt;&lt;property id=&quot;20148&quot; value=&quot;5&quot;/&gt;&lt;property id=&quot;20300&quot; value=&quot;Slide 21 - &amp;quot;Law Enforcement/Corrections&amp;#x0D;&amp;quot;&quot;/&gt;&lt;property id=&quot;20307&quot; value=&quot;774&quot;/&gt;&lt;/object&gt;&lt;object type=&quot;3&quot; unique_id=&quot;10024&quot;&gt;&lt;property id=&quot;20148&quot; value=&quot;5&quot;/&gt;&lt;property id=&quot;20300&quot; value=&quot;Slide 22 - &amp;quot;Law Enforcement/Corrections&amp;quot;&quot;/&gt;&lt;property id=&quot;20307&quot; value=&quot;278&quot;/&gt;&lt;/object&gt;&lt;object type=&quot;3&quot; unique_id=&quot;10025&quot;&gt;&lt;property id=&quot;20148&quot; value=&quot;5&quot;/&gt;&lt;property id=&quot;20300&quot; value=&quot;Slide 23 - &amp;quot;Law Enforcement/Corrections&amp;quot;&quot;/&gt;&lt;property id=&quot;20307&quot; value=&quot;450&quot;/&gt;&lt;/object&gt;&lt;object type=&quot;3&quot; unique_id=&quot;10026&quot;&gt;&lt;property id=&quot;20148&quot; value=&quot;5&quot;/&gt;&lt;property id=&quot;20300&quot; value=&quot;Slide 24 - &amp;quot;Law Enforcement/Corrections&amp;quot;&quot;/&gt;&lt;property id=&quot;20307&quot; value=&quot;455&quot;/&gt;&lt;/object&gt;&lt;object type=&quot;3&quot; unique_id=&quot;10027&quot;&gt;&lt;property id=&quot;20148&quot; value=&quot;5&quot;/&gt;&lt;property id=&quot;20300&quot; value=&quot;Slide 25 - &amp;quot;Law Enforcement/Corrections&amp;quot;&quot;/&gt;&lt;property id=&quot;20307&quot; value=&quot;772&quot;/&gt;&lt;/object&gt;&lt;object type=&quot;3&quot; unique_id=&quot;10028&quot;&gt;&lt;property id=&quot;20148&quot; value=&quot;5&quot;/&gt;&lt;property id=&quot;20300&quot; value=&quot;Slide 26 - &amp;quot;Law Enforcement/Corrections&amp;quot;&quot;/&gt;&lt;property id=&quot;20307&quot; value=&quot;773&quot;/&gt;&lt;/object&gt;&lt;object type=&quot;3&quot; unique_id=&quot;10029&quot;&gt;&lt;property id=&quot;20148&quot; value=&quot;5&quot;/&gt;&lt;property id=&quot;20300&quot; value=&quot;Slide 27 - &amp;quot;Law Enforcement/Corrections&amp;quot;&quot;/&gt;&lt;property id=&quot;20307&quot; value=&quot;809&quot;/&gt;&lt;/object&gt;&lt;object type=&quot;3&quot; unique_id=&quot;10030&quot;&gt;&lt;property id=&quot;20148&quot; value=&quot;5&quot;/&gt;&lt;property id=&quot;20300&quot; value=&quot;Slide 28 - &amp;quot;Law Enforcement/Corrections&amp;#x0D;&amp;quot;&quot;/&gt;&lt;property id=&quot;20307&quot; value=&quot;434&quot;/&gt;&lt;/object&gt;&lt;object type=&quot;3&quot; unique_id=&quot;10031&quot;&gt;&lt;property id=&quot;20148&quot; value=&quot;5&quot;/&gt;&lt;property id=&quot;20300&quot; value=&quot;Slide 29 - &amp;quot;Law Enforcement/Corrections&amp;#x0D;&amp;quot;&quot;/&gt;&lt;property id=&quot;20307&quot; value=&quot;435&quot;/&gt;&lt;/object&gt;&lt;object type=&quot;3&quot; unique_id=&quot;10032&quot;&gt;&lt;property id=&quot;20148&quot; value=&quot;5&quot;/&gt;&lt;property id=&quot;20300&quot; value=&quot;Slide 30 - &amp;quot;Law Enforcement/Corrections&amp;#x0D;&amp;quot;&quot;/&gt;&lt;property id=&quot;20307&quot; value=&quot;436&quot;/&gt;&lt;/object&gt;&lt;object type=&quot;3&quot; unique_id=&quot;10033&quot;&gt;&lt;property id=&quot;20148&quot; value=&quot;5&quot;/&gt;&lt;property id=&quot;20300&quot; value=&quot;Slide 31 - &amp;quot;Law Enforcement/Corrections&amp;#x0D;&amp;quot;&quot;/&gt;&lt;property id=&quot;20307&quot; value=&quot;811&quot;/&gt;&lt;/object&gt;&lt;object type=&quot;3&quot; unique_id=&quot;10034&quot;&gt;&lt;property id=&quot;20148&quot; value=&quot;5&quot;/&gt;&lt;property id=&quot;20300&quot; value=&quot;Slide 32 - &amp;quot;Law Enforcement/Corrections&amp;#x0D;&amp;quot;&quot;/&gt;&lt;property id=&quot;20307&quot; value=&quot;812&quot;/&gt;&lt;/object&gt;&lt;object type=&quot;3&quot; unique_id=&quot;10035&quot;&gt;&lt;property id=&quot;20148&quot; value=&quot;5&quot;/&gt;&lt;property id=&quot;20300&quot; value=&quot;Slide 33 - &amp;quot;Law Enforcement/Corrections&amp;#x0D;&amp;quot;&quot;/&gt;&lt;property id=&quot;20307&quot; value=&quot;813&quot;/&gt;&lt;/object&gt;&lt;object type=&quot;3&quot; unique_id=&quot;10036&quot;&gt;&lt;property id=&quot;20148&quot; value=&quot;5&quot;/&gt;&lt;property id=&quot;20300&quot; value=&quot;Slide 34 - &amp;quot;Public Safety Workers&amp;quot;&quot;/&gt;&lt;property id=&quot;20307&quot; value=&quot;802&quot;/&gt;&lt;/object&gt;&lt;object type=&quot;3&quot; unique_id=&quot;10037&quot;&gt;&lt;property id=&quot;20148&quot; value=&quot;5&quot;/&gt;&lt;property id=&quot;20300&quot; value=&quot;Slide 35 - &amp;quot;Emergency Medical Service (EMS)&amp;quot;&quot;/&gt;&lt;property id=&quot;20307&quot; value=&quot;460&quot;/&gt;&lt;/object&gt;&lt;object type=&quot;3&quot; unique_id=&quot;10038&quot;&gt;&lt;property id=&quot;20148&quot; value=&quot;5&quot;/&gt;&lt;property id=&quot;20300&quot; value=&quot;Slide 36 - &amp;quot;Emergency Medical Service (EMS)&amp;quot;&quot;/&gt;&lt;property id=&quot;20307&quot; value=&quot;793&quot;/&gt;&lt;/object&gt;&lt;object type=&quot;3&quot; unique_id=&quot;10039&quot;&gt;&lt;property id=&quot;20148&quot; value=&quot;5&quot;/&gt;&lt;property id=&quot;20300&quot; value=&quot;Slide 37 - &amp;quot;Emergency Medical Service (EMS)&amp;quot;&quot;/&gt;&lt;property id=&quot;20307&quot; value=&quot;465&quot;/&gt;&lt;/object&gt;&lt;object type=&quot;3&quot; unique_id=&quot;10040&quot;&gt;&lt;property id=&quot;20148&quot; value=&quot;5&quot;/&gt;&lt;property id=&quot;20300&quot; value=&quot;Slide 38 - &amp;quot;Emergency Medical Service (EMS)&amp;quot;&quot;/&gt;&lt;property id=&quot;20307&quot; value=&quot;771&quot;/&gt;&lt;/object&gt;&lt;object type=&quot;3&quot; unique_id=&quot;10041&quot;&gt;&lt;property id=&quot;20148&quot; value=&quot;5&quot;/&gt;&lt;property id=&quot;20300&quot; value=&quot;Slide 39 - &amp;quot;Emergency Medical Service (EMS)&amp;quot;&quot;/&gt;&lt;property id=&quot;20307&quot; value=&quot;474&quot;/&gt;&lt;/object&gt;&lt;object type=&quot;3&quot; unique_id=&quot;10042&quot;&gt;&lt;property id=&quot;20148&quot; value=&quot;5&quot;/&gt;&lt;property id=&quot;20300&quot; value=&quot;Slide 40 - &amp;quot;Emergency Medical Service (EMS)&amp;quot;&quot;/&gt;&lt;property id=&quot;20307&quot; value=&quot;475&quot;/&gt;&lt;/object&gt;&lt;object type=&quot;3&quot; unique_id=&quot;10043&quot;&gt;&lt;property id=&quot;20148&quot; value=&quot;5&quot;/&gt;&lt;property id=&quot;20300&quot; value=&quot;Slide 41 - &amp;quot;Public Safety Workers&amp;quot;&quot;/&gt;&lt;property id=&quot;20307&quot; value=&quot;803&quot;/&gt;&lt;/object&gt;&lt;object type=&quot;3&quot; unique_id=&quot;10044&quot;&gt;&lt;property id=&quot;20148&quot; value=&quot;5&quot;/&gt;&lt;property id=&quot;20300&quot; value=&quot;Slide 42 - &amp;quot;Miscellaneous&amp;quot;&quot;/&gt;&lt;property id=&quot;20307&quot; value=&quot;805&quot;/&gt;&lt;/object&gt;&lt;object type=&quot;3&quot; unique_id=&quot;10045&quot;&gt;&lt;property id=&quot;20148&quot; value=&quot;5&quot;/&gt;&lt;property id=&quot;20300&quot; value=&quot;Slide 43 - &amp;quot;Miscellaneous&amp;quot;&quot;/&gt;&lt;property id=&quot;20307&quot; value=&quot;806&quot;/&gt;&lt;/object&gt;&lt;object type=&quot;3&quot; unique_id=&quot;10046&quot;&gt;&lt;property id=&quot;20148&quot; value=&quot;5&quot;/&gt;&lt;property id=&quot;20300&quot; value=&quot;Slide 44 - &amp;quot;Miscellaneous &amp;quot;&quot;/&gt;&lt;property id=&quot;20307&quot; value=&quot;807&quot;/&gt;&lt;/object&gt;&lt;object type=&quot;3&quot; unique_id=&quot;10047&quot;&gt;&lt;property id=&quot;20148&quot; value=&quot;5&quot;/&gt;&lt;property id=&quot;20300&quot; value=&quot;Slide 45 - &amp;quot;Miscellaneous&amp;quot;&quot;/&gt;&lt;property id=&quot;20307&quot; value=&quot;808&quot;/&gt;&lt;/object&gt;&lt;object type=&quot;3&quot; unique_id=&quot;10048&quot;&gt;&lt;property id=&quot;20148&quot; value=&quot;5&quot;/&gt;&lt;property id=&quot;20300&quot; value=&quot;Slide 46 - &amp;quot;Miscellaneous&amp;quot;&quot;/&gt;&lt;property id=&quot;20307&quot; value=&quot;810&quot;/&gt;&lt;/object&gt;&lt;object type=&quot;3&quot; unique_id=&quot;10049&quot;&gt;&lt;property id=&quot;20148&quot; value=&quot;5&quot;/&gt;&lt;property id=&quot;20300&quot; value=&quot;Slide 47 - &amp;quot;AskJAN.org&amp;quot;&quot;/&gt;&lt;property id=&quot;20307&quot; value=&quot;318&quot;/&gt;&lt;/object&gt;&lt;object type=&quot;3&quot; unique_id=&quot;10050&quot;&gt;&lt;property id=&quot;20148&quot; value=&quot;5&quot;/&gt;&lt;property id=&quot;20300&quot; value=&quot;Slide 48 - &amp;quot;Questions?&amp;quot;&quot;/&gt;&lt;property id=&quot;20307&quot; value=&quot;754&quot;/&gt;&lt;/object&gt;&lt;object type=&quot;3&quot; unique_id=&quot;10051&quot;&gt;&lt;property id=&quot;20148&quot; value=&quot;5&quot;/&gt;&lt;property id=&quot;20300&quot; value=&quot;Slide 49 - &amp;quot;Questions? Ask JAN!&amp;quot;&quot;/&gt;&lt;property id=&quot;20307&quot; value=&quot;819&quot;/&gt;&lt;/object&gt;&lt;object type=&quot;3&quot; unique_id=&quot;10052&quot;&gt;&lt;property id=&quot;20148&quot; value=&quot;5&quot;/&gt;&lt;property id=&quot;20300&quot; value=&quot;Slide 50 - &amp;quot;Linked Resources&amp;quot;&quot;/&gt;&lt;property id=&quot;20307&quot; value=&quot;815&quot;/&gt;&lt;/object&gt;&lt;object type=&quot;3&quot; unique_id=&quot;10053&quot;&gt;&lt;property id=&quot;20148&quot; value=&quot;5&quot;/&gt;&lt;property id=&quot;20300&quot; value=&quot;Slide 51 - &amp;quot;Linked Resources&amp;quot;&quot;/&gt;&lt;property id=&quot;20307&quot; value=&quot;814&quot;/&gt;&lt;/object&gt;&lt;object type=&quot;3&quot; unique_id=&quot;10054&quot;&gt;&lt;property id=&quot;20148&quot; value=&quot;5&quot;/&gt;&lt;property id=&quot;20300&quot; value=&quot;Slide 52 - &amp;quot;Linked Resources&amp;quot;&quot;/&gt;&lt;property id=&quot;20307&quot; value=&quot;816&quot;/&gt;&lt;/object&gt;&lt;object type=&quot;3&quot; unique_id=&quot;10055&quot;&gt;&lt;property id=&quot;20148&quot; value=&quot;5&quot;/&gt;&lt;property id=&quot;20300&quot; value=&quot;Slide 53 - &amp;quot;Linked Resources&amp;quot;&quot;/&gt;&lt;property id=&quot;20307&quot; value=&quot;820&quot;/&gt;&lt;/object&gt;&lt;object type=&quot;3&quot; unique_id=&quot;10056&quot;&gt;&lt;property id=&quot;20148&quot; value=&quot;5&quot;/&gt;&lt;property id=&quot;20300&quot; value=&quot;Slide 54 - &amp;quot;Linked Resources&amp;quot;&quot;/&gt;&lt;property id=&quot;20307&quot; value=&quot;821&quot;/&gt;&lt;/object&gt;&lt;object type=&quot;3&quot; unique_id=&quot;10057&quot;&gt;&lt;property id=&quot;20148&quot; value=&quot;5&quot;/&gt;&lt;property id=&quot;20300&quot; value=&quot;Slide 55 - &amp;quot;Linked Resources&amp;quot;&quot;/&gt;&lt;property id=&quot;20307&quot; value=&quot;817&quot;/&gt;&lt;/object&gt;&lt;object type=&quot;3&quot; unique_id=&quot;10058&quot;&gt;&lt;property id=&quot;20148&quot; value=&quot;5&quot;/&gt;&lt;property id=&quot;20300&quot; value=&quot;Slide 56 - &amp;quot;Linked Resources&amp;quot;&quot;/&gt;&lt;property id=&quot;20307&quot; value=&quot;818&quot;/&gt;&lt;/object&gt;&lt;/object&gt;&lt;object type=&quot;8&quot; unique_id=&quot;10116&quot;&gt;&lt;/object&gt;&lt;/object&gt;&lt;/database&gt;"/>
  <p:tag name="SECTOMILLISECCONVERTED" val="1"/>
</p:tagLst>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2157</TotalTime>
  <Words>2757</Words>
  <Application>Microsoft Office PowerPoint</Application>
  <PresentationFormat>On-screen Show (4:3)</PresentationFormat>
  <Paragraphs>571</Paragraphs>
  <Slides>56</Slides>
  <Notes>49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56</vt:i4>
      </vt:variant>
    </vt:vector>
  </HeadingPairs>
  <TitlesOfParts>
    <vt:vector size="64" baseType="lpstr">
      <vt:lpstr>Arial</vt:lpstr>
      <vt:lpstr>Calibri</vt:lpstr>
      <vt:lpstr>Wingdings</vt:lpstr>
      <vt:lpstr>16_Office Theme</vt:lpstr>
      <vt:lpstr>17_Office Theme</vt:lpstr>
      <vt:lpstr>20_Office Theme</vt:lpstr>
      <vt:lpstr>6_Office Theme</vt:lpstr>
      <vt:lpstr>10_Office Theme</vt:lpstr>
      <vt:lpstr>Accommodating  Public Safety Workers with Disabilities  </vt:lpstr>
      <vt:lpstr>JAN Webcast Housekeeping</vt:lpstr>
      <vt:lpstr>Housekeeping Cont’d</vt:lpstr>
      <vt:lpstr>Public Safety Workers</vt:lpstr>
      <vt:lpstr>Public Safety Workers</vt:lpstr>
      <vt:lpstr>Public Safety Workers</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vt:lpstr>
      <vt:lpstr>Fire &amp; Wildland Fire Service </vt:lpstr>
      <vt:lpstr>Public Safety Workers</vt:lpstr>
      <vt:lpstr>Law Enforcement/Corrections </vt:lpstr>
      <vt:lpstr>Law Enforcement/Corrections</vt:lpstr>
      <vt:lpstr>Law Enforcement/Corrections</vt:lpstr>
      <vt:lpstr>Law Enforcement/Corrections</vt:lpstr>
      <vt:lpstr>Law Enforcement/Corrections</vt:lpstr>
      <vt:lpstr>Law Enforcement/Corrections</vt:lpstr>
      <vt:lpstr>Law Enforcement/Corrections</vt:lpstr>
      <vt:lpstr>Law Enforcement/Corrections </vt:lpstr>
      <vt:lpstr>Law Enforcement/Corrections </vt:lpstr>
      <vt:lpstr>Law Enforcement/Corrections </vt:lpstr>
      <vt:lpstr>Law Enforcement/Corrections </vt:lpstr>
      <vt:lpstr>Law Enforcement/Corrections </vt:lpstr>
      <vt:lpstr>Law Enforcement/Corrections </vt:lpstr>
      <vt:lpstr>Public Safety Workers</vt:lpstr>
      <vt:lpstr>Emergency Medical Service (EMS)</vt:lpstr>
      <vt:lpstr>Emergency Medical Service (EMS)</vt:lpstr>
      <vt:lpstr>Emergency Medical Service (EMS)</vt:lpstr>
      <vt:lpstr>Emergency Medical Service (EMS)</vt:lpstr>
      <vt:lpstr>Emergency Medical Service (EMS)</vt:lpstr>
      <vt:lpstr>Emergency Medical Service (EMS)</vt:lpstr>
      <vt:lpstr>Public Safety Workers</vt:lpstr>
      <vt:lpstr>Miscellaneous</vt:lpstr>
      <vt:lpstr>Miscellaneous</vt:lpstr>
      <vt:lpstr>Miscellaneous </vt:lpstr>
      <vt:lpstr>Miscellaneous</vt:lpstr>
      <vt:lpstr>Miscellaneous</vt:lpstr>
      <vt:lpstr>AskJAN.org</vt:lpstr>
      <vt:lpstr>Questions?</vt:lpstr>
      <vt:lpstr>Questions? Ask JAN!</vt:lpstr>
      <vt:lpstr>Linked Resources</vt:lpstr>
      <vt:lpstr>Linked Resources</vt:lpstr>
      <vt:lpstr>Linked Resources</vt:lpstr>
      <vt:lpstr>Linked Resources</vt:lpstr>
      <vt:lpstr>Linked Resources</vt:lpstr>
      <vt:lpstr>Linked Resources</vt:lpstr>
      <vt:lpstr>Linked Resources</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Dorinzi</dc:creator>
  <cp:lastModifiedBy>Lyssa Rowan</cp:lastModifiedBy>
  <cp:revision>227</cp:revision>
  <dcterms:created xsi:type="dcterms:W3CDTF">2018-11-07T17:27:02Z</dcterms:created>
  <dcterms:modified xsi:type="dcterms:W3CDTF">2021-06-04T14:28:03Z</dcterms:modified>
</cp:coreProperties>
</file>