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96" r:id="rId3"/>
    <p:sldMasterId id="2147483712" r:id="rId4"/>
    <p:sldMasterId id="2147483726" r:id="rId5"/>
  </p:sldMasterIdLst>
  <p:notesMasterIdLst>
    <p:notesMasterId r:id="rId44"/>
  </p:notesMasterIdLst>
  <p:sldIdLst>
    <p:sldId id="736" r:id="rId6"/>
    <p:sldId id="1279" r:id="rId7"/>
    <p:sldId id="1280" r:id="rId8"/>
    <p:sldId id="1274" r:id="rId9"/>
    <p:sldId id="1320" r:id="rId10"/>
    <p:sldId id="1325" r:id="rId11"/>
    <p:sldId id="1293" r:id="rId12"/>
    <p:sldId id="1324" r:id="rId13"/>
    <p:sldId id="1317" r:id="rId14"/>
    <p:sldId id="1318" r:id="rId15"/>
    <p:sldId id="1322" r:id="rId16"/>
    <p:sldId id="1294" r:id="rId17"/>
    <p:sldId id="1297" r:id="rId18"/>
    <p:sldId id="1330" r:id="rId19"/>
    <p:sldId id="1327" r:id="rId20"/>
    <p:sldId id="1321" r:id="rId21"/>
    <p:sldId id="1258" r:id="rId22"/>
    <p:sldId id="1302" r:id="rId23"/>
    <p:sldId id="1303" r:id="rId24"/>
    <p:sldId id="1304" r:id="rId25"/>
    <p:sldId id="1305" r:id="rId26"/>
    <p:sldId id="1306" r:id="rId27"/>
    <p:sldId id="1307" r:id="rId28"/>
    <p:sldId id="1308" r:id="rId29"/>
    <p:sldId id="1309" r:id="rId30"/>
    <p:sldId id="1310" r:id="rId31"/>
    <p:sldId id="1311" r:id="rId32"/>
    <p:sldId id="1312" r:id="rId33"/>
    <p:sldId id="1313" r:id="rId34"/>
    <p:sldId id="1314" r:id="rId35"/>
    <p:sldId id="1315" r:id="rId36"/>
    <p:sldId id="1329" r:id="rId37"/>
    <p:sldId id="1299" r:id="rId38"/>
    <p:sldId id="1326" r:id="rId39"/>
    <p:sldId id="1300" r:id="rId40"/>
    <p:sldId id="1285" r:id="rId41"/>
    <p:sldId id="1286" r:id="rId42"/>
    <p:sldId id="1292" r:id="rId43"/>
  </p:sldIdLst>
  <p:sldSz cx="12192000" cy="6858000"/>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FA9BD-20B4-44D6-9367-B398F66D91B8}" v="12" dt="2023-06-06T18:59:21.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67138" autoAdjust="0"/>
  </p:normalViewPr>
  <p:slideViewPr>
    <p:cSldViewPr snapToGrid="0">
      <p:cViewPr varScale="1">
        <p:scale>
          <a:sx n="76" d="100"/>
          <a:sy n="76" d="100"/>
        </p:scale>
        <p:origin x="2016" y="96"/>
      </p:cViewPr>
      <p:guideLst/>
    </p:cSldViewPr>
  </p:slideViewPr>
  <p:outlineViewPr>
    <p:cViewPr>
      <p:scale>
        <a:sx n="33" d="100"/>
        <a:sy n="33" d="100"/>
      </p:scale>
      <p:origin x="0" y="-1218"/>
    </p:cViewPr>
  </p:outlineViewPr>
  <p:notesTextViewPr>
    <p:cViewPr>
      <p:scale>
        <a:sx n="1" d="1"/>
        <a:sy n="1" d="1"/>
      </p:scale>
      <p:origin x="0" y="0"/>
    </p:cViewPr>
  </p:notesTextViewPr>
  <p:sorterViewPr>
    <p:cViewPr>
      <p:scale>
        <a:sx n="140" d="100"/>
        <a:sy n="140" d="100"/>
      </p:scale>
      <p:origin x="0" y="-1638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Technical Difficulties</a:t>
          </a: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Nova" panose="020B0504020202020204" pitchFamily="34" charset="0"/>
              <a:cs typeface="Arial" panose="020B0604020202020204" pitchFamily="34" charset="0"/>
            </a:rPr>
            <a:t>Q&amp;A option at the bottom of the screen</a:t>
          </a:r>
          <a:endParaRPr lang="en-US" sz="2400" dirty="0">
            <a:solidFill>
              <a:schemeClr val="accent1"/>
            </a:solidFill>
            <a:latin typeface="Arial Nova" panose="020B05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Nova" panose="020B0504020202020204" pitchFamily="34" charset="0"/>
              <a:cs typeface="Arial" panose="020B0604020202020204" pitchFamily="34" charset="0"/>
            </a:rPr>
            <a:t>800-526-7234 or 877-781-9403 (TTY) or </a:t>
          </a:r>
          <a:r>
            <a:rPr lang="en-US" sz="2400" b="0" dirty="0">
              <a:solidFill>
                <a:schemeClr val="accent1"/>
              </a:solidFill>
              <a:latin typeface="Arial Nova" panose="020B0504020202020204" pitchFamily="34" charset="0"/>
              <a:cs typeface="Arial" panose="020B0604020202020204" pitchFamily="34" charset="0"/>
            </a:rPr>
            <a:t>Live Chat at AskJAN.org</a:t>
          </a:r>
          <a:endParaRPr lang="en-US" sz="2400" dirty="0">
            <a:solidFill>
              <a:schemeClr val="accent1"/>
            </a:solidFill>
            <a:latin typeface="Arial Nova" panose="020B05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Nova" panose="020B0504020202020204" pitchFamily="34" charset="0"/>
              <a:cs typeface="Arial" panose="020B0604020202020204" pitchFamily="34" charset="0"/>
            </a:rPr>
            <a:t>Frequently Asked Questions (FAQ)</a:t>
          </a:r>
          <a:br>
            <a:rPr lang="en-US" sz="2400" dirty="0">
              <a:solidFill>
                <a:schemeClr val="accent1"/>
              </a:solidFill>
              <a:latin typeface="Arial Nova" panose="020B0504020202020204" pitchFamily="34" charset="0"/>
              <a:cs typeface="Arial" panose="020B0604020202020204" pitchFamily="34" charset="0"/>
            </a:rPr>
          </a:br>
          <a:r>
            <a:rPr lang="en-US" sz="2200" u="none" dirty="0">
              <a:solidFill>
                <a:srgbClr val="0070C0"/>
              </a:solidFill>
              <a:latin typeface="Arial Nova" panose="020B05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u="none" dirty="0" err="1">
              <a:solidFill>
                <a:srgbClr val="0070C0"/>
              </a:solidFill>
              <a:latin typeface="Arial Nova" panose="020B05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u="none" dirty="0">
            <a:solidFill>
              <a:srgbClr val="0070C0"/>
            </a:solidFill>
            <a:latin typeface="Arial Nova" panose="020B05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dirty="0">
              <a:latin typeface="Arial" panose="020B0604020202020204" pitchFamily="34" charset="0"/>
              <a:cs typeface="Arial" panose="020B0604020202020204" pitchFamily="34" charset="0"/>
            </a:rPr>
            <a:t>Questions for Presenters</a:t>
          </a: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Nova" panose="020B0504020202020204" pitchFamily="34" charset="0"/>
              <a:cs typeface="Arial" panose="020B0604020202020204" pitchFamily="34" charset="0"/>
            </a:rPr>
            <a:t>Q&amp;A option at the bottom of the screen</a:t>
          </a:r>
          <a:endParaRPr lang="en-US" sz="2400" dirty="0">
            <a:solidFill>
              <a:schemeClr val="accent1"/>
            </a:solidFill>
            <a:latin typeface="Arial Nova" panose="020B05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custLinFactNeighborX="-2504" custLinFactNeighborY="6681">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PPT Slides</a:t>
          </a: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Link to PPT is included in webcast login email, see the link now in the chat, or go to this webcast event from the Training page at </a:t>
          </a:r>
          <a:r>
            <a:rPr lang="en-US" sz="2400" b="0" u="sng" dirty="0">
              <a:solidFill>
                <a:srgbClr val="0070C0"/>
              </a:solidFill>
              <a:latin typeface="Arial" panose="020B0604020202020204" pitchFamily="34" charset="0"/>
              <a:cs typeface="Arial" panose="020B0604020202020204" pitchFamily="34" charset="0"/>
            </a:rPr>
            <a:t>AskJAN.org</a:t>
          </a:r>
          <a:endParaRPr lang="en-US" sz="2400" u="sng" dirty="0">
            <a:solidFill>
              <a:srgbClr val="0070C0"/>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dirty="0">
              <a:latin typeface="Arial" panose="020B0604020202020204" pitchFamily="34" charset="0"/>
              <a:cs typeface="Arial" panose="020B0604020202020204" pitchFamily="34" charset="0"/>
            </a:rPr>
            <a:t>Live Chat</a:t>
          </a: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FC1FEFC9-2F04-4DD2-AD6D-E59FCD44276C}">
      <dgm:prSet custT="1"/>
      <dgm:spPr/>
      <dgm:t>
        <a:bodyPr/>
        <a:lstStyle/>
        <a:p>
          <a:r>
            <a:rPr lang="en-US" sz="2800" dirty="0">
              <a:latin typeface="Arial" panose="020B0604020202020204" pitchFamily="34" charset="0"/>
              <a:cs typeface="Arial" panose="020B0604020202020204" pitchFamily="34" charset="0"/>
            </a:rPr>
            <a:t>Email</a:t>
          </a:r>
          <a:endParaRPr lang="en-US" sz="2200" dirty="0">
            <a:solidFill>
              <a:srgbClr val="002060"/>
            </a:solidFill>
            <a:latin typeface="Arial" panose="020B0604020202020204" pitchFamily="34" charset="0"/>
            <a:cs typeface="Arial" panose="020B0604020202020204" pitchFamily="34" charset="0"/>
          </a:endParaRP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dirty="0">
              <a:latin typeface="Arial" panose="020B0604020202020204" pitchFamily="34" charset="0"/>
              <a:cs typeface="Arial" panose="020B0604020202020204" pitchFamily="34" charset="0"/>
            </a:rPr>
            <a:t>Social Media</a:t>
          </a: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r>
            <a:rPr lang="en-US" sz="2000" dirty="0">
              <a:solidFill>
                <a:srgbClr val="002060"/>
              </a:solidFill>
              <a:latin typeface="Arial" panose="020B0604020202020204" pitchFamily="34" charset="0"/>
              <a:cs typeface="Arial" panose="020B0604020202020204" pitchFamily="34" charset="0"/>
            </a:rPr>
            <a:t>Facebook – Job Accommodation Network</a:t>
          </a:r>
          <a:br>
            <a:rPr lang="en-US" sz="2000" dirty="0">
              <a:solidFill>
                <a:srgbClr val="002060"/>
              </a:solidFill>
              <a:latin typeface="Arial" panose="020B0604020202020204" pitchFamily="34" charset="0"/>
              <a:cs typeface="Arial" panose="020B0604020202020204" pitchFamily="34" charset="0"/>
            </a:rPr>
          </a:br>
          <a:r>
            <a:rPr lang="en-US" sz="2000" dirty="0">
              <a:solidFill>
                <a:srgbClr val="002060"/>
              </a:solidFill>
              <a:latin typeface="Arial" panose="020B0604020202020204" pitchFamily="34" charset="0"/>
              <a:cs typeface="Arial" panose="020B0604020202020204" pitchFamily="34" charset="0"/>
            </a:rPr>
            <a:t>Twitter – @JANatJAN</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5">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5">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5">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5">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5">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5" custLinFactNeighborX="-8" custLinFactNeighborY="-471">
        <dgm:presLayoutVars>
          <dgm:bulletEnabled/>
        </dgm:presLayoutVars>
      </dgm:prSet>
      <dgm:spPr/>
    </dgm:pt>
    <dgm:pt modelId="{D2B87F09-8361-4C2F-AD4C-8FBE177A8870}" type="pres">
      <dgm:prSet presAssocID="{3AB7D0E4-AB9E-4C03-8A4F-65B0D35EFBB4}" presName="sp" presStyleCnt="0"/>
      <dgm:spPr/>
    </dgm:pt>
    <dgm:pt modelId="{DE0B3176-54B0-4E96-912D-788BA68238C6}" type="pres">
      <dgm:prSet presAssocID="{FC1FEFC9-2F04-4DD2-AD6D-E59FCD44276C}" presName="linNode" presStyleCnt="0"/>
      <dgm:spPr/>
    </dgm:pt>
    <dgm:pt modelId="{9E7119BA-6D7B-4AF7-862A-6C863DC37D5B}" type="pres">
      <dgm:prSet presAssocID="{FC1FEFC9-2F04-4DD2-AD6D-E59FCD44276C}" presName="parentText" presStyleLbl="alignNode1" presStyleIdx="3" presStyleCnt="5" custLinFactNeighborY="26">
        <dgm:presLayoutVars>
          <dgm:chMax val="1"/>
          <dgm:bulletEnabled/>
        </dgm:presLayoutVars>
      </dgm:prSet>
      <dgm:spPr/>
    </dgm:pt>
    <dgm:pt modelId="{BDFC0553-FF3D-4E22-B819-89FBB206C6D3}" type="pres">
      <dgm:prSet presAssocID="{FC1FEFC9-2F04-4DD2-AD6D-E59FCD44276C}" presName="descendantText" presStyleLbl="alignAccFollowNode1" presStyleIdx="3" presStyleCnt="5" custLinFactNeighborX="-8" custLinFactNeighborY="27">
        <dgm:presLayoutVars>
          <dgm:bulletEnabled/>
        </dgm:presLayoutVars>
      </dgm:prSet>
      <dgm:spPr/>
    </dgm:pt>
    <dgm:pt modelId="{6491ABF5-336F-443E-94A5-EB321C19FB9B}" type="pres">
      <dgm:prSet presAssocID="{EC3F3601-983A-4014-B0ED-A482BB187717}"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4" presStyleCnt="5" custLinFactNeighborX="2" custLinFactNeighborY="1754">
        <dgm:presLayoutVars>
          <dgm:chMax val="1"/>
          <dgm:bulletEnabled/>
        </dgm:presLayoutVars>
      </dgm:prSet>
      <dgm:spPr/>
    </dgm:pt>
    <dgm:pt modelId="{CBFB381D-2314-4C74-93DF-1C615E841C82}" type="pres">
      <dgm:prSet presAssocID="{A3006EF7-0D45-4DEE-873A-90334446B58B}" presName="descendantText" presStyleLbl="alignAccFollowNode1" presStyleIdx="4" presStyleCnt="5">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FC1FEFC9-2F04-4DD2-AD6D-E59FCD44276C}" destId="{2A7A1DD2-1722-4E18-869B-B01993198337}" srcOrd="0" destOrd="0" parTransId="{E4467723-727E-40C0-9C05-BD16F5975C67}" sibTransId="{C3A54CE1-1038-42D5-9E47-68A356DBD999}"/>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4" destOrd="0" parTransId="{C57C3AB1-86FA-4DBB-9137-8A6F7965C6F2}" sibTransId="{BF37630E-EA3F-462E-86D5-951B26ABCABC}"/>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2641834B-5CD4-479F-ADF2-CA4190EBCFD8}" type="presOf" srcId="{FC1FEFC9-2F04-4DD2-AD6D-E59FCD44276C}" destId="{9E7119BA-6D7B-4AF7-862A-6C863DC37D5B}"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4EBD27A0-B7A2-4737-91DE-52E36C39BFAC}" type="presOf" srcId="{E1B7B5C9-E85B-4562-B0C3-16DA6BBF8EE6}" destId="{07FFBE56-8E5C-47B4-826F-78B60D33A189}" srcOrd="0" destOrd="0" presId="urn:microsoft.com/office/officeart/2016/7/layout/VerticalSolidActionList"/>
    <dgm:cxn modelId="{1EF9DDB5-0F02-487C-9142-174A6229BE3E}" type="presOf" srcId="{2A7A1DD2-1722-4E18-869B-B01993198337}" destId="{BDFC0553-FF3D-4E22-B819-89FBB206C6D3}"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E1B7B5C9-E85B-4562-B0C3-16DA6BBF8EE6}" destId="{FC1FEFC9-2F04-4DD2-AD6D-E59FCD44276C}" srcOrd="3"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F1E752F7-0C6C-4102-852C-AE58EAAAAE17}" type="presParOf" srcId="{07FFBE56-8E5C-47B4-826F-78B60D33A189}" destId="{DE0B3176-54B0-4E96-912D-788BA68238C6}" srcOrd="6" destOrd="0" presId="urn:microsoft.com/office/officeart/2016/7/layout/VerticalSolidActionList"/>
    <dgm:cxn modelId="{5B165FA2-7360-4C4D-8AB6-0B09CB308C60}" type="presParOf" srcId="{DE0B3176-54B0-4E96-912D-788BA68238C6}" destId="{9E7119BA-6D7B-4AF7-862A-6C863DC37D5B}" srcOrd="0" destOrd="0" presId="urn:microsoft.com/office/officeart/2016/7/layout/VerticalSolidActionList"/>
    <dgm:cxn modelId="{52111B20-3911-4C1B-8195-551462AF7215}" type="presParOf" srcId="{DE0B3176-54B0-4E96-912D-788BA68238C6}" destId="{BDFC0553-FF3D-4E22-B819-89FBB206C6D3}" srcOrd="1" destOrd="0" presId="urn:microsoft.com/office/officeart/2016/7/layout/VerticalSolidActionList"/>
    <dgm:cxn modelId="{2317705B-5CE9-479F-B214-56F8EC319EE7}" type="presParOf" srcId="{07FFBE56-8E5C-47B4-826F-78B60D33A189}" destId="{6491ABF5-336F-443E-94A5-EB321C19FB9B}" srcOrd="7" destOrd="0" presId="urn:microsoft.com/office/officeart/2016/7/layout/VerticalSolidActionList"/>
    <dgm:cxn modelId="{4DC21BDA-2C2A-4003-8742-0A93CC841699}" type="presParOf" srcId="{07FFBE56-8E5C-47B4-826F-78B60D33A189}" destId="{017F28BA-9260-49B2-84FB-A1981724ACE6}" srcOrd="8"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53521"/>
          <a:ext cx="11029950" cy="21546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99872"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Nova" panose="020B0504020202020204" pitchFamily="34" charset="0"/>
              <a:cs typeface="Arial" panose="020B0604020202020204" pitchFamily="34" charset="0"/>
            </a:rPr>
            <a:t>Q&amp;A option at the bottom of the screen</a:t>
          </a:r>
          <a:endParaRPr lang="en-US" sz="2400" kern="1200" dirty="0">
            <a:solidFill>
              <a:schemeClr val="accent1"/>
            </a:solidFill>
            <a:latin typeface="Arial Nova" panose="020B05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Nova" panose="020B0504020202020204" pitchFamily="34" charset="0"/>
              <a:cs typeface="Arial" panose="020B0604020202020204" pitchFamily="34" charset="0"/>
            </a:rPr>
            <a:t>800-526-7234 or 877-781-9403 (TTY) or </a:t>
          </a:r>
          <a:r>
            <a:rPr lang="en-US" sz="2400" b="0" kern="1200" dirty="0">
              <a:solidFill>
                <a:schemeClr val="accent1"/>
              </a:solidFill>
              <a:latin typeface="Arial Nova" panose="020B0504020202020204" pitchFamily="34" charset="0"/>
              <a:cs typeface="Arial" panose="020B0604020202020204" pitchFamily="34" charset="0"/>
            </a:rPr>
            <a:t>Live Chat at AskJAN.org</a:t>
          </a:r>
          <a:endParaRPr lang="en-US" sz="2400" kern="1200" dirty="0">
            <a:solidFill>
              <a:schemeClr val="accent1"/>
            </a:solidFill>
            <a:latin typeface="Arial Nova" panose="020B05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Nova" panose="020B0504020202020204" pitchFamily="34" charset="0"/>
              <a:cs typeface="Arial" panose="020B0604020202020204" pitchFamily="34" charset="0"/>
            </a:rPr>
            <a:t>Frequently Asked Questions (FAQ)</a:t>
          </a:r>
          <a:br>
            <a:rPr lang="en-US" sz="2400" kern="1200" dirty="0">
              <a:solidFill>
                <a:schemeClr val="accent1"/>
              </a:solidFill>
              <a:latin typeface="Arial Nova" panose="020B0504020202020204" pitchFamily="34" charset="0"/>
              <a:cs typeface="Arial" panose="020B0604020202020204" pitchFamily="34" charset="0"/>
            </a:rPr>
          </a:br>
          <a:r>
            <a:rPr lang="en-US" sz="2200" u="none" kern="1200" dirty="0">
              <a:solidFill>
                <a:srgbClr val="0070C0"/>
              </a:solidFill>
              <a:latin typeface="Arial Nova" panose="020B05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u="none" kern="1200" dirty="0" err="1">
              <a:solidFill>
                <a:srgbClr val="0070C0"/>
              </a:solidFill>
              <a:latin typeface="Arial Nova" panose="020B05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u="none" kern="1200" dirty="0">
            <a:solidFill>
              <a:srgbClr val="0070C0"/>
            </a:solidFill>
            <a:latin typeface="Arial Nova" panose="020B0504020202020204" pitchFamily="34" charset="0"/>
            <a:cs typeface="Arial" panose="020B0604020202020204" pitchFamily="34" charset="0"/>
          </a:endParaRPr>
        </a:p>
      </dsp:txBody>
      <dsp:txXfrm>
        <a:off x="0" y="353521"/>
        <a:ext cx="11029950" cy="2154600"/>
      </dsp:txXfrm>
    </dsp:sp>
    <dsp:sp modelId="{C33B9B2B-6CAA-4302-BE0D-981D8F0C9B10}">
      <dsp:nvSpPr>
        <dsp:cNvPr id="0" name=""/>
        <dsp:cNvSpPr/>
      </dsp:nvSpPr>
      <dsp:spPr>
        <a:xfrm>
          <a:off x="551497" y="4739"/>
          <a:ext cx="7720965" cy="708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Technical Difficulties</a:t>
          </a:r>
        </a:p>
      </dsp:txBody>
      <dsp:txXfrm>
        <a:off x="586082" y="39324"/>
        <a:ext cx="7651795" cy="639310"/>
      </dsp:txXfrm>
    </dsp:sp>
    <dsp:sp modelId="{D395A932-415F-4401-9F15-706E3511CF60}">
      <dsp:nvSpPr>
        <dsp:cNvPr id="0" name=""/>
        <dsp:cNvSpPr/>
      </dsp:nvSpPr>
      <dsp:spPr>
        <a:xfrm>
          <a:off x="0" y="3002158"/>
          <a:ext cx="11029950" cy="10206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99872"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Nova" panose="020B0504020202020204" pitchFamily="34" charset="0"/>
              <a:cs typeface="Arial" panose="020B0604020202020204" pitchFamily="34" charset="0"/>
            </a:rPr>
            <a:t>Q&amp;A option at the bottom of the screen</a:t>
          </a:r>
          <a:endParaRPr lang="en-US" sz="2400" kern="1200" dirty="0">
            <a:solidFill>
              <a:schemeClr val="accent1"/>
            </a:solidFill>
            <a:latin typeface="Arial Nova" panose="020B0504020202020204" pitchFamily="34" charset="0"/>
            <a:cs typeface="Arial" panose="020B0604020202020204" pitchFamily="34" charset="0"/>
          </a:endParaRPr>
        </a:p>
      </dsp:txBody>
      <dsp:txXfrm>
        <a:off x="0" y="3002158"/>
        <a:ext cx="11029950" cy="1020600"/>
      </dsp:txXfrm>
    </dsp:sp>
    <dsp:sp modelId="{BF394396-594D-48B4-88B6-57E0EB5F2607}">
      <dsp:nvSpPr>
        <dsp:cNvPr id="0" name=""/>
        <dsp:cNvSpPr/>
      </dsp:nvSpPr>
      <dsp:spPr>
        <a:xfrm>
          <a:off x="551497" y="2643179"/>
          <a:ext cx="7720965" cy="708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Questions for Presenters</a:t>
          </a:r>
        </a:p>
      </dsp:txBody>
      <dsp:txXfrm>
        <a:off x="586082" y="2677764"/>
        <a:ext cx="7651795"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01419"/>
          <a:ext cx="11029950" cy="16789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Link to PPT is included in webcast login email, see the link now in the chat, or go to this webcast event from the Training page at </a:t>
          </a:r>
          <a:r>
            <a:rPr lang="en-US" sz="2400" b="0" u="sng" kern="1200" dirty="0">
              <a:solidFill>
                <a:srgbClr val="0070C0"/>
              </a:solidFill>
              <a:latin typeface="Arial" panose="020B0604020202020204" pitchFamily="34" charset="0"/>
              <a:cs typeface="Arial" panose="020B0604020202020204" pitchFamily="34" charset="0"/>
            </a:rPr>
            <a:t>AskJAN.org</a:t>
          </a:r>
          <a:endParaRPr lang="en-US" sz="2400" u="sng" kern="1200" dirty="0">
            <a:solidFill>
              <a:srgbClr val="0070C0"/>
            </a:solidFill>
            <a:latin typeface="Arial" panose="020B0604020202020204" pitchFamily="34" charset="0"/>
            <a:cs typeface="Arial" panose="020B0604020202020204" pitchFamily="34" charset="0"/>
          </a:endParaRPr>
        </a:p>
      </dsp:txBody>
      <dsp:txXfrm>
        <a:off x="0" y="401419"/>
        <a:ext cx="11029950" cy="1678950"/>
      </dsp:txXfrm>
    </dsp:sp>
    <dsp:sp modelId="{C33B9B2B-6CAA-4302-BE0D-981D8F0C9B10}">
      <dsp:nvSpPr>
        <dsp:cNvPr id="0" name=""/>
        <dsp:cNvSpPr/>
      </dsp:nvSpPr>
      <dsp:spPr>
        <a:xfrm>
          <a:off x="551497" y="2357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PPT Slides</a:t>
          </a:r>
        </a:p>
      </dsp:txBody>
      <dsp:txXfrm>
        <a:off x="588964" y="61038"/>
        <a:ext cx="7646031" cy="692586"/>
      </dsp:txXfrm>
    </dsp:sp>
    <dsp:sp modelId="{D395A932-415F-4401-9F15-706E3511CF60}">
      <dsp:nvSpPr>
        <dsp:cNvPr id="0" name=""/>
        <dsp:cNvSpPr/>
      </dsp:nvSpPr>
      <dsp:spPr>
        <a:xfrm>
          <a:off x="0" y="2610441"/>
          <a:ext cx="11029950" cy="10442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kern="1200" dirty="0">
            <a:solidFill>
              <a:schemeClr val="accent1"/>
            </a:solidFill>
            <a:latin typeface="Arial" panose="020B0604020202020204" pitchFamily="34" charset="0"/>
            <a:cs typeface="Arial" panose="020B0604020202020204" pitchFamily="34" charset="0"/>
          </a:endParaRPr>
        </a:p>
      </dsp:txBody>
      <dsp:txXfrm>
        <a:off x="0" y="2610441"/>
        <a:ext cx="11029950" cy="1044225"/>
      </dsp:txXfrm>
    </dsp:sp>
    <dsp:sp modelId="{BF394396-594D-48B4-88B6-57E0EB5F2607}">
      <dsp:nvSpPr>
        <dsp:cNvPr id="0" name=""/>
        <dsp:cNvSpPr/>
      </dsp:nvSpPr>
      <dsp:spPr>
        <a:xfrm>
          <a:off x="551497" y="222668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8964" y="2264148"/>
        <a:ext cx="7646031"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1625"/>
          <a:ext cx="8823960" cy="71323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81162" rIns="171209" bIns="181162"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1625"/>
        <a:ext cx="8823960" cy="713235"/>
      </dsp:txXfrm>
    </dsp:sp>
    <dsp:sp modelId="{358F9B01-4B8A-49E6-8182-92064EE7D17C}">
      <dsp:nvSpPr>
        <dsp:cNvPr id="0" name=""/>
        <dsp:cNvSpPr/>
      </dsp:nvSpPr>
      <dsp:spPr>
        <a:xfrm>
          <a:off x="0" y="1625"/>
          <a:ext cx="2205990" cy="71323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70452" rIns="116734" bIns="70452"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1625"/>
        <a:ext cx="2205990" cy="713235"/>
      </dsp:txXfrm>
    </dsp:sp>
    <dsp:sp modelId="{1DC4E024-7BBB-4D38-86F8-4194D5DE58DA}">
      <dsp:nvSpPr>
        <dsp:cNvPr id="0" name=""/>
        <dsp:cNvSpPr/>
      </dsp:nvSpPr>
      <dsp:spPr>
        <a:xfrm>
          <a:off x="2205990" y="757654"/>
          <a:ext cx="8823960" cy="71323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81162" rIns="171209" bIns="181162"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757654"/>
        <a:ext cx="8823960" cy="713235"/>
      </dsp:txXfrm>
    </dsp:sp>
    <dsp:sp modelId="{F603894A-3084-49F9-A36C-5951C1EE89B2}">
      <dsp:nvSpPr>
        <dsp:cNvPr id="0" name=""/>
        <dsp:cNvSpPr/>
      </dsp:nvSpPr>
      <dsp:spPr>
        <a:xfrm>
          <a:off x="0" y="757654"/>
          <a:ext cx="2205990" cy="71323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70452" rIns="116734" bIns="70452"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757654"/>
        <a:ext cx="2205990" cy="713235"/>
      </dsp:txXfrm>
    </dsp:sp>
    <dsp:sp modelId="{616151C3-E234-47B5-9F99-ABAAD403D986}">
      <dsp:nvSpPr>
        <dsp:cNvPr id="0" name=""/>
        <dsp:cNvSpPr/>
      </dsp:nvSpPr>
      <dsp:spPr>
        <a:xfrm>
          <a:off x="2205813" y="1510325"/>
          <a:ext cx="8823960" cy="71323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81162" rIns="171209" bIns="181162"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813" y="1510325"/>
        <a:ext cx="8823960" cy="713235"/>
      </dsp:txXfrm>
    </dsp:sp>
    <dsp:sp modelId="{D6616D64-945C-4031-9A6D-F593D1F33F19}">
      <dsp:nvSpPr>
        <dsp:cNvPr id="0" name=""/>
        <dsp:cNvSpPr/>
      </dsp:nvSpPr>
      <dsp:spPr>
        <a:xfrm>
          <a:off x="0" y="1513684"/>
          <a:ext cx="2205990" cy="71323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70452" rIns="116734" bIns="7045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Live Chat</a:t>
          </a:r>
        </a:p>
      </dsp:txBody>
      <dsp:txXfrm>
        <a:off x="0" y="1513684"/>
        <a:ext cx="2205990" cy="713235"/>
      </dsp:txXfrm>
    </dsp:sp>
    <dsp:sp modelId="{BDFC0553-FF3D-4E22-B819-89FBB206C6D3}">
      <dsp:nvSpPr>
        <dsp:cNvPr id="0" name=""/>
        <dsp:cNvSpPr/>
      </dsp:nvSpPr>
      <dsp:spPr>
        <a:xfrm>
          <a:off x="2205813" y="2269906"/>
          <a:ext cx="8823960" cy="71323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81162" rIns="171209" bIns="181162"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813" y="2269906"/>
        <a:ext cx="8823960" cy="713235"/>
      </dsp:txXfrm>
    </dsp:sp>
    <dsp:sp modelId="{9E7119BA-6D7B-4AF7-862A-6C863DC37D5B}">
      <dsp:nvSpPr>
        <dsp:cNvPr id="0" name=""/>
        <dsp:cNvSpPr/>
      </dsp:nvSpPr>
      <dsp:spPr>
        <a:xfrm>
          <a:off x="0" y="2269899"/>
          <a:ext cx="2205990" cy="71323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70452" rIns="116734" bIns="7045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Email</a:t>
          </a:r>
          <a:endParaRPr lang="en-US" sz="2200" kern="1200" dirty="0">
            <a:solidFill>
              <a:srgbClr val="002060"/>
            </a:solidFill>
            <a:latin typeface="Arial" panose="020B0604020202020204" pitchFamily="34" charset="0"/>
            <a:cs typeface="Arial" panose="020B0604020202020204" pitchFamily="34" charset="0"/>
          </a:endParaRPr>
        </a:p>
      </dsp:txBody>
      <dsp:txXfrm>
        <a:off x="0" y="2269899"/>
        <a:ext cx="2205990" cy="713235"/>
      </dsp:txXfrm>
    </dsp:sp>
    <dsp:sp modelId="{CBFB381D-2314-4C74-93DF-1C615E841C82}">
      <dsp:nvSpPr>
        <dsp:cNvPr id="0" name=""/>
        <dsp:cNvSpPr/>
      </dsp:nvSpPr>
      <dsp:spPr>
        <a:xfrm>
          <a:off x="2205990" y="3025743"/>
          <a:ext cx="8823960" cy="71323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81162" rIns="171209" bIns="181162"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br>
            <a:rPr lang="en-US" sz="2000" kern="1200" dirty="0">
              <a:solidFill>
                <a:srgbClr val="002060"/>
              </a:solidFill>
              <a:latin typeface="Arial" panose="020B0604020202020204" pitchFamily="34" charset="0"/>
              <a:cs typeface="Arial" panose="020B0604020202020204" pitchFamily="34" charset="0"/>
            </a:rPr>
          </a:b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25743"/>
        <a:ext cx="8823960" cy="713235"/>
      </dsp:txXfrm>
    </dsp:sp>
    <dsp:sp modelId="{74143DC2-0AFE-4F3A-AA20-35BD260D12F0}">
      <dsp:nvSpPr>
        <dsp:cNvPr id="0" name=""/>
        <dsp:cNvSpPr/>
      </dsp:nvSpPr>
      <dsp:spPr>
        <a:xfrm>
          <a:off x="176" y="3027368"/>
          <a:ext cx="2205990" cy="71323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70452" rIns="116734" bIns="70452"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Social Media</a:t>
          </a:r>
        </a:p>
      </dsp:txBody>
      <dsp:txXfrm>
        <a:off x="176" y="3027368"/>
        <a:ext cx="2205990" cy="7132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7890" rtl="0" eaLnBrk="1" fontAlgn="base" latinLnBrk="0" hangingPunct="1">
              <a:lnSpc>
                <a:spcPct val="100000"/>
              </a:lnSpc>
              <a:spcBef>
                <a:spcPct val="0"/>
              </a:spcBef>
              <a:spcAft>
                <a:spcPct val="0"/>
              </a:spcAft>
              <a:buClrTx/>
              <a:buSzTx/>
              <a:buFontTx/>
              <a:buNone/>
              <a:tabLst/>
              <a:defRPr/>
            </a:pPr>
            <a:fld id="{9982EC29-9463-4D04-A4C2-A22ACFF691D6}"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789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12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10</a:t>
            </a:fld>
            <a:endParaRPr lang="en-US"/>
          </a:p>
        </p:txBody>
      </p:sp>
    </p:spTree>
    <p:extLst>
      <p:ext uri="{BB962C8B-B14F-4D97-AF65-F5344CB8AC3E}">
        <p14:creationId xmlns:p14="http://schemas.microsoft.com/office/powerpoint/2010/main" val="18542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11</a:t>
            </a:fld>
            <a:endParaRPr lang="en-US"/>
          </a:p>
        </p:txBody>
      </p:sp>
    </p:spTree>
    <p:extLst>
      <p:ext uri="{BB962C8B-B14F-4D97-AF65-F5344CB8AC3E}">
        <p14:creationId xmlns:p14="http://schemas.microsoft.com/office/powerpoint/2010/main" val="257443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12</a:t>
            </a:fld>
            <a:endParaRPr lang="en-US"/>
          </a:p>
        </p:txBody>
      </p:sp>
    </p:spTree>
    <p:extLst>
      <p:ext uri="{BB962C8B-B14F-4D97-AF65-F5344CB8AC3E}">
        <p14:creationId xmlns:p14="http://schemas.microsoft.com/office/powerpoint/2010/main" val="2076689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13</a:t>
            </a:fld>
            <a:endParaRPr lang="en-US"/>
          </a:p>
        </p:txBody>
      </p:sp>
    </p:spTree>
    <p:extLst>
      <p:ext uri="{BB962C8B-B14F-4D97-AF65-F5344CB8AC3E}">
        <p14:creationId xmlns:p14="http://schemas.microsoft.com/office/powerpoint/2010/main" val="2968678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14</a:t>
            </a:fld>
            <a:endParaRPr lang="en-US"/>
          </a:p>
        </p:txBody>
      </p:sp>
    </p:spTree>
    <p:extLst>
      <p:ext uri="{BB962C8B-B14F-4D97-AF65-F5344CB8AC3E}">
        <p14:creationId xmlns:p14="http://schemas.microsoft.com/office/powerpoint/2010/main" val="274891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15</a:t>
            </a:fld>
            <a:endParaRPr lang="en-US"/>
          </a:p>
        </p:txBody>
      </p:sp>
    </p:spTree>
    <p:extLst>
      <p:ext uri="{BB962C8B-B14F-4D97-AF65-F5344CB8AC3E}">
        <p14:creationId xmlns:p14="http://schemas.microsoft.com/office/powerpoint/2010/main" val="75172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16</a:t>
            </a:fld>
            <a:endParaRPr lang="en-US"/>
          </a:p>
        </p:txBody>
      </p:sp>
    </p:spTree>
    <p:extLst>
      <p:ext uri="{BB962C8B-B14F-4D97-AF65-F5344CB8AC3E}">
        <p14:creationId xmlns:p14="http://schemas.microsoft.com/office/powerpoint/2010/main" val="375295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B5394-0039-45C0-B600-D6D3188B66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004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24</a:t>
            </a:fld>
            <a:endParaRPr lang="en-US"/>
          </a:p>
        </p:txBody>
      </p:sp>
    </p:spTree>
    <p:extLst>
      <p:ext uri="{BB962C8B-B14F-4D97-AF65-F5344CB8AC3E}">
        <p14:creationId xmlns:p14="http://schemas.microsoft.com/office/powerpoint/2010/main" val="1686225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29</a:t>
            </a:fld>
            <a:endParaRPr lang="en-US"/>
          </a:p>
        </p:txBody>
      </p:sp>
    </p:spTree>
    <p:extLst>
      <p:ext uri="{BB962C8B-B14F-4D97-AF65-F5344CB8AC3E}">
        <p14:creationId xmlns:p14="http://schemas.microsoft.com/office/powerpoint/2010/main" val="333191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13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32</a:t>
            </a:fld>
            <a:endParaRPr lang="en-US"/>
          </a:p>
        </p:txBody>
      </p:sp>
    </p:spTree>
    <p:extLst>
      <p:ext uri="{BB962C8B-B14F-4D97-AF65-F5344CB8AC3E}">
        <p14:creationId xmlns:p14="http://schemas.microsoft.com/office/powerpoint/2010/main" val="1157527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33</a:t>
            </a:fld>
            <a:endParaRPr lang="en-US"/>
          </a:p>
        </p:txBody>
      </p:sp>
    </p:spTree>
    <p:extLst>
      <p:ext uri="{BB962C8B-B14F-4D97-AF65-F5344CB8AC3E}">
        <p14:creationId xmlns:p14="http://schemas.microsoft.com/office/powerpoint/2010/main" val="3092765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35</a:t>
            </a:fld>
            <a:endParaRPr lang="en-US"/>
          </a:p>
        </p:txBody>
      </p:sp>
    </p:spTree>
    <p:extLst>
      <p:ext uri="{BB962C8B-B14F-4D97-AF65-F5344CB8AC3E}">
        <p14:creationId xmlns:p14="http://schemas.microsoft.com/office/powerpoint/2010/main" val="313795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7E513A-D5CD-49C2-A479-060BE207EFE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2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045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643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9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a:t>
            </a:fld>
            <a:endParaRPr lang="en-US"/>
          </a:p>
        </p:txBody>
      </p:sp>
    </p:spTree>
    <p:extLst>
      <p:ext uri="{BB962C8B-B14F-4D97-AF65-F5344CB8AC3E}">
        <p14:creationId xmlns:p14="http://schemas.microsoft.com/office/powerpoint/2010/main" val="358233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5</a:t>
            </a:fld>
            <a:endParaRPr lang="en-US"/>
          </a:p>
        </p:txBody>
      </p:sp>
    </p:spTree>
    <p:extLst>
      <p:ext uri="{BB962C8B-B14F-4D97-AF65-F5344CB8AC3E}">
        <p14:creationId xmlns:p14="http://schemas.microsoft.com/office/powerpoint/2010/main" val="180486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6</a:t>
            </a:fld>
            <a:endParaRPr lang="en-US"/>
          </a:p>
        </p:txBody>
      </p:sp>
    </p:spTree>
    <p:extLst>
      <p:ext uri="{BB962C8B-B14F-4D97-AF65-F5344CB8AC3E}">
        <p14:creationId xmlns:p14="http://schemas.microsoft.com/office/powerpoint/2010/main" val="182001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7</a:t>
            </a:fld>
            <a:endParaRPr lang="en-US"/>
          </a:p>
        </p:txBody>
      </p:sp>
    </p:spTree>
    <p:extLst>
      <p:ext uri="{BB962C8B-B14F-4D97-AF65-F5344CB8AC3E}">
        <p14:creationId xmlns:p14="http://schemas.microsoft.com/office/powerpoint/2010/main" val="190837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8</a:t>
            </a:fld>
            <a:endParaRPr lang="en-US"/>
          </a:p>
        </p:txBody>
      </p:sp>
    </p:spTree>
    <p:extLst>
      <p:ext uri="{BB962C8B-B14F-4D97-AF65-F5344CB8AC3E}">
        <p14:creationId xmlns:p14="http://schemas.microsoft.com/office/powerpoint/2010/main" val="107061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9</a:t>
            </a:fld>
            <a:endParaRPr lang="en-US"/>
          </a:p>
        </p:txBody>
      </p:sp>
    </p:spTree>
    <p:extLst>
      <p:ext uri="{BB962C8B-B14F-4D97-AF65-F5344CB8AC3E}">
        <p14:creationId xmlns:p14="http://schemas.microsoft.com/office/powerpoint/2010/main" val="2652766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0">
                <a:solidFill>
                  <a:schemeClr val="bg1"/>
                </a:solidFill>
                <a:latin typeface="Arial" panose="020B0604020202020204" pitchFamily="34" charset="0"/>
                <a:cs typeface="Arial" panose="020B0604020202020204" pitchFamily="34" charset="0"/>
              </a:defRPr>
            </a:lvl1pPr>
          </a:lstStyle>
          <a:p>
            <a:r>
              <a:rPr lang="en-US" dirty="0"/>
              <a:t>JAN </a:t>
            </a:r>
            <a:r>
              <a:rPr lang="en-US" cap="none" dirty="0"/>
              <a:t>is a service of the U.S. Department of Labor’s Office of Disability Employment Policy/ODEP.</a:t>
            </a:r>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6/6/2023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EE0561-F424-42F5-BBD1-4004EBE1AAC5}"/>
              </a:ext>
            </a:extLst>
          </p:cNvPr>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E3E9C683-BC3F-4803-A032-0A99BDA743E9}"/>
              </a:ext>
            </a:extLst>
          </p:cNvPr>
          <p:cNvSpPr>
            <a:spLocks noGrp="1"/>
          </p:cNvSpPr>
          <p:nvPr>
            <p:ph type="sldNum" sz="quarter" idx="10"/>
          </p:nvPr>
        </p:nvSpPr>
        <p:spPr/>
        <p:txBody>
          <a:bodyPr/>
          <a:lstStyle>
            <a:lvl1pPr>
              <a:defRPr/>
            </a:lvl1pPr>
          </a:lstStyle>
          <a:p>
            <a:fld id="{275D2066-A0B3-4650-A305-581019A17DA0}" type="slidenum">
              <a:rPr lang="en-US" altLang="en-US"/>
              <a:pPr/>
              <a:t>‹#›</a:t>
            </a:fld>
            <a:endParaRPr lang="en-US" altLang="en-US"/>
          </a:p>
        </p:txBody>
      </p:sp>
    </p:spTree>
    <p:extLst>
      <p:ext uri="{BB962C8B-B14F-4D97-AF65-F5344CB8AC3E}">
        <p14:creationId xmlns:p14="http://schemas.microsoft.com/office/powerpoint/2010/main" val="3331733832"/>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6B67C8-07F9-41BC-A2E2-EF6E4B86795B}"/>
              </a:ext>
            </a:extLst>
          </p:cNvPr>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A55AD4E-04BC-453F-B052-D821BE6F7F73}"/>
              </a:ext>
            </a:extLst>
          </p:cNvPr>
          <p:cNvSpPr>
            <a:spLocks noGrp="1"/>
          </p:cNvSpPr>
          <p:nvPr>
            <p:ph type="sldNum" sz="quarter" idx="10"/>
          </p:nvPr>
        </p:nvSpPr>
        <p:spPr/>
        <p:txBody>
          <a:bodyPr/>
          <a:lstStyle>
            <a:lvl1pPr>
              <a:defRPr/>
            </a:lvl1pPr>
          </a:lstStyle>
          <a:p>
            <a:fld id="{C439C67B-2303-48A5-BDCF-CA7DE7658378}" type="slidenum">
              <a:rPr lang="en-US" altLang="en-US"/>
              <a:pPr/>
              <a:t>‹#›</a:t>
            </a:fld>
            <a:endParaRPr lang="en-US" altLang="en-US"/>
          </a:p>
        </p:txBody>
      </p:sp>
    </p:spTree>
    <p:extLst>
      <p:ext uri="{BB962C8B-B14F-4D97-AF65-F5344CB8AC3E}">
        <p14:creationId xmlns:p14="http://schemas.microsoft.com/office/powerpoint/2010/main" val="4035319940"/>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C28F35-71BC-E9BD-4616-720ADBB90628}"/>
              </a:ext>
            </a:extLst>
          </p:cNvPr>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888DC9A5-FCCA-A46A-0102-0EA93802482E}"/>
              </a:ext>
            </a:extLst>
          </p:cNvPr>
          <p:cNvSpPr>
            <a:spLocks noGrp="1"/>
          </p:cNvSpPr>
          <p:nvPr>
            <p:ph type="sldNum" sz="quarter" idx="10"/>
          </p:nvPr>
        </p:nvSpPr>
        <p:spPr/>
        <p:txBody>
          <a:bodyPr/>
          <a:lstStyle>
            <a:lvl1pPr>
              <a:defRPr/>
            </a:lvl1pPr>
          </a:lstStyle>
          <a:p>
            <a:fld id="{AF7C2821-9E18-454E-92E0-17F730E5F7FB}" type="slidenum">
              <a:rPr lang="en-US" altLang="en-US"/>
              <a:pPr/>
              <a:t>‹#›</a:t>
            </a:fld>
            <a:endParaRPr lang="en-US" altLang="en-US"/>
          </a:p>
        </p:txBody>
      </p:sp>
    </p:spTree>
    <p:extLst>
      <p:ext uri="{BB962C8B-B14F-4D97-AF65-F5344CB8AC3E}">
        <p14:creationId xmlns:p14="http://schemas.microsoft.com/office/powerpoint/2010/main" val="1971426433"/>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318334975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192033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6/6/2023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549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6174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6/6/2023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89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sz="2600">
                <a:solidFill>
                  <a:schemeClr val="accent1"/>
                </a:solidFill>
                <a:latin typeface="Arial Nova" panose="020B0504020202020204" pitchFamily="34" charset="0"/>
                <a:cs typeface="Arial" panose="020B0604020202020204" pitchFamily="34" charset="0"/>
              </a:defRPr>
            </a:lvl1pPr>
            <a:lvl2pPr>
              <a:buClr>
                <a:schemeClr val="accent1"/>
              </a:buClr>
              <a:defRPr sz="2400"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414259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207327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6/6/2023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0625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362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856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6/6/2023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98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0">
                <a:solidFill>
                  <a:schemeClr val="bg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JAN </a:t>
            </a: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 a service of the U.S. Department of Labor’s Office of Disability Employment Policy/ODEP.</a:t>
            </a:r>
            <a:endParaRPr kumimoji="0" lang="en-US" sz="11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394289706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sz="2600">
                <a:solidFill>
                  <a:schemeClr val="accent1"/>
                </a:solidFill>
                <a:latin typeface="Arial Nova" panose="020B0504020202020204" pitchFamily="34" charset="0"/>
                <a:cs typeface="Arial" panose="020B0604020202020204" pitchFamily="34" charset="0"/>
              </a:defRPr>
            </a:lvl1pPr>
            <a:lvl2pPr>
              <a:buClr>
                <a:schemeClr val="accent1"/>
              </a:buClr>
              <a:defRPr sz="2400"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600">
                <a:solidFill>
                  <a:srgbClr val="002060"/>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824592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40102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buClr>
                <a:srgbClr val="002060"/>
              </a:buClr>
              <a:defRPr sz="2000">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a:solidFill>
                  <a:srgbClr val="002060"/>
                </a:solidFill>
                <a:latin typeface="Arial Nova" panose="020B0504020202020204" pitchFamily="34" charset="0"/>
              </a:defRPr>
            </a:lvl2pPr>
            <a:lvl3pPr>
              <a:buClr>
                <a:schemeClr val="accent1"/>
              </a:buClr>
              <a:defRPr>
                <a:solidFill>
                  <a:srgbClr val="002060"/>
                </a:solidFill>
                <a:latin typeface="Arial Nova" panose="020B0504020202020204" pitchFamily="34" charset="0"/>
              </a:defRPr>
            </a:lvl3pPr>
            <a:lvl4pPr>
              <a:buClr>
                <a:schemeClr val="accent1"/>
              </a:buClr>
              <a:defRPr>
                <a:solidFill>
                  <a:srgbClr val="002060"/>
                </a:solidFill>
                <a:latin typeface="Arial Nova" panose="020B0504020202020204" pitchFamily="34" charset="0"/>
              </a:defRPr>
            </a:lvl4pPr>
            <a:lvl5pPr>
              <a:buClr>
                <a:schemeClr val="accent1"/>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693508" y="60118"/>
            <a:ext cx="1052510" cy="365125"/>
          </a:xfrm>
        </p:spPr>
        <p:txBody>
          <a:bodyPr/>
          <a:lstStyle>
            <a:lvl1pPr>
              <a:defRPr sz="1600">
                <a:solidFill>
                  <a:srgbClr val="002060"/>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15078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B8E1A0-F19E-43ED-A9FD-BBBB6365A0B1}"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6/6/2023</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879029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2579704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71938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sz="1800">
                <a:solidFill>
                  <a:srgbClr val="002060"/>
                </a:solidFill>
                <a:latin typeface="Arial Nova" panose="020B0504020202020204" pitchFamily="34" charset="0"/>
              </a:defRPr>
            </a:lvl2pPr>
            <a:lvl3pPr>
              <a:buClr>
                <a:schemeClr val="accent1"/>
              </a:buClr>
              <a:defRPr sz="1600">
                <a:solidFill>
                  <a:srgbClr val="002060"/>
                </a:solidFill>
                <a:latin typeface="Arial Nova" panose="020B0504020202020204" pitchFamily="34" charset="0"/>
              </a:defRPr>
            </a:lvl3pPr>
            <a:lvl4pPr>
              <a:buClr>
                <a:schemeClr val="accent1"/>
              </a:buClr>
              <a:defRPr sz="1400">
                <a:solidFill>
                  <a:srgbClr val="002060"/>
                </a:solidFill>
                <a:latin typeface="Arial Nova" panose="020B0504020202020204" pitchFamily="34" charset="0"/>
              </a:defRPr>
            </a:lvl4pPr>
            <a:lvl5pPr>
              <a:buClr>
                <a:schemeClr val="accent1"/>
              </a:buClr>
              <a:defRPr sz="1400">
                <a:solidFill>
                  <a:srgbClr val="002060"/>
                </a:solidFill>
                <a:latin typeface="Arial Nova" panose="020B050402020202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A0697B2-505F-4AC8-8F94-72E521A0B74F}" type="datetime1">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6/6/2023</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1A3260">
                    <a:lumMod val="75000"/>
                    <a:lumOff val="25000"/>
                  </a:srgbClr>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A3260">
                  <a:lumMod val="75000"/>
                  <a:lumOff val="25000"/>
                </a:srgbClr>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436819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EFF899-93D7-4212-8D3F-0D755BDEB77C}"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6/6/2023</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33325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6496B-62A4-45AD-A174-D929C967C4CB}"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6/6/2023</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59268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32A0D10-1C02-40CB-A684-779709F45FE8}" type="datetime1">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6/6/2023</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774923" y="5951811"/>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40878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551A3B-A704-4583-9AF6-D9A8BC930992}"/>
              </a:ext>
            </a:extLst>
          </p:cNvPr>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11" descr="JAN Logo&#10;&#10;Practical Solutions&#10;Workplace Success">
            <a:extLst>
              <a:ext uri="{FF2B5EF4-FFF2-40B4-BE49-F238E27FC236}">
                <a16:creationId xmlns:a16="http://schemas.microsoft.com/office/drawing/2014/main" id="{43BB8CFB-0B8E-4BE5-9B67-E71F05EE14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E9015DF2-30C0-41ED-B2D3-6153D1126838}"/>
              </a:ext>
            </a:extLst>
          </p:cNvPr>
          <p:cNvSpPr>
            <a:spLocks noGrp="1"/>
          </p:cNvSpPr>
          <p:nvPr>
            <p:ph type="sldNum" sz="quarter" idx="10"/>
          </p:nvPr>
        </p:nvSpPr>
        <p:spPr/>
        <p:txBody>
          <a:bodyPr/>
          <a:lstStyle>
            <a:lvl1pPr>
              <a:defRPr smtClean="0"/>
            </a:lvl1pPr>
          </a:lstStyle>
          <a:p>
            <a:pPr>
              <a:defRPr/>
            </a:pPr>
            <a:fld id="{D79BA859-7205-4A87-ABA5-C9427B91D4FD}" type="slidenum">
              <a:rPr lang="en-US" altLang="en-US" smtClean="0"/>
              <a:pPr>
                <a:defRPr/>
              </a:pPr>
              <a:t>‹#›</a:t>
            </a:fld>
            <a:endParaRPr lang="en-US" altLang="en-US"/>
          </a:p>
        </p:txBody>
      </p:sp>
    </p:spTree>
    <p:extLst>
      <p:ext uri="{BB962C8B-B14F-4D97-AF65-F5344CB8AC3E}">
        <p14:creationId xmlns:p14="http://schemas.microsoft.com/office/powerpoint/2010/main" val="3938142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5" name="Rectangle 4"/>
          <p:cNvSpPr/>
          <p:nvPr userDrawn="1"/>
        </p:nvSpPr>
        <p:spPr>
          <a:xfrm>
            <a:off x="1121665" y="1298449"/>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8" name="Title Placeholder 11">
            <a:extLst>
              <a:ext uri="{FF2B5EF4-FFF2-40B4-BE49-F238E27FC236}">
                <a16:creationId xmlns:a16="http://schemas.microsoft.com/office/drawing/2014/main" id="{9405C78C-4BEE-4572-B554-E293F0A46BC4}"/>
              </a:ext>
            </a:extLst>
          </p:cNvPr>
          <p:cNvSpPr>
            <a:spLocks noGrp="1"/>
          </p:cNvSpPr>
          <p:nvPr>
            <p:ph type="title"/>
          </p:nvPr>
        </p:nvSpPr>
        <p:spPr bwMode="auto">
          <a:xfrm>
            <a:off x="609600" y="377952"/>
            <a:ext cx="10871200" cy="7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endParaRPr lang="en-US" altLang="en-US" dirty="0"/>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F5477F5D-25F0-4B95-920B-B3A7F705B3F8}" type="slidenum">
              <a:rPr lang="en-US" altLang="en-US"/>
              <a:pPr>
                <a:defRPr/>
              </a:pPr>
              <a:t>‹#›</a:t>
            </a:fld>
            <a:endParaRPr lang="en-US" altLang="en-US"/>
          </a:p>
        </p:txBody>
      </p:sp>
    </p:spTree>
    <p:extLst>
      <p:ext uri="{BB962C8B-B14F-4D97-AF65-F5344CB8AC3E}">
        <p14:creationId xmlns:p14="http://schemas.microsoft.com/office/powerpoint/2010/main" val="4133666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A8A3B-9D6E-4867-A9FF-2BB7C1C013EB}"/>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4" name="Rectangle 3">
            <a:extLst>
              <a:ext uri="{FF2B5EF4-FFF2-40B4-BE49-F238E27FC236}">
                <a16:creationId xmlns:a16="http://schemas.microsoft.com/office/drawing/2014/main" id="{B0EE8395-143E-45DC-AD9E-6CEB3FD4C3B9}"/>
              </a:ext>
            </a:extLst>
          </p:cNvPr>
          <p:cNvSpPr/>
          <p:nvPr userDrawn="1"/>
        </p:nvSpPr>
        <p:spPr>
          <a:xfrm>
            <a:off x="1121834" y="1298576"/>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Placeholder 11"/>
          <p:cNvSpPr>
            <a:spLocks noGrp="1"/>
          </p:cNvSpPr>
          <p:nvPr>
            <p:ph type="title"/>
          </p:nvPr>
        </p:nvSpPr>
        <p:spPr bwMode="auto">
          <a:xfrm>
            <a:off x="609600" y="377952"/>
            <a:ext cx="10871200" cy="769204"/>
          </a:xfrm>
          <a:prstGeom prst="rect">
            <a:avLst/>
          </a:prstGeom>
          <a:noFill/>
          <a:ln>
            <a:noFill/>
          </a:ln>
        </p:spPr>
        <p:txBody>
          <a:bodyPr/>
          <a:lstStyle/>
          <a:p>
            <a:pPr lvl="0"/>
            <a:endParaRPr lang="en-US" altLang="en-US" dirty="0"/>
          </a:p>
        </p:txBody>
      </p:sp>
      <p:sp>
        <p:nvSpPr>
          <p:cNvPr id="5" name="Slide Number Placeholder 5">
            <a:extLst>
              <a:ext uri="{FF2B5EF4-FFF2-40B4-BE49-F238E27FC236}">
                <a16:creationId xmlns:a16="http://schemas.microsoft.com/office/drawing/2014/main" id="{AB5763C0-1C08-4237-A2C6-AA5EB9A6C9E1}"/>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16247E6-5F92-41C2-81A9-88475C39178D}" type="slidenum">
              <a:rPr lang="en-US" altLang="en-US"/>
              <a:pPr>
                <a:defRPr/>
              </a:pPr>
              <a:t>‹#›</a:t>
            </a:fld>
            <a:endParaRPr lang="en-US" altLang="en-US"/>
          </a:p>
        </p:txBody>
      </p:sp>
    </p:spTree>
    <p:extLst>
      <p:ext uri="{BB962C8B-B14F-4D97-AF65-F5344CB8AC3E}">
        <p14:creationId xmlns:p14="http://schemas.microsoft.com/office/powerpoint/2010/main" val="174824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buClr>
                <a:srgbClr val="002060"/>
              </a:buClr>
              <a:defRPr sz="2000">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a:solidFill>
                  <a:srgbClr val="002060"/>
                </a:solidFill>
                <a:latin typeface="Arial Nova" panose="020B0504020202020204" pitchFamily="34" charset="0"/>
              </a:defRPr>
            </a:lvl2pPr>
            <a:lvl3pPr>
              <a:buClr>
                <a:schemeClr val="accent1"/>
              </a:buClr>
              <a:defRPr>
                <a:solidFill>
                  <a:srgbClr val="002060"/>
                </a:solidFill>
                <a:latin typeface="Arial Nova" panose="020B0504020202020204" pitchFamily="34" charset="0"/>
              </a:defRPr>
            </a:lvl3pPr>
            <a:lvl4pPr>
              <a:buClr>
                <a:schemeClr val="accent1"/>
              </a:buClr>
              <a:defRPr>
                <a:solidFill>
                  <a:srgbClr val="002060"/>
                </a:solidFill>
                <a:latin typeface="Arial Nova" panose="020B0504020202020204" pitchFamily="34" charset="0"/>
              </a:defRPr>
            </a:lvl4pPr>
            <a:lvl5pPr>
              <a:buClr>
                <a:schemeClr val="accent1"/>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693508" y="60118"/>
            <a:ext cx="1052510" cy="365125"/>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Tree>
    <p:extLst>
      <p:ext uri="{BB962C8B-B14F-4D97-AF65-F5344CB8AC3E}">
        <p14:creationId xmlns:p14="http://schemas.microsoft.com/office/powerpoint/2010/main" val="3864953355"/>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0">
                <a:solidFill>
                  <a:schemeClr val="bg1"/>
                </a:solidFill>
                <a:latin typeface="Arial" panose="020B0604020202020204" pitchFamily="34" charset="0"/>
                <a:cs typeface="Arial" panose="020B0604020202020204" pitchFamily="34" charset="0"/>
              </a:defRPr>
            </a:lvl1pPr>
          </a:lstStyle>
          <a:p>
            <a:r>
              <a:rPr lang="en-US" dirty="0"/>
              <a:t>JAN </a:t>
            </a:r>
            <a:r>
              <a:rPr lang="en-US" cap="none" dirty="0"/>
              <a:t>is a service of the U.S. Department of Labor’s Office of Disability Employment Policy/ODEP.</a:t>
            </a:r>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1907026362"/>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sz="2600">
                <a:solidFill>
                  <a:schemeClr val="accent1"/>
                </a:solidFill>
                <a:latin typeface="Arial Nova" panose="020B0504020202020204" pitchFamily="34" charset="0"/>
                <a:cs typeface="Arial" panose="020B0604020202020204" pitchFamily="34" charset="0"/>
              </a:defRPr>
            </a:lvl1pPr>
            <a:lvl2pPr>
              <a:buClr>
                <a:schemeClr val="accent1"/>
              </a:buClr>
              <a:defRPr sz="2400"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1050315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85894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buClr>
                <a:srgbClr val="002060"/>
              </a:buClr>
              <a:defRPr sz="2000">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a:solidFill>
                  <a:srgbClr val="002060"/>
                </a:solidFill>
                <a:latin typeface="Arial Nova" panose="020B0504020202020204" pitchFamily="34" charset="0"/>
              </a:defRPr>
            </a:lvl2pPr>
            <a:lvl3pPr>
              <a:buClr>
                <a:schemeClr val="accent1"/>
              </a:buClr>
              <a:defRPr>
                <a:solidFill>
                  <a:srgbClr val="002060"/>
                </a:solidFill>
                <a:latin typeface="Arial Nova" panose="020B0504020202020204" pitchFamily="34" charset="0"/>
              </a:defRPr>
            </a:lvl3pPr>
            <a:lvl4pPr>
              <a:buClr>
                <a:schemeClr val="accent1"/>
              </a:buClr>
              <a:defRPr>
                <a:solidFill>
                  <a:srgbClr val="002060"/>
                </a:solidFill>
                <a:latin typeface="Arial Nova" panose="020B0504020202020204" pitchFamily="34" charset="0"/>
              </a:defRPr>
            </a:lvl4pPr>
            <a:lvl5pPr>
              <a:buClr>
                <a:schemeClr val="accent1"/>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693508" y="60118"/>
            <a:ext cx="1052510" cy="365125"/>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5724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B8E1A0-F19E-43ED-A9FD-BBBB6365A0B1}" type="datetime1">
              <a:rPr lang="en-US" smtClean="0"/>
              <a:t>6/6/2023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4696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282816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40130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sz="1800">
                <a:solidFill>
                  <a:srgbClr val="002060"/>
                </a:solidFill>
                <a:latin typeface="Arial Nova" panose="020B0504020202020204" pitchFamily="34" charset="0"/>
              </a:defRPr>
            </a:lvl2pPr>
            <a:lvl3pPr>
              <a:buClr>
                <a:schemeClr val="accent1"/>
              </a:buClr>
              <a:defRPr sz="1600">
                <a:solidFill>
                  <a:srgbClr val="002060"/>
                </a:solidFill>
                <a:latin typeface="Arial Nova" panose="020B0504020202020204" pitchFamily="34" charset="0"/>
              </a:defRPr>
            </a:lvl3pPr>
            <a:lvl4pPr>
              <a:buClr>
                <a:schemeClr val="accent1"/>
              </a:buClr>
              <a:defRPr sz="1400">
                <a:solidFill>
                  <a:srgbClr val="002060"/>
                </a:solidFill>
                <a:latin typeface="Arial Nova" panose="020B0504020202020204" pitchFamily="34" charset="0"/>
              </a:defRPr>
            </a:lvl4pPr>
            <a:lvl5pPr>
              <a:buClr>
                <a:schemeClr val="accent1"/>
              </a:buClr>
              <a:defRPr sz="1400">
                <a:solidFill>
                  <a:srgbClr val="002060"/>
                </a:solidFill>
                <a:latin typeface="Arial Nova" panose="020B050402020202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6/6/2023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latin typeface="Arial Nova" panose="020B05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265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804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B8E1A0-F19E-43ED-A9FD-BBBB6365A0B1}" type="datetime1">
              <a:rPr lang="en-US" smtClean="0"/>
              <a:t>6/6/2023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7311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6/6/2023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0233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1121834" y="1292226"/>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pPr>
              <a:defRPr/>
            </a:pPr>
            <a:fld id="{4D98D1BA-2478-40B5-9DFA-9E617D8EE9D1}" type="slidenum">
              <a:rPr lang="en-US" altLang="en-US"/>
              <a:pPr>
                <a:defRPr/>
              </a:pPr>
              <a:t>‹#›</a:t>
            </a:fld>
            <a:endParaRPr lang="en-US" altLang="en-US"/>
          </a:p>
        </p:txBody>
      </p:sp>
      <p:sp>
        <p:nvSpPr>
          <p:cNvPr id="6" name="Title Placeholder 11">
            <a:extLst>
              <a:ext uri="{FF2B5EF4-FFF2-40B4-BE49-F238E27FC236}">
                <a16:creationId xmlns:a16="http://schemas.microsoft.com/office/drawing/2014/main" id="{0D63D7AD-9997-4CF3-BF07-E73A14B4C668}"/>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632441373"/>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1">
            <a:extLst>
              <a:ext uri="{FF2B5EF4-FFF2-40B4-BE49-F238E27FC236}">
                <a16:creationId xmlns:a16="http://schemas.microsoft.com/office/drawing/2014/main" id="{05210562-C19F-41A9-8738-4FE2939E26B6}"/>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3624959883"/>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1461109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1664455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3999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67597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300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42359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4024424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3414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6752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5757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2558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3079074872"/>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897492320"/>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346617701"/>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2965114767"/>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122771275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3109248064"/>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2329445871"/>
      </p:ext>
    </p:extLst>
  </p:cSld>
  <p:clrMapOvr>
    <a:masterClrMapping/>
  </p:clrMapOvr>
  <p:transition spd="slow">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018121"/>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sz="1800">
                <a:solidFill>
                  <a:srgbClr val="002060"/>
                </a:solidFill>
                <a:latin typeface="Arial Nova" panose="020B0504020202020204" pitchFamily="34" charset="0"/>
              </a:defRPr>
            </a:lvl2pPr>
            <a:lvl3pPr>
              <a:buClr>
                <a:schemeClr val="accent1"/>
              </a:buClr>
              <a:defRPr sz="1600">
                <a:solidFill>
                  <a:srgbClr val="002060"/>
                </a:solidFill>
                <a:latin typeface="Arial Nova" panose="020B0504020202020204" pitchFamily="34" charset="0"/>
              </a:defRPr>
            </a:lvl3pPr>
            <a:lvl4pPr>
              <a:buClr>
                <a:schemeClr val="accent1"/>
              </a:buClr>
              <a:defRPr sz="1400">
                <a:solidFill>
                  <a:srgbClr val="002060"/>
                </a:solidFill>
                <a:latin typeface="Arial Nova" panose="020B0504020202020204" pitchFamily="34" charset="0"/>
              </a:defRPr>
            </a:lvl4pPr>
            <a:lvl5pPr>
              <a:buClr>
                <a:schemeClr val="accent1"/>
              </a:buClr>
              <a:defRPr sz="1400">
                <a:solidFill>
                  <a:srgbClr val="002060"/>
                </a:solidFill>
                <a:latin typeface="Arial Nova" panose="020B050402020202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6/6/2023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6/6/2023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5" r:id="rId13"/>
    <p:sldLayoutId id="2147483693" r:id="rId14"/>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6/6/2023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9090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CF577D-EFDE-449F-9698-CFCF570C9DB9}"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6/6/2023</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6289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6/6/2023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330388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4664141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2" r:id="rId15"/>
    <p:sldLayoutId id="2147483751" r:id="rId16"/>
    <p:sldLayoutId id="2147483764" r:id="rId17"/>
    <p:sldLayoutId id="2147483768" r:id="rId18"/>
    <p:sldLayoutId id="2147483769"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skjan.org/blogs/jan/2018/10/how-can-i-help.cf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askjan.org/articles/Mother-May-I-Must-I-Should-I.cfm" TargetMode="External"/><Relationship Id="rId4" Type="http://schemas.openxmlformats.org/officeDocument/2006/relationships/hyperlink" Target="https://askjan.org/topics/interactive.cf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skjan.org/Forms/upload/medical.do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skjan.org/a-to-z.cf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askjan.org/topics/condandperf.cfm" TargetMode="External"/><Relationship Id="rId4" Type="http://schemas.openxmlformats.org/officeDocument/2006/relationships/hyperlink" Target="https://askjan.org/topics/Performance.cf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eoc.gov/laws/guidance/applying-performance-and-conduct-standards-employees-disabiliti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hyperlink" Target="https://www.eeoc.gov/laws/guidance/enforcement-guidance-reasonable-accommodation-and-undue-hardship-under-ada" TargetMode="External"/><Relationship Id="rId4" Type="http://schemas.openxmlformats.org/officeDocument/2006/relationships/hyperlink" Target="https://www.eeoc.gov/laws/guidance/applying-performance-and-conduct-standards-employees-disabilitie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askjan.org/articles/Mother-May-I-Must-I-Should-I.cfm" TargetMode="External"/><Relationship Id="rId3" Type="http://schemas.openxmlformats.org/officeDocument/2006/relationships/hyperlink" Target="https://askjan.org/a-to-z.cfm" TargetMode="External"/><Relationship Id="rId7" Type="http://schemas.openxmlformats.org/officeDocument/2006/relationships/hyperlink" Target="https://askjan.org/blogs/jan/2018/10/how-can-i-help.cf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askjan.org/topics/interactive.cfm" TargetMode="External"/><Relationship Id="rId11" Type="http://schemas.openxmlformats.org/officeDocument/2006/relationships/hyperlink" Target="https://www.youtube.com/watch?v=0LpQjI_8mQI" TargetMode="External"/><Relationship Id="rId5" Type="http://schemas.openxmlformats.org/officeDocument/2006/relationships/hyperlink" Target="https://askjan.org/topics/condandperf.cfm" TargetMode="External"/><Relationship Id="rId10" Type="http://schemas.openxmlformats.org/officeDocument/2006/relationships/hyperlink" Target="https://askjan.org/Forms/upload/medical.doc" TargetMode="External"/><Relationship Id="rId4" Type="http://schemas.openxmlformats.org/officeDocument/2006/relationships/hyperlink" Target="https://askjan.org/topics/Performance.cfm" TargetMode="External"/><Relationship Id="rId9" Type="http://schemas.openxmlformats.org/officeDocument/2006/relationships/hyperlink" Target="https://askjan.org/topics/medexinq.cfm"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www.eeoc.gov/laws/guidance/applying-performance-and-conduct-standards-employees-disabiliti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eoc.gov/laws/guidance/enforcement-guidance-reasonable-accommodation-and-undue-hardship-under-ad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2.xml"/><Relationship Id="rId5" Type="http://schemas.openxmlformats.org/officeDocument/2006/relationships/image" Target="../media/image23.png"/><Relationship Id="rId4" Type="http://schemas.openxmlformats.org/officeDocument/2006/relationships/hyperlink" Target="https://askjan.org/events/Trainings.cf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5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eeoc.gov/laws/guidance/applying-performance-and-conduct-standards-employees-disabilities" TargetMode="Externa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hyperlink" Target="https://www.eeoc.gov/laws/guidance/applying-performance-and-conduct-standards-employees-disabilit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71D675-89DE-4590-B40C-FB751B9D05BA}"/>
              </a:ext>
            </a:extLst>
          </p:cNvPr>
          <p:cNvSpPr>
            <a:spLocks noGrp="1"/>
          </p:cNvSpPr>
          <p:nvPr>
            <p:ph type="ctrTitle"/>
          </p:nvPr>
        </p:nvSpPr>
        <p:spPr>
          <a:xfrm>
            <a:off x="599221" y="1708800"/>
            <a:ext cx="10993549" cy="1251983"/>
          </a:xfrm>
        </p:spPr>
        <p:txBody>
          <a:bodyPr>
            <a:noAutofit/>
          </a:bodyPr>
          <a:lstStyle/>
          <a:p>
            <a:r>
              <a:rPr lang="en-US" sz="2800" dirty="0"/>
              <a:t>Accommodation and Compliance webcast Series:</a:t>
            </a:r>
            <a:br>
              <a:rPr lang="en-US" sz="2800" dirty="0"/>
            </a:br>
            <a:r>
              <a:rPr lang="en-US" sz="2600" dirty="0"/>
              <a:t>What to Do When Performance and Conduct </a:t>
            </a:r>
            <a:br>
              <a:rPr lang="en-US" sz="2600" dirty="0"/>
            </a:br>
            <a:r>
              <a:rPr lang="en-US" sz="2600" dirty="0"/>
              <a:t>Factor Into the Accommodation Equation</a:t>
            </a:r>
          </a:p>
        </p:txBody>
      </p:sp>
      <p:sp>
        <p:nvSpPr>
          <p:cNvPr id="5" name="Subtitle 4">
            <a:extLst>
              <a:ext uri="{FF2B5EF4-FFF2-40B4-BE49-F238E27FC236}">
                <a16:creationId xmlns:a16="http://schemas.microsoft.com/office/drawing/2014/main" id="{FFC3B4BC-B6FE-45F9-ADE7-8752ACF9CE18}"/>
              </a:ext>
            </a:extLst>
          </p:cNvPr>
          <p:cNvSpPr>
            <a:spLocks noGrp="1"/>
          </p:cNvSpPr>
          <p:nvPr>
            <p:ph type="subTitle" idx="1"/>
          </p:nvPr>
        </p:nvSpPr>
        <p:spPr>
          <a:xfrm>
            <a:off x="599227" y="3343084"/>
            <a:ext cx="10993546" cy="1376202"/>
          </a:xfrm>
        </p:spPr>
        <p:txBody>
          <a:bodyPr>
            <a:noAutofit/>
          </a:bodyPr>
          <a:lstStyle/>
          <a:p>
            <a:r>
              <a:rPr lang="en-US" sz="1800" cap="none" dirty="0">
                <a:solidFill>
                  <a:schemeClr val="bg1"/>
                </a:solidFill>
                <a:latin typeface="Arial Nova" panose="020B0504020202020204" pitchFamily="34" charset="0"/>
              </a:rPr>
              <a:t>Melanie Whetzel, Principal Consultant, Cognitive/Neurological Team Lead</a:t>
            </a:r>
          </a:p>
          <a:p>
            <a:r>
              <a:rPr lang="en-US" sz="1800" cap="none" dirty="0">
                <a:solidFill>
                  <a:schemeClr val="bg1"/>
                </a:solidFill>
                <a:latin typeface="Arial Nova" panose="020B0504020202020204" pitchFamily="34" charset="0"/>
              </a:rPr>
              <a:t>Lisa Mathess, Principal Consultant, ADA Specialist, Motor Team Lead</a:t>
            </a:r>
          </a:p>
          <a:p>
            <a:r>
              <a:rPr lang="en-US" sz="1800" cap="none" dirty="0">
                <a:solidFill>
                  <a:schemeClr val="bg1"/>
                </a:solidFill>
                <a:latin typeface="Arial Nova" panose="020B0504020202020204" pitchFamily="34" charset="0"/>
              </a:rPr>
              <a:t>Tracie DeFreitas, Director of Training, Services, and Outreach</a:t>
            </a:r>
            <a:endParaRPr lang="en-US" dirty="0">
              <a:solidFill>
                <a:schemeClr val="bg1"/>
              </a:solidFill>
              <a:latin typeface="Arial Nova" panose="020B0504020202020204" pitchFamily="34" charset="0"/>
            </a:endParaRPr>
          </a:p>
        </p:txBody>
      </p:sp>
      <p:sp>
        <p:nvSpPr>
          <p:cNvPr id="4" name="Footer Placeholder 4">
            <a:extLst>
              <a:ext uri="{FF2B5EF4-FFF2-40B4-BE49-F238E27FC236}">
                <a16:creationId xmlns:a16="http://schemas.microsoft.com/office/drawing/2014/main" id="{D93171B2-D45F-4DFC-9FB7-98277A3A31CB}"/>
              </a:ext>
            </a:extLst>
          </p:cNvPr>
          <p:cNvSpPr>
            <a:spLocks noGrp="1"/>
          </p:cNvSpPr>
          <p:nvPr>
            <p:ph type="ftr" sz="quarter" idx="11"/>
          </p:nvPr>
        </p:nvSpPr>
        <p:spPr>
          <a:xfrm>
            <a:off x="1257586" y="5922965"/>
            <a:ext cx="9210508"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JAN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 a service of the U.S. Department of Labor’s Office of Disability Employment Policy/ODEP.</a:t>
            </a:r>
            <a:endParaRPr kumimoji="0" lang="en-US" sz="16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70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F585-0D0D-29EE-B684-D5F3218DF94B}"/>
              </a:ext>
            </a:extLst>
          </p:cNvPr>
          <p:cNvSpPr>
            <a:spLocks noGrp="1"/>
          </p:cNvSpPr>
          <p:nvPr>
            <p:ph type="title"/>
          </p:nvPr>
        </p:nvSpPr>
        <p:spPr/>
        <p:txBody>
          <a:bodyPr>
            <a:normAutofit/>
          </a:bodyPr>
          <a:lstStyle/>
          <a:p>
            <a:r>
              <a:rPr lang="en-US" dirty="0"/>
              <a:t>Job-Related and Consistent with Business necessity (2)</a:t>
            </a:r>
          </a:p>
        </p:txBody>
      </p:sp>
      <p:sp>
        <p:nvSpPr>
          <p:cNvPr id="3" name="Content Placeholder 2">
            <a:extLst>
              <a:ext uri="{FF2B5EF4-FFF2-40B4-BE49-F238E27FC236}">
                <a16:creationId xmlns:a16="http://schemas.microsoft.com/office/drawing/2014/main" id="{27FB1E78-1275-A735-EE67-F1EED7E0E407}"/>
              </a:ext>
            </a:extLst>
          </p:cNvPr>
          <p:cNvSpPr>
            <a:spLocks noGrp="1"/>
          </p:cNvSpPr>
          <p:nvPr>
            <p:ph idx="1"/>
          </p:nvPr>
        </p:nvSpPr>
        <p:spPr>
          <a:xfrm>
            <a:off x="581191" y="2012996"/>
            <a:ext cx="11029615" cy="4194904"/>
          </a:xfrm>
        </p:spPr>
        <p:txBody>
          <a:bodyPr>
            <a:normAutofit fontScale="92500" lnSpcReduction="10000"/>
          </a:bodyPr>
          <a:lstStyle/>
          <a:p>
            <a:pPr marL="0" indent="0">
              <a:spcBef>
                <a:spcPts val="600"/>
              </a:spcBef>
              <a:buNone/>
            </a:pPr>
            <a:r>
              <a:rPr lang="en-US" sz="2800" b="1" dirty="0"/>
              <a:t>Conduct rules that are </a:t>
            </a:r>
            <a:r>
              <a:rPr lang="en-US" sz="2800" b="1" i="1" dirty="0"/>
              <a:t>almost always </a:t>
            </a:r>
            <a:r>
              <a:rPr lang="en-US" sz="2800" b="1" dirty="0"/>
              <a:t>job-related and consistent </a:t>
            </a:r>
            <a:br>
              <a:rPr lang="en-US" sz="2800" b="1" dirty="0"/>
            </a:br>
            <a:r>
              <a:rPr lang="en-US" sz="2800" b="1" dirty="0"/>
              <a:t>with business necessity:</a:t>
            </a:r>
          </a:p>
          <a:p>
            <a:pPr>
              <a:spcAft>
                <a:spcPts val="1200"/>
              </a:spcAft>
            </a:pPr>
            <a:r>
              <a:rPr lang="en-US" dirty="0"/>
              <a:t>Prohibit violence, threats of violence, stealing, and destruction of property</a:t>
            </a:r>
          </a:p>
          <a:p>
            <a:pPr>
              <a:spcAft>
                <a:spcPts val="1200"/>
              </a:spcAft>
            </a:pPr>
            <a:r>
              <a:rPr lang="en-US" dirty="0"/>
              <a:t>Prohibit insubordination and inappropriate behavior between coworkers</a:t>
            </a:r>
          </a:p>
          <a:p>
            <a:pPr>
              <a:spcAft>
                <a:spcPts val="1200"/>
              </a:spcAft>
            </a:pPr>
            <a:r>
              <a:rPr lang="en-US" dirty="0"/>
              <a:t>Prohibit sending inappropriate or offensive emails, using the internet inappropriately, or using computers and other equipment for non-work related purposes</a:t>
            </a:r>
          </a:p>
          <a:p>
            <a:pPr>
              <a:spcAft>
                <a:spcPts val="1200"/>
              </a:spcAft>
            </a:pPr>
            <a:r>
              <a:rPr lang="en-US" dirty="0"/>
              <a:t>Require employees to observe safety and operational rules</a:t>
            </a:r>
          </a:p>
          <a:p>
            <a:r>
              <a:rPr lang="en-US" dirty="0"/>
              <a:t>Prohibit drinking alcohol or illegal use of drugs in the workplace</a:t>
            </a:r>
          </a:p>
        </p:txBody>
      </p:sp>
      <p:sp>
        <p:nvSpPr>
          <p:cNvPr id="4" name="Slide Number Placeholder 3">
            <a:extLst>
              <a:ext uri="{FF2B5EF4-FFF2-40B4-BE49-F238E27FC236}">
                <a16:creationId xmlns:a16="http://schemas.microsoft.com/office/drawing/2014/main" id="{EF46B0DC-1FFE-A13D-DF52-8F47E5E7775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83572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4983-E102-A10B-3A89-55A2CC95416C}"/>
              </a:ext>
            </a:extLst>
          </p:cNvPr>
          <p:cNvSpPr>
            <a:spLocks noGrp="1"/>
          </p:cNvSpPr>
          <p:nvPr>
            <p:ph type="title"/>
          </p:nvPr>
        </p:nvSpPr>
        <p:spPr/>
        <p:txBody>
          <a:bodyPr/>
          <a:lstStyle/>
          <a:p>
            <a:r>
              <a:rPr lang="en-US" dirty="0"/>
              <a:t>Inquiries about Performance/Conduct &amp; Disability</a:t>
            </a:r>
          </a:p>
        </p:txBody>
      </p:sp>
      <p:sp>
        <p:nvSpPr>
          <p:cNvPr id="3" name="Content Placeholder 2">
            <a:extLst>
              <a:ext uri="{FF2B5EF4-FFF2-40B4-BE49-F238E27FC236}">
                <a16:creationId xmlns:a16="http://schemas.microsoft.com/office/drawing/2014/main" id="{E8D539DC-A706-1F40-2BF8-8EA4BF5EC8C4}"/>
              </a:ext>
            </a:extLst>
          </p:cNvPr>
          <p:cNvSpPr>
            <a:spLocks noGrp="1"/>
          </p:cNvSpPr>
          <p:nvPr>
            <p:ph idx="1"/>
          </p:nvPr>
        </p:nvSpPr>
        <p:spPr>
          <a:xfrm>
            <a:off x="581192" y="2012996"/>
            <a:ext cx="11029615" cy="4258404"/>
          </a:xfrm>
        </p:spPr>
        <p:txBody>
          <a:bodyPr>
            <a:normAutofit/>
          </a:bodyPr>
          <a:lstStyle/>
          <a:p>
            <a:pPr>
              <a:spcBef>
                <a:spcPts val="1200"/>
              </a:spcBef>
              <a:spcAft>
                <a:spcPts val="1200"/>
              </a:spcAft>
            </a:pPr>
            <a:r>
              <a:rPr lang="en-US" sz="2400" dirty="0"/>
              <a:t>An employee with a disability may ask for a reasonable accommodation at any time—</a:t>
            </a:r>
            <a:r>
              <a:rPr lang="en-US" sz="2400" i="1" dirty="0"/>
              <a:t>best before performance or conduct issues arise</a:t>
            </a:r>
          </a:p>
          <a:p>
            <a:pPr>
              <a:spcBef>
                <a:spcPts val="1200"/>
              </a:spcBef>
            </a:pPr>
            <a:r>
              <a:rPr lang="en-US" sz="2400" dirty="0"/>
              <a:t>Employer may raise the issue of an employee’s disability as part of a discussion about performance or conduct when:</a:t>
            </a:r>
          </a:p>
          <a:p>
            <a:pPr lvl="1">
              <a:spcBef>
                <a:spcPts val="0"/>
              </a:spcBef>
              <a:spcAft>
                <a:spcPts val="0"/>
              </a:spcAft>
            </a:pPr>
            <a:r>
              <a:rPr lang="en-US" dirty="0">
                <a:latin typeface="Arial Nova" panose="020B0504020202020204" pitchFamily="34" charset="0"/>
              </a:rPr>
              <a:t>an employee states their disability is the cause of the issue</a:t>
            </a:r>
          </a:p>
          <a:p>
            <a:pPr lvl="1">
              <a:spcBef>
                <a:spcPts val="1200"/>
              </a:spcBef>
              <a:spcAft>
                <a:spcPts val="1200"/>
              </a:spcAft>
            </a:pPr>
            <a:r>
              <a:rPr lang="en-US" dirty="0">
                <a:latin typeface="Arial Nova" panose="020B0504020202020204" pitchFamily="34" charset="0"/>
              </a:rPr>
              <a:t>there is a </a:t>
            </a:r>
            <a:r>
              <a:rPr lang="en-US" i="1" dirty="0">
                <a:latin typeface="Arial Nova" panose="020B0504020202020204" pitchFamily="34" charset="0"/>
              </a:rPr>
              <a:t>reasonable belief </a:t>
            </a:r>
            <a:r>
              <a:rPr lang="en-US" dirty="0">
                <a:latin typeface="Arial Nova" panose="020B0504020202020204" pitchFamily="34" charset="0"/>
              </a:rPr>
              <a:t>that disability is a factor</a:t>
            </a:r>
          </a:p>
          <a:p>
            <a:r>
              <a:rPr lang="en-US" sz="2400" dirty="0"/>
              <a:t>Employer may ask whether accommodation is needed when disability </a:t>
            </a:r>
            <a:br>
              <a:rPr lang="en-US" sz="2400" dirty="0"/>
            </a:br>
            <a:r>
              <a:rPr lang="en-US" sz="2400" dirty="0"/>
              <a:t>is mentioned for the first time in response to counseling or a low </a:t>
            </a:r>
            <a:br>
              <a:rPr lang="en-US" sz="2400" dirty="0"/>
            </a:br>
            <a:r>
              <a:rPr lang="en-US" sz="2400" dirty="0"/>
              <a:t>performance rating</a:t>
            </a:r>
          </a:p>
        </p:txBody>
      </p:sp>
      <p:sp>
        <p:nvSpPr>
          <p:cNvPr id="4" name="Slide Number Placeholder 3">
            <a:extLst>
              <a:ext uri="{FF2B5EF4-FFF2-40B4-BE49-F238E27FC236}">
                <a16:creationId xmlns:a16="http://schemas.microsoft.com/office/drawing/2014/main" id="{26BE07B1-F3C0-8853-129F-5756E5BD47B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90963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AD4E-1AE8-3AAD-827D-957231D70A96}"/>
              </a:ext>
            </a:extLst>
          </p:cNvPr>
          <p:cNvSpPr>
            <a:spLocks noGrp="1"/>
          </p:cNvSpPr>
          <p:nvPr>
            <p:ph type="title"/>
          </p:nvPr>
        </p:nvSpPr>
        <p:spPr/>
        <p:txBody>
          <a:bodyPr/>
          <a:lstStyle/>
          <a:p>
            <a:r>
              <a:rPr lang="en-US" dirty="0"/>
              <a:t>When Disability is a Factor: </a:t>
            </a:r>
            <a:br>
              <a:rPr lang="en-US" dirty="0"/>
            </a:br>
            <a:r>
              <a:rPr lang="en-US" dirty="0"/>
              <a:t>Poor Performance/Misconduct</a:t>
            </a:r>
          </a:p>
        </p:txBody>
      </p:sp>
      <p:sp>
        <p:nvSpPr>
          <p:cNvPr id="3" name="Content Placeholder 2">
            <a:extLst>
              <a:ext uri="{FF2B5EF4-FFF2-40B4-BE49-F238E27FC236}">
                <a16:creationId xmlns:a16="http://schemas.microsoft.com/office/drawing/2014/main" id="{2840EEE6-6C52-5912-A201-5C6F95BFEE5A}"/>
              </a:ext>
            </a:extLst>
          </p:cNvPr>
          <p:cNvSpPr>
            <a:spLocks noGrp="1"/>
          </p:cNvSpPr>
          <p:nvPr>
            <p:ph idx="1"/>
          </p:nvPr>
        </p:nvSpPr>
        <p:spPr>
          <a:xfrm>
            <a:off x="581190" y="2012996"/>
            <a:ext cx="11029615" cy="4514804"/>
          </a:xfrm>
        </p:spPr>
        <p:txBody>
          <a:bodyPr>
            <a:normAutofit fontScale="92500" lnSpcReduction="20000"/>
          </a:bodyPr>
          <a:lstStyle/>
          <a:p>
            <a:pPr marL="0" indent="0">
              <a:spcAft>
                <a:spcPts val="1200"/>
              </a:spcAft>
              <a:buNone/>
            </a:pPr>
            <a:r>
              <a:rPr lang="en-US" sz="2800" b="1" dirty="0"/>
              <a:t>When an employee discloses that a disability is the cause of a performance or conduct problem, engage in the interactive accommodation process</a:t>
            </a:r>
          </a:p>
          <a:p>
            <a:pPr>
              <a:spcAft>
                <a:spcPts val="1200"/>
              </a:spcAft>
            </a:pPr>
            <a:r>
              <a:rPr lang="en-US" dirty="0"/>
              <a:t>Make clear what level of performance/productivity/conduct is required</a:t>
            </a:r>
          </a:p>
          <a:p>
            <a:pPr>
              <a:spcAft>
                <a:spcPts val="1200"/>
              </a:spcAft>
            </a:pPr>
            <a:r>
              <a:rPr lang="en-US" dirty="0"/>
              <a:t>Ask why the employee believes disability is a factor</a:t>
            </a:r>
          </a:p>
          <a:p>
            <a:pPr>
              <a:spcAft>
                <a:spcPts val="1200"/>
              </a:spcAft>
            </a:pPr>
            <a:r>
              <a:rPr lang="en-US" dirty="0"/>
              <a:t>Ask whether there is an accommodation the employee believes may help,</a:t>
            </a:r>
            <a:br>
              <a:rPr lang="en-US" dirty="0"/>
            </a:br>
            <a:r>
              <a:rPr lang="en-US" dirty="0"/>
              <a:t>or “How can I help?”</a:t>
            </a:r>
          </a:p>
          <a:p>
            <a:pPr marL="0" indent="0">
              <a:spcAft>
                <a:spcPts val="1200"/>
              </a:spcAft>
              <a:buClr>
                <a:srgbClr val="1A3260"/>
              </a:buClr>
              <a:buNone/>
              <a:defRPr/>
            </a:pPr>
            <a:r>
              <a:rPr lang="en-US" sz="2400" b="0" i="0" u="sng" dirty="0">
                <a:solidFill>
                  <a:srgbClr val="0070C0"/>
                </a:solidFill>
                <a:effectLst/>
                <a:hlinkClick r:id="rId3">
                  <a:extLst>
                    <a:ext uri="{A12FA001-AC4F-418D-AE19-62706E023703}">
                      <ahyp:hlinkClr xmlns:ahyp="http://schemas.microsoft.com/office/drawing/2018/hyperlinkcolor" val="tx"/>
                    </a:ext>
                  </a:extLst>
                </a:hlinkClick>
              </a:rPr>
              <a:t>How Can I Help?</a:t>
            </a:r>
            <a:endParaRPr lang="en-US" sz="2400" b="0" i="0" u="sng" dirty="0">
              <a:solidFill>
                <a:srgbClr val="0070C0"/>
              </a:solidFill>
              <a:effectLst/>
            </a:endParaRPr>
          </a:p>
          <a:p>
            <a:pPr marL="0" marR="0" lvl="0" indent="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None/>
              <a:tabLst/>
              <a:defRPr/>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Interactive Process</a:t>
            </a:r>
            <a:endPar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endParaRPr>
          </a:p>
          <a:p>
            <a:pPr marL="0" indent="0">
              <a:spcAft>
                <a:spcPts val="1200"/>
              </a:spcAft>
              <a:buNone/>
            </a:pPr>
            <a:r>
              <a:rPr lang="en-US" sz="2400" b="0" i="0" u="sng" dirty="0">
                <a:solidFill>
                  <a:srgbClr val="0070C0"/>
                </a:solidFill>
                <a:effectLst/>
                <a:hlinkClick r:id="rId5">
                  <a:extLst>
                    <a:ext uri="{A12FA001-AC4F-418D-AE19-62706E023703}">
                      <ahyp:hlinkClr xmlns:ahyp="http://schemas.microsoft.com/office/drawing/2018/hyperlinkcolor" val="tx"/>
                    </a:ext>
                  </a:extLst>
                </a:hlinkClick>
              </a:rPr>
              <a:t>Mother May I? Must I? Should I?</a:t>
            </a:r>
            <a:endParaRPr lang="en-US" sz="2400" b="0" i="0" dirty="0">
              <a:solidFill>
                <a:srgbClr val="002060"/>
              </a:solidFill>
              <a:effectLst/>
            </a:endParaRPr>
          </a:p>
        </p:txBody>
      </p:sp>
      <p:sp>
        <p:nvSpPr>
          <p:cNvPr id="4" name="Slide Number Placeholder 3">
            <a:extLst>
              <a:ext uri="{FF2B5EF4-FFF2-40B4-BE49-F238E27FC236}">
                <a16:creationId xmlns:a16="http://schemas.microsoft.com/office/drawing/2014/main" id="{BB1F4005-8454-40CB-2FF2-10F44B45124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01782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D030-4E3B-E869-EC5D-C0DBB66F5FB8}"/>
              </a:ext>
            </a:extLst>
          </p:cNvPr>
          <p:cNvSpPr>
            <a:spLocks noGrp="1"/>
          </p:cNvSpPr>
          <p:nvPr>
            <p:ph type="title"/>
          </p:nvPr>
        </p:nvSpPr>
        <p:spPr>
          <a:xfrm>
            <a:off x="581192" y="702156"/>
            <a:ext cx="11029616" cy="1013800"/>
          </a:xfrm>
        </p:spPr>
        <p:txBody>
          <a:bodyPr>
            <a:normAutofit/>
          </a:bodyPr>
          <a:lstStyle/>
          <a:p>
            <a:r>
              <a:rPr lang="en-US" dirty="0"/>
              <a:t>disability-related Information/Documentation</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48E522-D21A-99E7-FAEE-19874E404A95}"/>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3A2DD102-BACC-90A8-AA89-3C5F7BE7D304}"/>
              </a:ext>
            </a:extLst>
          </p:cNvPr>
          <p:cNvSpPr>
            <a:spLocks noGrp="1"/>
          </p:cNvSpPr>
          <p:nvPr>
            <p:ph idx="1"/>
          </p:nvPr>
        </p:nvSpPr>
        <p:spPr>
          <a:xfrm>
            <a:off x="6335805" y="2180496"/>
            <a:ext cx="5275001" cy="4045683"/>
          </a:xfrm>
        </p:spPr>
        <p:txBody>
          <a:bodyPr>
            <a:normAutofit/>
          </a:bodyPr>
          <a:lstStyle/>
          <a:p>
            <a:pPr marL="0" indent="0">
              <a:lnSpc>
                <a:spcPct val="90000"/>
              </a:lnSpc>
              <a:buNone/>
            </a:pPr>
            <a:r>
              <a:rPr lang="en-US" sz="2400" dirty="0"/>
              <a:t>When an employee discloses that a disability is causing a performance/conduct problem </a:t>
            </a:r>
            <a:br>
              <a:rPr lang="en-US" sz="2400" dirty="0"/>
            </a:br>
            <a:r>
              <a:rPr lang="en-US" sz="2400" dirty="0"/>
              <a:t>and the disability or need for accommodation is not known or obvious, employer may request reasonable disability-related information to engage in the accommodation process</a:t>
            </a:r>
          </a:p>
          <a:p>
            <a:pPr>
              <a:lnSpc>
                <a:spcPct val="90000"/>
              </a:lnSpc>
            </a:pPr>
            <a:endParaRPr lang="en-US" sz="2400" dirty="0"/>
          </a:p>
          <a:p>
            <a:pPr marL="0" indent="0">
              <a:lnSpc>
                <a:spcPct val="90000"/>
              </a:lnSpc>
              <a:buNone/>
            </a:pPr>
            <a:r>
              <a:rPr lang="en-US" sz="2200" b="0" i="0" u="sng" dirty="0">
                <a:solidFill>
                  <a:srgbClr val="0070C0"/>
                </a:solidFill>
                <a:effectLst/>
                <a:hlinkClick r:id="rId4">
                  <a:extLst>
                    <a:ext uri="{A12FA001-AC4F-418D-AE19-62706E023703}">
                      <ahyp:hlinkClr xmlns:ahyp="http://schemas.microsoft.com/office/drawing/2018/hyperlinkcolor" val="tx"/>
                    </a:ext>
                  </a:extLst>
                </a:hlinkClick>
              </a:rPr>
              <a:t>Sample Medical Inquiry</a:t>
            </a:r>
            <a:r>
              <a:rPr lang="en-US" sz="2200" b="0" i="0" dirty="0">
                <a:solidFill>
                  <a:srgbClr val="0070C0"/>
                </a:solidFill>
                <a:effectLst/>
              </a:rPr>
              <a:t> </a:t>
            </a:r>
            <a:r>
              <a:rPr lang="en-US" sz="2200" b="0" i="0" dirty="0">
                <a:solidFill>
                  <a:srgbClr val="002060"/>
                </a:solidFill>
                <a:effectLst/>
              </a:rPr>
              <a:t>(JAN)</a:t>
            </a:r>
            <a:endParaRPr lang="en-US" sz="2200" dirty="0">
              <a:solidFill>
                <a:srgbClr val="002060"/>
              </a:solidFill>
            </a:endParaRPr>
          </a:p>
        </p:txBody>
      </p:sp>
      <p:sp>
        <p:nvSpPr>
          <p:cNvPr id="9" name="Slide Number Placeholder 3">
            <a:extLst>
              <a:ext uri="{FF2B5EF4-FFF2-40B4-BE49-F238E27FC236}">
                <a16:creationId xmlns:a16="http://schemas.microsoft.com/office/drawing/2014/main" id="{7A9EAE56-094E-3B3B-6605-4ECE34512255}"/>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27194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AD4E-1AE8-3AAD-827D-957231D70A96}"/>
              </a:ext>
            </a:extLst>
          </p:cNvPr>
          <p:cNvSpPr>
            <a:spLocks noGrp="1"/>
          </p:cNvSpPr>
          <p:nvPr>
            <p:ph type="title"/>
          </p:nvPr>
        </p:nvSpPr>
        <p:spPr/>
        <p:txBody>
          <a:bodyPr/>
          <a:lstStyle/>
          <a:p>
            <a:r>
              <a:rPr lang="en-US" dirty="0"/>
              <a:t>Reasonable Accommodation Points</a:t>
            </a:r>
          </a:p>
        </p:txBody>
      </p:sp>
      <p:sp>
        <p:nvSpPr>
          <p:cNvPr id="3" name="Content Placeholder 2">
            <a:extLst>
              <a:ext uri="{FF2B5EF4-FFF2-40B4-BE49-F238E27FC236}">
                <a16:creationId xmlns:a16="http://schemas.microsoft.com/office/drawing/2014/main" id="{2840EEE6-6C52-5912-A201-5C6F95BFEE5A}"/>
              </a:ext>
            </a:extLst>
          </p:cNvPr>
          <p:cNvSpPr>
            <a:spLocks noGrp="1"/>
          </p:cNvSpPr>
          <p:nvPr>
            <p:ph idx="1"/>
          </p:nvPr>
        </p:nvSpPr>
        <p:spPr>
          <a:xfrm>
            <a:off x="581192" y="2012996"/>
            <a:ext cx="11029615" cy="4552904"/>
          </a:xfrm>
        </p:spPr>
        <p:txBody>
          <a:bodyPr>
            <a:normAutofit lnSpcReduction="10000"/>
          </a:bodyPr>
          <a:lstStyle/>
          <a:p>
            <a:pPr>
              <a:spcAft>
                <a:spcPts val="1200"/>
              </a:spcAft>
            </a:pPr>
            <a:r>
              <a:rPr lang="en-US" dirty="0"/>
              <a:t>Reasonable accommodation should assist employee in meeting standard</a:t>
            </a:r>
          </a:p>
          <a:p>
            <a:pPr>
              <a:spcAft>
                <a:spcPts val="1200"/>
              </a:spcAft>
            </a:pPr>
            <a:r>
              <a:rPr lang="en-US" dirty="0"/>
              <a:t>No requirement to lower or change performance or production standards</a:t>
            </a:r>
          </a:p>
          <a:p>
            <a:pPr>
              <a:spcAft>
                <a:spcPts val="1200"/>
              </a:spcAft>
            </a:pPr>
            <a:r>
              <a:rPr lang="en-US" dirty="0"/>
              <a:t>Modify conduct rule when </a:t>
            </a:r>
            <a:r>
              <a:rPr lang="en-US" b="1" dirty="0"/>
              <a:t>not</a:t>
            </a:r>
            <a:r>
              <a:rPr lang="en-US" dirty="0"/>
              <a:t> job-related and consistent with business necessity</a:t>
            </a:r>
          </a:p>
          <a:p>
            <a:pPr marL="0" indent="0">
              <a:buNone/>
            </a:pPr>
            <a:r>
              <a:rPr lang="en-US" sz="2400" b="0" i="0" dirty="0">
                <a:solidFill>
                  <a:srgbClr val="0070C0"/>
                </a:solidFill>
                <a:effectLst/>
                <a:hlinkClick r:id="rId3">
                  <a:extLst>
                    <a:ext uri="{A12FA001-AC4F-418D-AE19-62706E023703}">
                      <ahyp:hlinkClr xmlns:ahyp="http://schemas.microsoft.com/office/drawing/2018/hyperlinkcolor" val="tx"/>
                    </a:ext>
                  </a:extLst>
                </a:hlinkClick>
              </a:rPr>
              <a:t>A to Z of Disabilities and Accommodations</a:t>
            </a:r>
            <a:r>
              <a:rPr lang="en-US" sz="2400" b="0" i="0" dirty="0">
                <a:solidFill>
                  <a:srgbClr val="0070C0"/>
                </a:solidFill>
                <a:effectLst/>
              </a:rPr>
              <a:t> </a:t>
            </a:r>
            <a:r>
              <a:rPr lang="en-US" sz="2400" b="0" i="0" dirty="0">
                <a:solidFill>
                  <a:srgbClr val="002060"/>
                </a:solidFill>
                <a:effectLst/>
              </a:rPr>
              <a:t>(JAN)</a:t>
            </a:r>
            <a:endParaRPr lang="en-US" sz="2400" b="0" i="0" dirty="0">
              <a:solidFill>
                <a:srgbClr val="002060"/>
              </a:solidFill>
              <a:effectLst/>
              <a:hlinkClick r:id="rId4">
                <a:extLst>
                  <a:ext uri="{A12FA001-AC4F-418D-AE19-62706E023703}">
                    <ahyp:hlinkClr xmlns:ahyp="http://schemas.microsoft.com/office/drawing/2018/hyperlinkcolor" val="tx"/>
                  </a:ext>
                </a:extLst>
              </a:hlinkClick>
            </a:endParaRPr>
          </a:p>
          <a:p>
            <a:pPr marL="0" indent="0">
              <a:buNone/>
            </a:pPr>
            <a:r>
              <a:rPr lang="en-US" sz="2400" b="0" i="0" dirty="0">
                <a:solidFill>
                  <a:srgbClr val="0070C0"/>
                </a:solidFill>
                <a:effectLst/>
                <a:hlinkClick r:id="rId4">
                  <a:extLst>
                    <a:ext uri="{A12FA001-AC4F-418D-AE19-62706E023703}">
                      <ahyp:hlinkClr xmlns:ahyp="http://schemas.microsoft.com/office/drawing/2018/hyperlinkcolor" val="tx"/>
                    </a:ext>
                  </a:extLst>
                </a:hlinkClick>
              </a:rPr>
              <a:t>A to Z by Topic: Performance and Production Standards</a:t>
            </a:r>
            <a:r>
              <a:rPr lang="en-US" sz="2400" b="0" i="0" dirty="0">
                <a:solidFill>
                  <a:srgbClr val="0070C0"/>
                </a:solidFill>
                <a:effectLst/>
              </a:rPr>
              <a:t> </a:t>
            </a:r>
            <a:r>
              <a:rPr lang="en-US" sz="2400" b="0" i="0" dirty="0">
                <a:solidFill>
                  <a:srgbClr val="002060"/>
                </a:solidFill>
                <a:effectLst/>
              </a:rPr>
              <a:t>(JAN)</a:t>
            </a:r>
          </a:p>
          <a:p>
            <a:pPr marL="0" indent="0">
              <a:buNone/>
            </a:pPr>
            <a:r>
              <a:rPr lang="en-US" sz="2400" dirty="0">
                <a:solidFill>
                  <a:srgbClr val="0070C0"/>
                </a:solidFill>
                <a:hlinkClick r:id="rId5">
                  <a:extLst>
                    <a:ext uri="{A12FA001-AC4F-418D-AE19-62706E023703}">
                      <ahyp:hlinkClr xmlns:ahyp="http://schemas.microsoft.com/office/drawing/2018/hyperlinkcolor" val="tx"/>
                    </a:ext>
                  </a:extLst>
                </a:hlinkClick>
              </a:rPr>
              <a:t>A to Z by Topic: Conduct</a:t>
            </a:r>
            <a:r>
              <a:rPr lang="en-US" sz="2400" dirty="0">
                <a:solidFill>
                  <a:srgbClr val="0070C0"/>
                </a:solidFill>
              </a:rPr>
              <a:t> </a:t>
            </a:r>
            <a:r>
              <a:rPr lang="en-US" sz="2400" dirty="0">
                <a:solidFill>
                  <a:srgbClr val="002060"/>
                </a:solidFill>
              </a:rPr>
              <a:t>(JAN)</a:t>
            </a:r>
          </a:p>
        </p:txBody>
      </p:sp>
      <p:sp>
        <p:nvSpPr>
          <p:cNvPr id="4" name="Slide Number Placeholder 3">
            <a:extLst>
              <a:ext uri="{FF2B5EF4-FFF2-40B4-BE49-F238E27FC236}">
                <a16:creationId xmlns:a16="http://schemas.microsoft.com/office/drawing/2014/main" id="{BB1F4005-8454-40CB-2FF2-10F44B451242}"/>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88693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AFE8-5312-38DD-AA11-390D4559E62B}"/>
              </a:ext>
            </a:extLst>
          </p:cNvPr>
          <p:cNvSpPr>
            <a:spLocks noGrp="1"/>
          </p:cNvSpPr>
          <p:nvPr>
            <p:ph type="title"/>
          </p:nvPr>
        </p:nvSpPr>
        <p:spPr/>
        <p:txBody>
          <a:bodyPr/>
          <a:lstStyle/>
          <a:p>
            <a:r>
              <a:rPr lang="en-US" dirty="0"/>
              <a:t>Logical Expectation</a:t>
            </a:r>
          </a:p>
        </p:txBody>
      </p:sp>
      <p:sp>
        <p:nvSpPr>
          <p:cNvPr id="3" name="Content Placeholder 2">
            <a:extLst>
              <a:ext uri="{FF2B5EF4-FFF2-40B4-BE49-F238E27FC236}">
                <a16:creationId xmlns:a16="http://schemas.microsoft.com/office/drawing/2014/main" id="{6E722471-077F-BEF1-1391-DC8BF8F8C3E6}"/>
              </a:ext>
            </a:extLst>
          </p:cNvPr>
          <p:cNvSpPr>
            <a:spLocks noGrp="1"/>
          </p:cNvSpPr>
          <p:nvPr>
            <p:ph idx="1"/>
          </p:nvPr>
        </p:nvSpPr>
        <p:spPr>
          <a:xfrm>
            <a:off x="581193" y="2012996"/>
            <a:ext cx="11029615" cy="4146596"/>
          </a:xfrm>
        </p:spPr>
        <p:txBody>
          <a:bodyPr>
            <a:normAutofit lnSpcReduction="10000"/>
          </a:bodyPr>
          <a:lstStyle/>
          <a:p>
            <a:pPr marL="0" indent="0">
              <a:spcAft>
                <a:spcPts val="1200"/>
              </a:spcAft>
              <a:buNone/>
            </a:pPr>
            <a:r>
              <a:rPr lang="en-US" b="1" dirty="0"/>
              <a:t>Reasonable accommodation does not require employer to:</a:t>
            </a:r>
          </a:p>
          <a:p>
            <a:pPr lvl="1">
              <a:spcAft>
                <a:spcPts val="1200"/>
              </a:spcAft>
            </a:pPr>
            <a:r>
              <a:rPr lang="en-US" dirty="0">
                <a:latin typeface="Arial Nova" panose="020B0504020202020204" pitchFamily="34" charset="0"/>
              </a:rPr>
              <a:t>Tolerate or excuse poor performance</a:t>
            </a:r>
          </a:p>
          <a:p>
            <a:pPr lvl="1">
              <a:spcAft>
                <a:spcPts val="1200"/>
              </a:spcAft>
            </a:pPr>
            <a:r>
              <a:rPr lang="en-US" dirty="0">
                <a:latin typeface="Arial Nova" panose="020B0504020202020204" pitchFamily="34" charset="0"/>
              </a:rPr>
              <a:t>Withhold disciplinary action (including termination) warranted by poor performance or misconduct</a:t>
            </a:r>
          </a:p>
          <a:p>
            <a:pPr lvl="1">
              <a:spcAft>
                <a:spcPts val="1200"/>
              </a:spcAft>
            </a:pPr>
            <a:r>
              <a:rPr lang="en-US" dirty="0">
                <a:latin typeface="Arial Nova" panose="020B0504020202020204" pitchFamily="34" charset="0"/>
              </a:rPr>
              <a:t>Raise a performance rating</a:t>
            </a:r>
          </a:p>
          <a:p>
            <a:pPr lvl="1">
              <a:spcBef>
                <a:spcPts val="1200"/>
              </a:spcBef>
              <a:spcAft>
                <a:spcPts val="1200"/>
              </a:spcAft>
            </a:pPr>
            <a:r>
              <a:rPr lang="en-US" dirty="0">
                <a:latin typeface="Arial Nova" panose="020B0504020202020204" pitchFamily="34" charset="0"/>
              </a:rPr>
              <a:t>Give an evaluation that does not reflect the employee’s actual performance</a:t>
            </a:r>
          </a:p>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200" b="0" i="0" u="sng" strike="noStrike" kern="1200" cap="none" spc="0" normalizeH="0" baseline="0" noProof="0" dirty="0">
                <a:ln>
                  <a:noFill/>
                </a:ln>
                <a:solidFill>
                  <a:srgbClr val="0070C0"/>
                </a:solidFill>
                <a:effectLst/>
                <a:uLnTx/>
                <a:uFillTx/>
                <a:hlinkClick r:id="rId3">
                  <a:extLst>
                    <a:ext uri="{A12FA001-AC4F-418D-AE19-62706E023703}">
                      <ahyp:hlinkClr xmlns:ahyp="http://schemas.microsoft.com/office/drawing/2018/hyperlinkcolor" val="tx"/>
                    </a:ext>
                  </a:extLst>
                </a:hlinkClick>
              </a:rPr>
              <a:t>#6, Applying Performance and Conduct Standards to Employees</a:t>
            </a:r>
            <a:br>
              <a:rPr kumimoji="0" lang="en-US" sz="2200" b="0" i="0" u="sng" strike="noStrike" kern="1200" cap="none" spc="0" normalizeH="0" baseline="0" noProof="0" dirty="0">
                <a:ln>
                  <a:noFill/>
                </a:ln>
                <a:solidFill>
                  <a:srgbClr val="0070C0"/>
                </a:solidFill>
                <a:effectLst/>
                <a:uLnTx/>
                <a:uFillTx/>
                <a:hlinkClick r:id="rId3">
                  <a:extLst>
                    <a:ext uri="{A12FA001-AC4F-418D-AE19-62706E023703}">
                      <ahyp:hlinkClr xmlns:ahyp="http://schemas.microsoft.com/office/drawing/2018/hyperlinkcolor" val="tx"/>
                    </a:ext>
                  </a:extLst>
                </a:hlinkClick>
              </a:rPr>
            </a:br>
            <a:r>
              <a:rPr kumimoji="0" lang="en-US" sz="2200" b="0" i="0" u="sng" strike="noStrike" kern="1200" cap="none" spc="0" normalizeH="0" baseline="0" noProof="0" dirty="0">
                <a:ln>
                  <a:noFill/>
                </a:ln>
                <a:solidFill>
                  <a:srgbClr val="0070C0"/>
                </a:solidFill>
                <a:effectLst/>
                <a:uLnTx/>
                <a:uFillTx/>
                <a:hlinkClick r:id="rId3">
                  <a:extLst>
                    <a:ext uri="{A12FA001-AC4F-418D-AE19-62706E023703}">
                      <ahyp:hlinkClr xmlns:ahyp="http://schemas.microsoft.com/office/drawing/2018/hyperlinkcolor" val="tx"/>
                    </a:ext>
                  </a:extLst>
                </a:hlinkClick>
              </a:rPr>
              <a:t>with Disabilities</a:t>
            </a:r>
            <a:r>
              <a:rPr kumimoji="0" lang="en-US" sz="2200" b="0" i="0" u="sng" strike="noStrike" kern="1200" cap="none" spc="0" normalizeH="0" baseline="0" noProof="0" dirty="0">
                <a:ln>
                  <a:noFill/>
                </a:ln>
                <a:solidFill>
                  <a:srgbClr val="0070C0"/>
                </a:solidFill>
                <a:effectLst/>
                <a:uLnTx/>
                <a:uFillTx/>
              </a:rPr>
              <a:t> (EEOC)</a:t>
            </a:r>
            <a:endParaRPr lang="en-US" dirty="0"/>
          </a:p>
        </p:txBody>
      </p:sp>
      <p:sp>
        <p:nvSpPr>
          <p:cNvPr id="4" name="Slide Number Placeholder 3">
            <a:extLst>
              <a:ext uri="{FF2B5EF4-FFF2-40B4-BE49-F238E27FC236}">
                <a16:creationId xmlns:a16="http://schemas.microsoft.com/office/drawing/2014/main" id="{6E3A5EE9-719D-E240-C5EB-AA59DF334AD4}"/>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34993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25E4B6-B08E-B159-C25B-34C458976A82}"/>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4" name="Rectangle 13">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77743B1-2384-5B2D-1147-E6E5EDBB0550}"/>
              </a:ext>
            </a:extLst>
          </p:cNvPr>
          <p:cNvSpPr>
            <a:spLocks noGrp="1"/>
          </p:cNvSpPr>
          <p:nvPr>
            <p:ph type="title"/>
          </p:nvPr>
        </p:nvSpPr>
        <p:spPr>
          <a:xfrm>
            <a:off x="584200" y="1006956"/>
            <a:ext cx="7213600" cy="1372177"/>
          </a:xfrm>
        </p:spPr>
        <p:txBody>
          <a:bodyPr anchor="ctr">
            <a:normAutofit/>
          </a:bodyPr>
          <a:lstStyle/>
          <a:p>
            <a:r>
              <a:rPr lang="en-US" dirty="0"/>
              <a:t>Performance/Conduct </a:t>
            </a:r>
            <a:br>
              <a:rPr lang="en-US" dirty="0"/>
            </a:br>
            <a:r>
              <a:rPr lang="en-US" dirty="0"/>
              <a:t>management Algorithm</a:t>
            </a:r>
          </a:p>
        </p:txBody>
      </p:sp>
      <p:sp>
        <p:nvSpPr>
          <p:cNvPr id="4" name="Slide Number Placeholder 3">
            <a:extLst>
              <a:ext uri="{FF2B5EF4-FFF2-40B4-BE49-F238E27FC236}">
                <a16:creationId xmlns:a16="http://schemas.microsoft.com/office/drawing/2014/main" id="{BFF9BE75-3B8D-DE9A-875A-382F3211570C}"/>
              </a:ext>
            </a:extLst>
          </p:cNvPr>
          <p:cNvSpPr>
            <a:spLocks noGrp="1"/>
          </p:cNvSpPr>
          <p:nvPr>
            <p:ph type="sldNum" sz="quarter" idx="12"/>
          </p:nvPr>
        </p:nvSpPr>
        <p:spPr>
          <a:xfrm>
            <a:off x="7255934" y="766071"/>
            <a:ext cx="544874" cy="365125"/>
          </a:xfrm>
        </p:spPr>
        <p:txBody>
          <a:bodyPr>
            <a:normAutofit/>
          </a:bodyPr>
          <a:lstStyle/>
          <a:p>
            <a:pPr>
              <a:spcAft>
                <a:spcPts val="600"/>
              </a:spcAft>
            </a:pPr>
            <a:fld id="{D57F1E4F-1CFF-5643-939E-217C01CDF565}" type="slidenum">
              <a:rPr lang="en-US" smtClean="0">
                <a:solidFill>
                  <a:schemeClr val="bg1"/>
                </a:solidFill>
              </a:rPr>
              <a:pPr>
                <a:spcAft>
                  <a:spcPts val="600"/>
                </a:spcAft>
              </a:pPr>
              <a:t>16</a:t>
            </a:fld>
            <a:endParaRPr lang="en-US" dirty="0">
              <a:solidFill>
                <a:schemeClr val="bg1"/>
              </a:solidFill>
            </a:endParaRPr>
          </a:p>
        </p:txBody>
      </p:sp>
      <p:sp>
        <p:nvSpPr>
          <p:cNvPr id="3" name="Content Placeholder 2">
            <a:extLst>
              <a:ext uri="{FF2B5EF4-FFF2-40B4-BE49-F238E27FC236}">
                <a16:creationId xmlns:a16="http://schemas.microsoft.com/office/drawing/2014/main" id="{F2113232-08DE-1252-09EE-5381B5BA14C0}"/>
              </a:ext>
            </a:extLst>
          </p:cNvPr>
          <p:cNvSpPr>
            <a:spLocks noGrp="1"/>
          </p:cNvSpPr>
          <p:nvPr>
            <p:ph idx="1"/>
          </p:nvPr>
        </p:nvSpPr>
        <p:spPr>
          <a:xfrm>
            <a:off x="581192" y="2438399"/>
            <a:ext cx="7216607" cy="3564467"/>
          </a:xfrm>
        </p:spPr>
        <p:txBody>
          <a:bodyPr>
            <a:normAutofit/>
          </a:bodyPr>
          <a:lstStyle/>
          <a:p>
            <a:pPr>
              <a:buClr>
                <a:schemeClr val="bg1"/>
              </a:buClr>
            </a:pPr>
            <a:r>
              <a:rPr lang="en-US" dirty="0">
                <a:solidFill>
                  <a:schemeClr val="bg1"/>
                </a:solidFill>
              </a:rPr>
              <a:t>Identify the problem</a:t>
            </a:r>
          </a:p>
          <a:p>
            <a:pPr>
              <a:buClr>
                <a:schemeClr val="bg1"/>
              </a:buClr>
            </a:pPr>
            <a:r>
              <a:rPr lang="en-US" dirty="0">
                <a:solidFill>
                  <a:schemeClr val="bg1"/>
                </a:solidFill>
              </a:rPr>
              <a:t>Communicate with the employee</a:t>
            </a:r>
          </a:p>
          <a:p>
            <a:pPr>
              <a:buClr>
                <a:schemeClr val="bg1"/>
              </a:buClr>
            </a:pPr>
            <a:r>
              <a:rPr lang="en-US" dirty="0">
                <a:solidFill>
                  <a:schemeClr val="bg1"/>
                </a:solidFill>
              </a:rPr>
              <a:t>Engage in the accommodation process</a:t>
            </a:r>
          </a:p>
          <a:p>
            <a:pPr>
              <a:buClr>
                <a:schemeClr val="bg1"/>
              </a:buClr>
            </a:pPr>
            <a:r>
              <a:rPr lang="en-US" dirty="0">
                <a:solidFill>
                  <a:schemeClr val="bg1"/>
                </a:solidFill>
              </a:rPr>
              <a:t>Modify or apply usual policies</a:t>
            </a:r>
          </a:p>
          <a:p>
            <a:endParaRPr lang="en-US" dirty="0">
              <a:solidFill>
                <a:schemeClr val="bg1"/>
              </a:solidFill>
            </a:endParaRPr>
          </a:p>
        </p:txBody>
      </p:sp>
    </p:spTree>
    <p:extLst>
      <p:ext uri="{BB962C8B-B14F-4D97-AF65-F5344CB8AC3E}">
        <p14:creationId xmlns:p14="http://schemas.microsoft.com/office/powerpoint/2010/main" val="389521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1858541D-2420-42BA-AE82-6F4C2C953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78305D22-9D29-496C-9D4A-9ED19F72DA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89" name="Rectangle 88">
              <a:extLst>
                <a:ext uri="{FF2B5EF4-FFF2-40B4-BE49-F238E27FC236}">
                  <a16:creationId xmlns:a16="http://schemas.microsoft.com/office/drawing/2014/main" id="{A27040C2-2DE8-458B-B7BC-1ED5AE84A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199BD303-D1E8-4AF0-AB64-E765E7F09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713A7C3E-79D5-4261-ACEF-01D0DA633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C198D765-9CF7-454B-A89D-67139D11E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CD04C76-D16C-4412-8433-484378C909B6}"/>
              </a:ext>
            </a:extLst>
          </p:cNvPr>
          <p:cNvSpPr>
            <a:spLocks noGrp="1"/>
          </p:cNvSpPr>
          <p:nvPr>
            <p:ph type="title"/>
          </p:nvPr>
        </p:nvSpPr>
        <p:spPr>
          <a:xfrm>
            <a:off x="595828" y="4536264"/>
            <a:ext cx="10993549" cy="1475013"/>
          </a:xfrm>
        </p:spPr>
        <p:txBody>
          <a:bodyPr vert="horz" lIns="91440" tIns="45720" rIns="91440" bIns="45720" rtlCol="0" anchor="b">
            <a:normAutofit/>
          </a:bodyPr>
          <a:lstStyle/>
          <a:p>
            <a:pPr algn="ctr"/>
            <a:r>
              <a:rPr lang="en-US" sz="3600" dirty="0"/>
              <a:t>Situations &amp; Solutions</a:t>
            </a:r>
            <a:br>
              <a:rPr lang="en-US" sz="3600" dirty="0"/>
            </a:br>
            <a:endParaRPr lang="en-US" sz="3600" dirty="0"/>
          </a:p>
        </p:txBody>
      </p:sp>
      <p:pic>
        <p:nvPicPr>
          <p:cNvPr id="12" name="Content Placeholder 11">
            <a:extLst>
              <a:ext uri="{FF2B5EF4-FFF2-40B4-BE49-F238E27FC236}">
                <a16:creationId xmlns:a16="http://schemas.microsoft.com/office/drawing/2014/main" id="{6DC863A3-2D4E-4582-B1F3-D987C82F80CE}"/>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46532" y="599725"/>
            <a:ext cx="11292143" cy="3557252"/>
          </a:xfrm>
          <a:prstGeom prst="rect">
            <a:avLst/>
          </a:prstGeom>
        </p:spPr>
      </p:pic>
      <p:sp>
        <p:nvSpPr>
          <p:cNvPr id="3" name="Slide Number Placeholder 3">
            <a:extLst>
              <a:ext uri="{FF2B5EF4-FFF2-40B4-BE49-F238E27FC236}">
                <a16:creationId xmlns:a16="http://schemas.microsoft.com/office/drawing/2014/main" id="{576AE05E-37DB-64C4-0DB1-B7874E0AA7D2}"/>
              </a:ext>
            </a:extLst>
          </p:cNvPr>
          <p:cNvSpPr>
            <a:spLocks noGrp="1"/>
          </p:cNvSpPr>
          <p:nvPr>
            <p:ph type="sldNum" sz="quarter" idx="12"/>
          </p:nvPr>
        </p:nvSpPr>
        <p:spPr>
          <a:xfrm>
            <a:off x="11031989" y="70115"/>
            <a:ext cx="717635" cy="335001"/>
          </a:xfrm>
        </p:spPr>
        <p:txBody>
          <a:bodyPr/>
          <a:lstStyle/>
          <a:p>
            <a:r>
              <a:rPr lang="en-US" sz="1600" dirty="0">
                <a:solidFill>
                  <a:schemeClr val="accent1"/>
                </a:solidFill>
                <a:latin typeface="Arial Nova" panose="020B0504020202020204" pitchFamily="34" charset="0"/>
              </a:rPr>
              <a:t>17</a:t>
            </a:r>
          </a:p>
        </p:txBody>
      </p:sp>
    </p:spTree>
    <p:extLst>
      <p:ext uri="{BB962C8B-B14F-4D97-AF65-F5344CB8AC3E}">
        <p14:creationId xmlns:p14="http://schemas.microsoft.com/office/powerpoint/2010/main" val="329227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B6C8-28ED-8E8F-0FC2-C293D9F2D394}"/>
              </a:ext>
            </a:extLst>
          </p:cNvPr>
          <p:cNvSpPr>
            <a:spLocks noGrp="1"/>
          </p:cNvSpPr>
          <p:nvPr>
            <p:ph type="title"/>
          </p:nvPr>
        </p:nvSpPr>
        <p:spPr>
          <a:xfrm>
            <a:off x="581192" y="702156"/>
            <a:ext cx="11029616" cy="1013800"/>
          </a:xfrm>
        </p:spPr>
        <p:txBody>
          <a:bodyPr>
            <a:normAutofit/>
          </a:bodyPr>
          <a:lstStyle/>
          <a:p>
            <a:r>
              <a:rPr lang="en-US" dirty="0"/>
              <a:t>Situation 1:  Addressing Tardiness</a:t>
            </a:r>
          </a:p>
        </p:txBody>
      </p:sp>
      <p:sp>
        <p:nvSpPr>
          <p:cNvPr id="11"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17B31CB-B7DE-34F9-D7F5-66ADADF2F1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7225" y="2622470"/>
            <a:ext cx="4962525" cy="3126390"/>
          </a:xfrm>
          <a:prstGeom prst="rect">
            <a:avLst/>
          </a:prstGeom>
        </p:spPr>
      </p:pic>
      <p:sp>
        <p:nvSpPr>
          <p:cNvPr id="3" name="Content Placeholder 2">
            <a:extLst>
              <a:ext uri="{FF2B5EF4-FFF2-40B4-BE49-F238E27FC236}">
                <a16:creationId xmlns:a16="http://schemas.microsoft.com/office/drawing/2014/main" id="{09CA485F-F610-F6DD-F0D0-AE9E295E3094}"/>
              </a:ext>
            </a:extLst>
          </p:cNvPr>
          <p:cNvSpPr>
            <a:spLocks noGrp="1"/>
          </p:cNvSpPr>
          <p:nvPr>
            <p:ph idx="1"/>
          </p:nvPr>
        </p:nvSpPr>
        <p:spPr>
          <a:xfrm>
            <a:off x="6335805" y="2180496"/>
            <a:ext cx="5275001" cy="4045683"/>
          </a:xfrm>
        </p:spPr>
        <p:txBody>
          <a:bodyPr>
            <a:normAutofit lnSpcReduction="10000"/>
          </a:bodyPr>
          <a:lstStyle/>
          <a:p>
            <a:pPr marL="0" indent="0">
              <a:buNone/>
            </a:pPr>
            <a:r>
              <a:rPr lang="en-US" sz="2400" dirty="0"/>
              <a:t>John calls JAN extremely upset because his employer has written him up for being late. The next occurrence will result in termination. John states that his employer knows he has ADHD — he disclosed during the interview. John feels that if his employer knows he has ADHD, they should know that he is unable to be on time and cannot be held accountable for tardiness.</a:t>
            </a:r>
            <a:endParaRPr lang="en-US" dirty="0"/>
          </a:p>
        </p:txBody>
      </p:sp>
      <p:sp>
        <p:nvSpPr>
          <p:cNvPr id="5" name="Slide Number Placeholder 3">
            <a:extLst>
              <a:ext uri="{FF2B5EF4-FFF2-40B4-BE49-F238E27FC236}">
                <a16:creationId xmlns:a16="http://schemas.microsoft.com/office/drawing/2014/main" id="{17935828-46E9-2992-1CE6-A0B7BC5385E1}"/>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18</a:t>
            </a:fld>
            <a:endParaRPr lang="en-US"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58148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B6C8-28ED-8E8F-0FC2-C293D9F2D394}"/>
              </a:ext>
            </a:extLst>
          </p:cNvPr>
          <p:cNvSpPr>
            <a:spLocks noGrp="1"/>
          </p:cNvSpPr>
          <p:nvPr>
            <p:ph type="title"/>
          </p:nvPr>
        </p:nvSpPr>
        <p:spPr/>
        <p:txBody>
          <a:bodyPr/>
          <a:lstStyle/>
          <a:p>
            <a:r>
              <a:rPr lang="en-US" dirty="0"/>
              <a:t>Solution 1</a:t>
            </a:r>
          </a:p>
        </p:txBody>
      </p:sp>
      <p:sp>
        <p:nvSpPr>
          <p:cNvPr id="3" name="Content Placeholder 2">
            <a:extLst>
              <a:ext uri="{FF2B5EF4-FFF2-40B4-BE49-F238E27FC236}">
                <a16:creationId xmlns:a16="http://schemas.microsoft.com/office/drawing/2014/main" id="{09CA485F-F610-F6DD-F0D0-AE9E295E3094}"/>
              </a:ext>
            </a:extLst>
          </p:cNvPr>
          <p:cNvSpPr>
            <a:spLocks noGrp="1"/>
          </p:cNvSpPr>
          <p:nvPr>
            <p:ph idx="1"/>
          </p:nvPr>
        </p:nvSpPr>
        <p:spPr/>
        <p:txBody>
          <a:bodyPr>
            <a:normAutofit/>
          </a:bodyPr>
          <a:lstStyle/>
          <a:p>
            <a:pPr marL="0" indent="0">
              <a:buNone/>
            </a:pPr>
            <a:r>
              <a:rPr lang="en-US" sz="2400" dirty="0"/>
              <a:t>John should have notified the employer that his tardiness was related to ADHD the first time it was brought to his attention as a problem. That way he and the employer could have explored accommodation ideas that may have spared him from termination. </a:t>
            </a:r>
          </a:p>
          <a:p>
            <a:pPr marL="0" indent="0">
              <a:buNone/>
            </a:pPr>
            <a:r>
              <a:rPr lang="en-US" sz="2400" dirty="0"/>
              <a:t>An employer does not have to assume a performance or conduct problem is related to a disability the employee mentioned when hired. It is the responsibility of the employee to relate the issues at work to the disability and ask for help/accommodations. JAN would advise John to disclose and ask for RA as soon as possible. </a:t>
            </a:r>
          </a:p>
          <a:p>
            <a:endParaRPr lang="en-US" dirty="0"/>
          </a:p>
        </p:txBody>
      </p:sp>
      <p:sp>
        <p:nvSpPr>
          <p:cNvPr id="4" name="Slide Number Placeholder 3">
            <a:extLst>
              <a:ext uri="{FF2B5EF4-FFF2-40B4-BE49-F238E27FC236}">
                <a16:creationId xmlns:a16="http://schemas.microsoft.com/office/drawing/2014/main" id="{08BDE819-A41D-B786-FB67-F9AF883F8721}"/>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19</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185554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80F80EE7-A690-73CA-90B0-4BA646D84DAC}"/>
              </a:ext>
            </a:extLst>
          </p:cNvPr>
          <p:cNvSpPr>
            <a:spLocks noGrp="1"/>
          </p:cNvSpPr>
          <p:nvPr>
            <p:ph type="sldNum" sz="quarter" idx="12"/>
          </p:nvPr>
        </p:nvSpPr>
        <p:spPr>
          <a:xfrm>
            <a:off x="10692959" y="61893"/>
            <a:ext cx="105250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46965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289D-4E8B-070C-6FCC-76F51DB7420C}"/>
              </a:ext>
            </a:extLst>
          </p:cNvPr>
          <p:cNvSpPr>
            <a:spLocks noGrp="1"/>
          </p:cNvSpPr>
          <p:nvPr>
            <p:ph type="title"/>
          </p:nvPr>
        </p:nvSpPr>
        <p:spPr>
          <a:xfrm>
            <a:off x="581192" y="702156"/>
            <a:ext cx="11029616" cy="1013800"/>
          </a:xfrm>
        </p:spPr>
        <p:txBody>
          <a:bodyPr>
            <a:normAutofit/>
          </a:bodyPr>
          <a:lstStyle/>
          <a:p>
            <a:r>
              <a:rPr lang="en-US" dirty="0"/>
              <a:t>Situation 2: Addressing direct Threat</a:t>
            </a:r>
          </a:p>
        </p:txBody>
      </p:sp>
      <p:sp>
        <p:nvSpPr>
          <p:cNvPr id="13" name="Rectangle 12">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FE7CEB5-2821-3B53-570D-A3A40B5C4061}"/>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57225" y="2529423"/>
            <a:ext cx="4962525" cy="3312485"/>
          </a:xfrm>
          <a:prstGeom prst="rect">
            <a:avLst/>
          </a:prstGeom>
        </p:spPr>
      </p:pic>
      <p:sp>
        <p:nvSpPr>
          <p:cNvPr id="3" name="Content Placeholder 2">
            <a:extLst>
              <a:ext uri="{FF2B5EF4-FFF2-40B4-BE49-F238E27FC236}">
                <a16:creationId xmlns:a16="http://schemas.microsoft.com/office/drawing/2014/main" id="{574E616E-4AC3-C290-528B-A85F0318A08A}"/>
              </a:ext>
            </a:extLst>
          </p:cNvPr>
          <p:cNvSpPr>
            <a:spLocks noGrp="1"/>
          </p:cNvSpPr>
          <p:nvPr>
            <p:ph idx="1"/>
          </p:nvPr>
        </p:nvSpPr>
        <p:spPr>
          <a:xfrm>
            <a:off x="6335805" y="2180496"/>
            <a:ext cx="5275001" cy="4045683"/>
          </a:xfrm>
        </p:spPr>
        <p:txBody>
          <a:bodyPr>
            <a:normAutofit/>
          </a:bodyPr>
          <a:lstStyle/>
          <a:p>
            <a:pPr marL="0" indent="0">
              <a:buNone/>
            </a:pPr>
            <a:r>
              <a:rPr lang="en-US" sz="2400" dirty="0"/>
              <a:t>A 911 dispatcher begins to have panic attacks on the job that cause him to leave his workstation and the phone lines to take a walk outside the building to calm down. The episodes can last anywhere from 20-45 minutes and are increasing in frequency. What started out as a couple of episodes a month have progressed to several daily ones.</a:t>
            </a:r>
          </a:p>
        </p:txBody>
      </p:sp>
      <p:sp>
        <p:nvSpPr>
          <p:cNvPr id="5" name="Slide Number Placeholder 3">
            <a:extLst>
              <a:ext uri="{FF2B5EF4-FFF2-40B4-BE49-F238E27FC236}">
                <a16:creationId xmlns:a16="http://schemas.microsoft.com/office/drawing/2014/main" id="{69CDD1AE-28F5-E920-4A63-DE951526684D}"/>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20</a:t>
            </a:fld>
            <a:endParaRPr lang="en-US"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295537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289D-4E8B-070C-6FCC-76F51DB7420C}"/>
              </a:ext>
            </a:extLst>
          </p:cNvPr>
          <p:cNvSpPr>
            <a:spLocks noGrp="1"/>
          </p:cNvSpPr>
          <p:nvPr>
            <p:ph type="title"/>
          </p:nvPr>
        </p:nvSpPr>
        <p:spPr/>
        <p:txBody>
          <a:bodyPr/>
          <a:lstStyle/>
          <a:p>
            <a:r>
              <a:rPr lang="en-US" dirty="0"/>
              <a:t>Solution 2</a:t>
            </a:r>
          </a:p>
        </p:txBody>
      </p:sp>
      <p:sp>
        <p:nvSpPr>
          <p:cNvPr id="3" name="Content Placeholder 2">
            <a:extLst>
              <a:ext uri="{FF2B5EF4-FFF2-40B4-BE49-F238E27FC236}">
                <a16:creationId xmlns:a16="http://schemas.microsoft.com/office/drawing/2014/main" id="{574E616E-4AC3-C290-528B-A85F0318A08A}"/>
              </a:ext>
            </a:extLst>
          </p:cNvPr>
          <p:cNvSpPr>
            <a:spLocks noGrp="1"/>
          </p:cNvSpPr>
          <p:nvPr>
            <p:ph idx="1"/>
          </p:nvPr>
        </p:nvSpPr>
        <p:spPr/>
        <p:txBody>
          <a:bodyPr>
            <a:normAutofit/>
          </a:bodyPr>
          <a:lstStyle/>
          <a:p>
            <a:pPr marL="0" indent="0">
              <a:buNone/>
            </a:pPr>
            <a:r>
              <a:rPr lang="en-US" sz="2400" dirty="0"/>
              <a:t>The supervisor views this situation as a direct threat and requests medical information from the employee to show that he is able to safely do the job. A job description is shared with the employee’s healthcare provider for review. The supervisor also asks for strategies to help keep the episodes from happening on the job.</a:t>
            </a:r>
          </a:p>
        </p:txBody>
      </p:sp>
      <p:sp>
        <p:nvSpPr>
          <p:cNvPr id="4" name="Slide Number Placeholder 3">
            <a:extLst>
              <a:ext uri="{FF2B5EF4-FFF2-40B4-BE49-F238E27FC236}">
                <a16:creationId xmlns:a16="http://schemas.microsoft.com/office/drawing/2014/main" id="{F0F3C14A-2569-0023-8A3B-0BCD9725E34D}"/>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21</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36152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A13B-9BDC-8E3E-35C5-7E60CCF7D764}"/>
              </a:ext>
            </a:extLst>
          </p:cNvPr>
          <p:cNvSpPr>
            <a:spLocks noGrp="1"/>
          </p:cNvSpPr>
          <p:nvPr>
            <p:ph type="title"/>
          </p:nvPr>
        </p:nvSpPr>
        <p:spPr>
          <a:xfrm>
            <a:off x="581192" y="702156"/>
            <a:ext cx="11029616" cy="1013800"/>
          </a:xfrm>
        </p:spPr>
        <p:txBody>
          <a:bodyPr>
            <a:normAutofit/>
          </a:bodyPr>
          <a:lstStyle/>
          <a:p>
            <a:r>
              <a:rPr lang="en-US" dirty="0"/>
              <a:t>Situation 3: Applying an Overtime Requirement</a:t>
            </a:r>
          </a:p>
        </p:txBody>
      </p:sp>
      <p:sp>
        <p:nvSpPr>
          <p:cNvPr id="11"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12FCF78-2830-BF3D-58DD-ACC751D3D0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7225" y="2535626"/>
            <a:ext cx="4962525" cy="3300079"/>
          </a:xfrm>
          <a:prstGeom prst="rect">
            <a:avLst/>
          </a:prstGeom>
        </p:spPr>
      </p:pic>
      <p:sp>
        <p:nvSpPr>
          <p:cNvPr id="3" name="Content Placeholder 2">
            <a:extLst>
              <a:ext uri="{FF2B5EF4-FFF2-40B4-BE49-F238E27FC236}">
                <a16:creationId xmlns:a16="http://schemas.microsoft.com/office/drawing/2014/main" id="{F32F0549-0125-AF97-1A2E-3D123F25028D}"/>
              </a:ext>
            </a:extLst>
          </p:cNvPr>
          <p:cNvSpPr>
            <a:spLocks noGrp="1"/>
          </p:cNvSpPr>
          <p:nvPr>
            <p:ph idx="1"/>
          </p:nvPr>
        </p:nvSpPr>
        <p:spPr>
          <a:xfrm>
            <a:off x="6335805" y="2180496"/>
            <a:ext cx="5275001" cy="4045683"/>
          </a:xfrm>
        </p:spPr>
        <p:txBody>
          <a:bodyPr>
            <a:normAutofit/>
          </a:bodyPr>
          <a:lstStyle/>
          <a:p>
            <a:pPr marL="0" indent="0">
              <a:buNone/>
            </a:pPr>
            <a:r>
              <a:rPr lang="en-US" sz="2400" dirty="0"/>
              <a:t>A long-term employee with bipolar disorder has begun to have difficulty completing the mandatory overtime recently instated by the employer. The employee is fatigued, inattentive, and has trouble getting through his regular schedule at times. He discloses to his employer and asks to be exempt from the overtime.</a:t>
            </a:r>
            <a:endParaRPr lang="en-US" dirty="0"/>
          </a:p>
        </p:txBody>
      </p:sp>
      <p:sp>
        <p:nvSpPr>
          <p:cNvPr id="5" name="Slide Number Placeholder 3">
            <a:extLst>
              <a:ext uri="{FF2B5EF4-FFF2-40B4-BE49-F238E27FC236}">
                <a16:creationId xmlns:a16="http://schemas.microsoft.com/office/drawing/2014/main" id="{AED9AFD3-1B13-2933-F4E8-A0385DD2F0B5}"/>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22</a:t>
            </a:fld>
            <a:endParaRPr lang="en-US"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29690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A13B-9BDC-8E3E-35C5-7E60CCF7D764}"/>
              </a:ext>
            </a:extLst>
          </p:cNvPr>
          <p:cNvSpPr>
            <a:spLocks noGrp="1"/>
          </p:cNvSpPr>
          <p:nvPr>
            <p:ph type="title"/>
          </p:nvPr>
        </p:nvSpPr>
        <p:spPr/>
        <p:txBody>
          <a:bodyPr/>
          <a:lstStyle/>
          <a:p>
            <a:r>
              <a:rPr lang="en-US" dirty="0"/>
              <a:t>Solution 3</a:t>
            </a:r>
          </a:p>
        </p:txBody>
      </p:sp>
      <p:sp>
        <p:nvSpPr>
          <p:cNvPr id="3" name="Content Placeholder 2">
            <a:extLst>
              <a:ext uri="{FF2B5EF4-FFF2-40B4-BE49-F238E27FC236}">
                <a16:creationId xmlns:a16="http://schemas.microsoft.com/office/drawing/2014/main" id="{F32F0549-0125-AF97-1A2E-3D123F25028D}"/>
              </a:ext>
            </a:extLst>
          </p:cNvPr>
          <p:cNvSpPr>
            <a:spLocks noGrp="1"/>
          </p:cNvSpPr>
          <p:nvPr>
            <p:ph idx="1"/>
          </p:nvPr>
        </p:nvSpPr>
        <p:spPr/>
        <p:txBody>
          <a:bodyPr/>
          <a:lstStyle/>
          <a:p>
            <a:pPr marL="0" indent="0">
              <a:buNone/>
            </a:pPr>
            <a:r>
              <a:rPr lang="en-US" sz="2400" dirty="0"/>
              <a:t>After much discussion with the employee and the consideration of medical information from his healthcare provider, the employer agrees to exempt the employee from some of the overtime but isn’t able to take him completely off the schedule. The employer states a business need requires all hands on deck during the busiest seasonal times. But the process doesn’t end there! The supervisor explored alternative accommodations such as extended breaks and eliminating marginal functions that contributed to the employee’s fatigue.</a:t>
            </a:r>
          </a:p>
          <a:p>
            <a:endParaRPr lang="en-US" dirty="0"/>
          </a:p>
        </p:txBody>
      </p:sp>
      <p:sp>
        <p:nvSpPr>
          <p:cNvPr id="4" name="Slide Number Placeholder 3">
            <a:extLst>
              <a:ext uri="{FF2B5EF4-FFF2-40B4-BE49-F238E27FC236}">
                <a16:creationId xmlns:a16="http://schemas.microsoft.com/office/drawing/2014/main" id="{1B633D1F-4C65-A234-52ED-708B4F20D525}"/>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23</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28465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E43B-9B6A-81B0-77D6-05CDD3E95BF6}"/>
              </a:ext>
            </a:extLst>
          </p:cNvPr>
          <p:cNvSpPr>
            <a:spLocks noGrp="1"/>
          </p:cNvSpPr>
          <p:nvPr>
            <p:ph type="title"/>
          </p:nvPr>
        </p:nvSpPr>
        <p:spPr>
          <a:xfrm>
            <a:off x="581192" y="702156"/>
            <a:ext cx="11029616" cy="1013800"/>
          </a:xfrm>
        </p:spPr>
        <p:txBody>
          <a:bodyPr>
            <a:normAutofit/>
          </a:bodyPr>
          <a:lstStyle/>
          <a:p>
            <a:r>
              <a:rPr lang="en-US" dirty="0"/>
              <a:t>Situation 4: Managing Productivity</a:t>
            </a:r>
          </a:p>
        </p:txBody>
      </p:sp>
      <p:sp>
        <p:nvSpPr>
          <p:cNvPr id="15" name="Rectangle 12">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21506DD-20B7-CDC7-542C-A90A9844CA85}"/>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4"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4E4CFCB2-DF5F-5004-217C-1F9AA854B474}"/>
              </a:ext>
            </a:extLst>
          </p:cNvPr>
          <p:cNvSpPr>
            <a:spLocks noGrp="1"/>
          </p:cNvSpPr>
          <p:nvPr>
            <p:ph idx="1"/>
          </p:nvPr>
        </p:nvSpPr>
        <p:spPr>
          <a:xfrm>
            <a:off x="6335805" y="2180496"/>
            <a:ext cx="5275001" cy="4045683"/>
          </a:xfrm>
        </p:spPr>
        <p:txBody>
          <a:bodyPr>
            <a:normAutofit lnSpcReduction="10000"/>
          </a:bodyPr>
          <a:lstStyle/>
          <a:p>
            <a:pPr marL="0" indent="0">
              <a:buNone/>
            </a:pPr>
            <a:r>
              <a:rPr lang="en-US" sz="2400" dirty="0"/>
              <a:t>A mail clerk belonged to several coffee clubs at work. As he would collect mail first thing in the morning, he would have a cup of coffee with each department. He was very personable but would get involved in conversation and forget what he was doing. By the time he was finished with the first round of mail, it was lunch time. The same thing was occurring during the afternoon </a:t>
            </a:r>
            <a:br>
              <a:rPr lang="en-US" sz="2400" dirty="0"/>
            </a:br>
            <a:r>
              <a:rPr lang="en-US" sz="2400" dirty="0"/>
              <a:t>mail run.</a:t>
            </a:r>
            <a:endParaRPr lang="en-US" dirty="0"/>
          </a:p>
        </p:txBody>
      </p:sp>
      <p:sp>
        <p:nvSpPr>
          <p:cNvPr id="5" name="Slide Number Placeholder 3">
            <a:extLst>
              <a:ext uri="{FF2B5EF4-FFF2-40B4-BE49-F238E27FC236}">
                <a16:creationId xmlns:a16="http://schemas.microsoft.com/office/drawing/2014/main" id="{2A850012-3D0E-585B-B657-A49519EAC863}"/>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24</a:t>
            </a:fld>
            <a:endParaRPr lang="en-US"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85960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E43B-9B6A-81B0-77D6-05CDD3E95BF6}"/>
              </a:ext>
            </a:extLst>
          </p:cNvPr>
          <p:cNvSpPr>
            <a:spLocks noGrp="1"/>
          </p:cNvSpPr>
          <p:nvPr>
            <p:ph type="title"/>
          </p:nvPr>
        </p:nvSpPr>
        <p:spPr/>
        <p:txBody>
          <a:bodyPr/>
          <a:lstStyle/>
          <a:p>
            <a:r>
              <a:rPr lang="en-US" dirty="0"/>
              <a:t>Solution 4</a:t>
            </a:r>
          </a:p>
        </p:txBody>
      </p:sp>
      <p:sp>
        <p:nvSpPr>
          <p:cNvPr id="3" name="Content Placeholder 2">
            <a:extLst>
              <a:ext uri="{FF2B5EF4-FFF2-40B4-BE49-F238E27FC236}">
                <a16:creationId xmlns:a16="http://schemas.microsoft.com/office/drawing/2014/main" id="{4E4CFCB2-DF5F-5004-217C-1F9AA854B474}"/>
              </a:ext>
            </a:extLst>
          </p:cNvPr>
          <p:cNvSpPr>
            <a:spLocks noGrp="1"/>
          </p:cNvSpPr>
          <p:nvPr>
            <p:ph idx="1"/>
          </p:nvPr>
        </p:nvSpPr>
        <p:spPr/>
        <p:txBody>
          <a:bodyPr/>
          <a:lstStyle/>
          <a:p>
            <a:pPr marL="0" indent="0">
              <a:buNone/>
            </a:pPr>
            <a:r>
              <a:rPr lang="en-US" sz="2400" dirty="0"/>
              <a:t>The employer decided to accompany the employee and time him as he picked up the mail with no coffee stops so they would have an idea how long to allow for the mail run each morning and afternoon. The supervisor set a timer, showed the employee how to pace himself, and indicated where the he should be halfway through the pickup. By helping the employee to manage his time better, the supervisor was able to get several more tasks completed by this employee throughout the day. And he was limited to coffee with only two clubs per day, setting up a schedule to help him rotate through his breaks.</a:t>
            </a:r>
          </a:p>
          <a:p>
            <a:endParaRPr lang="en-US" dirty="0"/>
          </a:p>
        </p:txBody>
      </p:sp>
      <p:sp>
        <p:nvSpPr>
          <p:cNvPr id="4" name="Slide Number Placeholder 3">
            <a:extLst>
              <a:ext uri="{FF2B5EF4-FFF2-40B4-BE49-F238E27FC236}">
                <a16:creationId xmlns:a16="http://schemas.microsoft.com/office/drawing/2014/main" id="{60C3CF45-3161-E179-ADF6-36E754AB5310}"/>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cs typeface="Arial" panose="020B0604020202020204" pitchFamily="34" charset="0"/>
              </a:rPr>
              <a:pPr/>
              <a:t>25</a:t>
            </a:fld>
            <a:endParaRPr lang="en-US" sz="1600" dirty="0">
              <a:solidFill>
                <a:srgbClr val="002060"/>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70502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9CE5-D149-8A25-D7EF-D7752601A803}"/>
              </a:ext>
            </a:extLst>
          </p:cNvPr>
          <p:cNvSpPr>
            <a:spLocks noGrp="1"/>
          </p:cNvSpPr>
          <p:nvPr>
            <p:ph type="title"/>
          </p:nvPr>
        </p:nvSpPr>
        <p:spPr>
          <a:xfrm>
            <a:off x="581192" y="702156"/>
            <a:ext cx="11029616" cy="1013800"/>
          </a:xfrm>
        </p:spPr>
        <p:txBody>
          <a:bodyPr>
            <a:normAutofit/>
          </a:bodyPr>
          <a:lstStyle/>
          <a:p>
            <a:r>
              <a:rPr lang="en-US" dirty="0"/>
              <a:t>Situation 5:  Managing telework &amp; Performance Issues</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B25EFA-07FB-7076-3A52-6942830B2519}"/>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4"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3372749C-4A74-477E-8959-BB7C4F786D0D}"/>
              </a:ext>
            </a:extLst>
          </p:cNvPr>
          <p:cNvSpPr>
            <a:spLocks noGrp="1"/>
          </p:cNvSpPr>
          <p:nvPr>
            <p:ph idx="1"/>
          </p:nvPr>
        </p:nvSpPr>
        <p:spPr>
          <a:xfrm>
            <a:off x="6335805" y="2180496"/>
            <a:ext cx="5275001" cy="4194904"/>
          </a:xfrm>
        </p:spPr>
        <p:txBody>
          <a:bodyPr>
            <a:normAutofit fontScale="92500" lnSpcReduction="10000"/>
          </a:bodyPr>
          <a:lstStyle/>
          <a:p>
            <a:pPr marL="0" indent="0">
              <a:buNone/>
            </a:pPr>
            <a:r>
              <a:rPr lang="en-US" sz="2400" dirty="0"/>
              <a:t>A paralegal who had a kidney transplant years ago is teleworking to limit exposures in the workplace that might contribute to the spread of COVID-19. </a:t>
            </a:r>
          </a:p>
          <a:p>
            <a:pPr marL="0" indent="0">
              <a:buNone/>
            </a:pPr>
            <a:r>
              <a:rPr lang="en-US" sz="2400" dirty="0"/>
              <a:t>The employee takes immunosuppressants for the transplant, but the medications make it hard for her to fight off contagious diseases. When deadlines were not being met and performance started to drop, the employer went to rescind the telework arrangement and bring the employee back onsite.</a:t>
            </a:r>
            <a:endParaRPr lang="en-US" dirty="0"/>
          </a:p>
        </p:txBody>
      </p:sp>
      <p:sp>
        <p:nvSpPr>
          <p:cNvPr id="5" name="Slide Number Placeholder 3">
            <a:extLst>
              <a:ext uri="{FF2B5EF4-FFF2-40B4-BE49-F238E27FC236}">
                <a16:creationId xmlns:a16="http://schemas.microsoft.com/office/drawing/2014/main" id="{731F6474-B1F8-3C0F-C22B-F4F707D7CB5A}"/>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26</a:t>
            </a:fld>
            <a:endParaRPr lang="en-US"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17533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9CE5-D149-8A25-D7EF-D7752601A803}"/>
              </a:ext>
            </a:extLst>
          </p:cNvPr>
          <p:cNvSpPr>
            <a:spLocks noGrp="1"/>
          </p:cNvSpPr>
          <p:nvPr>
            <p:ph type="title"/>
          </p:nvPr>
        </p:nvSpPr>
        <p:spPr/>
        <p:txBody>
          <a:bodyPr/>
          <a:lstStyle/>
          <a:p>
            <a:r>
              <a:rPr lang="en-US" dirty="0"/>
              <a:t>Solution 5</a:t>
            </a:r>
          </a:p>
        </p:txBody>
      </p:sp>
      <p:sp>
        <p:nvSpPr>
          <p:cNvPr id="3" name="Content Placeholder 2">
            <a:extLst>
              <a:ext uri="{FF2B5EF4-FFF2-40B4-BE49-F238E27FC236}">
                <a16:creationId xmlns:a16="http://schemas.microsoft.com/office/drawing/2014/main" id="{3372749C-4A74-477E-8959-BB7C4F786D0D}"/>
              </a:ext>
            </a:extLst>
          </p:cNvPr>
          <p:cNvSpPr>
            <a:spLocks noGrp="1"/>
          </p:cNvSpPr>
          <p:nvPr>
            <p:ph idx="1"/>
          </p:nvPr>
        </p:nvSpPr>
        <p:spPr/>
        <p:txBody>
          <a:bodyPr/>
          <a:lstStyle/>
          <a:p>
            <a:pPr marL="0" indent="0">
              <a:buNone/>
            </a:pPr>
            <a:r>
              <a:rPr lang="en-US" sz="2400" dirty="0"/>
              <a:t>JAN explained that the telework arrangement might have nothing to do with poor performance. The telework arrangement may not be contributing to the employee not meeting deadlines. The employer may need to separate the need for accommodation and performance expectations, as they may not be related. </a:t>
            </a:r>
          </a:p>
          <a:p>
            <a:endParaRPr lang="en-US" dirty="0"/>
          </a:p>
        </p:txBody>
      </p:sp>
      <p:sp>
        <p:nvSpPr>
          <p:cNvPr id="4" name="Slide Number Placeholder 3">
            <a:extLst>
              <a:ext uri="{FF2B5EF4-FFF2-40B4-BE49-F238E27FC236}">
                <a16:creationId xmlns:a16="http://schemas.microsoft.com/office/drawing/2014/main" id="{D0B4577A-0F36-2275-A750-FCB58572736B}"/>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27</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65501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BE18-3A09-308F-540F-D6B18D2CA616}"/>
              </a:ext>
            </a:extLst>
          </p:cNvPr>
          <p:cNvSpPr>
            <a:spLocks noGrp="1"/>
          </p:cNvSpPr>
          <p:nvPr>
            <p:ph type="title"/>
          </p:nvPr>
        </p:nvSpPr>
        <p:spPr>
          <a:xfrm>
            <a:off x="581192" y="702156"/>
            <a:ext cx="11029616" cy="1013800"/>
          </a:xfrm>
        </p:spPr>
        <p:txBody>
          <a:bodyPr>
            <a:normAutofit/>
          </a:bodyPr>
          <a:lstStyle/>
          <a:p>
            <a:br>
              <a:rPr lang="en-US" dirty="0"/>
            </a:br>
            <a:r>
              <a:rPr lang="en-US" dirty="0"/>
              <a:t>Situation 6: Managing a Performance Improvement Plan</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4E220F4-074C-5FA8-6F37-ECBC04B370CB}"/>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4"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4A4D97C8-D934-9DFF-187C-FD829E3BF915}"/>
              </a:ext>
            </a:extLst>
          </p:cNvPr>
          <p:cNvSpPr>
            <a:spLocks noGrp="1"/>
          </p:cNvSpPr>
          <p:nvPr>
            <p:ph idx="1"/>
          </p:nvPr>
        </p:nvSpPr>
        <p:spPr>
          <a:xfrm>
            <a:off x="6335805" y="2180496"/>
            <a:ext cx="5275001" cy="4045683"/>
          </a:xfrm>
        </p:spPr>
        <p:txBody>
          <a:bodyPr>
            <a:normAutofit fontScale="92500" lnSpcReduction="10000"/>
          </a:bodyPr>
          <a:lstStyle/>
          <a:p>
            <a:pPr marL="0" indent="0">
              <a:buNone/>
            </a:pPr>
            <a:r>
              <a:rPr lang="en-US" sz="2400" dirty="0"/>
              <a:t>A marketing manager with breast cancer and depression is written up after several verbal warnings for inappropriate conduct towards coworkers. The employee is placed on a thirty-day Performance Improvement Plan (PIP) and warned that if the behavior doesn’t stop within the presented time frame, they will be let go. The employee decides to disclose their disability and ask for accommodations to assist them in responding more appropriately to coworkers.</a:t>
            </a:r>
            <a:endParaRPr lang="en-US" dirty="0"/>
          </a:p>
        </p:txBody>
      </p:sp>
      <p:sp>
        <p:nvSpPr>
          <p:cNvPr id="5" name="Slide Number Placeholder 3">
            <a:extLst>
              <a:ext uri="{FF2B5EF4-FFF2-40B4-BE49-F238E27FC236}">
                <a16:creationId xmlns:a16="http://schemas.microsoft.com/office/drawing/2014/main" id="{1F297146-A5DF-9255-A1D0-6BD69ED5E445}"/>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28</a:t>
            </a:fld>
            <a:endParaRPr lang="en-US"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647664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BE18-3A09-308F-540F-D6B18D2CA616}"/>
              </a:ext>
            </a:extLst>
          </p:cNvPr>
          <p:cNvSpPr>
            <a:spLocks noGrp="1"/>
          </p:cNvSpPr>
          <p:nvPr>
            <p:ph type="title"/>
          </p:nvPr>
        </p:nvSpPr>
        <p:spPr/>
        <p:txBody>
          <a:bodyPr/>
          <a:lstStyle/>
          <a:p>
            <a:r>
              <a:rPr lang="en-US" dirty="0"/>
              <a:t>Solution 6</a:t>
            </a:r>
          </a:p>
        </p:txBody>
      </p:sp>
      <p:sp>
        <p:nvSpPr>
          <p:cNvPr id="3" name="Content Placeholder 2">
            <a:extLst>
              <a:ext uri="{FF2B5EF4-FFF2-40B4-BE49-F238E27FC236}">
                <a16:creationId xmlns:a16="http://schemas.microsoft.com/office/drawing/2014/main" id="{4A4D97C8-D934-9DFF-187C-FD829E3BF915}"/>
              </a:ext>
            </a:extLst>
          </p:cNvPr>
          <p:cNvSpPr>
            <a:spLocks noGrp="1"/>
          </p:cNvSpPr>
          <p:nvPr>
            <p:ph idx="1"/>
          </p:nvPr>
        </p:nvSpPr>
        <p:spPr/>
        <p:txBody>
          <a:bodyPr/>
          <a:lstStyle/>
          <a:p>
            <a:pPr marL="0" indent="0">
              <a:buNone/>
            </a:pPr>
            <a:r>
              <a:rPr lang="en-US" sz="2400" b="1" dirty="0">
                <a:solidFill>
                  <a:srgbClr val="002060"/>
                </a:solidFill>
              </a:rPr>
              <a:t>How do we manage a PIP when during a performance management session, the employee relates the performance issues to a disability?</a:t>
            </a:r>
          </a:p>
          <a:p>
            <a:r>
              <a:rPr lang="en-US" sz="2400" dirty="0"/>
              <a:t>The employer puts the PIP on hold until the employer receives medical documentation and can put accommodations into place but does not rescind the discipline that occurred before the disability was known. Once accommodations are put into place, the employer starts the PIP. </a:t>
            </a:r>
          </a:p>
          <a:p>
            <a:endParaRPr lang="en-US" dirty="0"/>
          </a:p>
        </p:txBody>
      </p:sp>
      <p:sp>
        <p:nvSpPr>
          <p:cNvPr id="4" name="Slide Number Placeholder 3">
            <a:extLst>
              <a:ext uri="{FF2B5EF4-FFF2-40B4-BE49-F238E27FC236}">
                <a16:creationId xmlns:a16="http://schemas.microsoft.com/office/drawing/2014/main" id="{0C82B3C3-0988-B959-C474-AC9113411953}"/>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29</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23063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extLst>
              <p:ext uri="{D42A27DB-BD31-4B8C-83A1-F6EECF244321}">
                <p14:modId xmlns:p14="http://schemas.microsoft.com/office/powerpoint/2010/main" val="255001782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D9AAF92-986E-FC5C-4BD2-1A6B94E1180C}"/>
              </a:ext>
            </a:extLst>
          </p:cNvPr>
          <p:cNvSpPr>
            <a:spLocks noGrp="1"/>
          </p:cNvSpPr>
          <p:nvPr>
            <p:ph type="sldNum" sz="quarter" idx="12"/>
          </p:nvPr>
        </p:nvSpPr>
        <p:spPr>
          <a:xfrm>
            <a:off x="10692959" y="61893"/>
            <a:ext cx="105250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663913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9F49-07FB-204B-A84B-6B42A8DF1E9D}"/>
              </a:ext>
            </a:extLst>
          </p:cNvPr>
          <p:cNvSpPr>
            <a:spLocks noGrp="1"/>
          </p:cNvSpPr>
          <p:nvPr>
            <p:ph type="title"/>
          </p:nvPr>
        </p:nvSpPr>
        <p:spPr>
          <a:xfrm>
            <a:off x="581192" y="702156"/>
            <a:ext cx="11029616" cy="1013800"/>
          </a:xfrm>
        </p:spPr>
        <p:txBody>
          <a:bodyPr>
            <a:normAutofit/>
          </a:bodyPr>
          <a:lstStyle/>
          <a:p>
            <a:r>
              <a:rPr lang="en-US" dirty="0"/>
              <a:t>Situation 7: Responding to Disability Disclosure</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14640B0-EC60-5271-DE53-31AA2F982A62}"/>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4"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FCEFF395-EDCD-1B0D-F1F3-EA00EFE2B267}"/>
              </a:ext>
            </a:extLst>
          </p:cNvPr>
          <p:cNvSpPr>
            <a:spLocks noGrp="1"/>
          </p:cNvSpPr>
          <p:nvPr>
            <p:ph idx="1"/>
          </p:nvPr>
        </p:nvSpPr>
        <p:spPr>
          <a:xfrm>
            <a:off x="6335805" y="2180496"/>
            <a:ext cx="5275001" cy="4045683"/>
          </a:xfrm>
        </p:spPr>
        <p:txBody>
          <a:bodyPr>
            <a:normAutofit lnSpcReduction="10000"/>
          </a:bodyPr>
          <a:lstStyle/>
          <a:p>
            <a:pPr marL="0" indent="0">
              <a:buNone/>
            </a:pPr>
            <a:r>
              <a:rPr lang="en-US" sz="2400" dirty="0"/>
              <a:t>A probationary employee disclosed that they have had multiple back surgeries due to degenerative disc disease after their employer noted they weren’t meeting productivity requirements during their six-month review. The employer debated if they should ask for supporting medical documentation or ignore the disclosure completely. The employer called JAN to learn next steps.</a:t>
            </a:r>
          </a:p>
        </p:txBody>
      </p:sp>
      <p:sp>
        <p:nvSpPr>
          <p:cNvPr id="5" name="Slide Number Placeholder 3">
            <a:extLst>
              <a:ext uri="{FF2B5EF4-FFF2-40B4-BE49-F238E27FC236}">
                <a16:creationId xmlns:a16="http://schemas.microsoft.com/office/drawing/2014/main" id="{454C1B9B-7142-3421-0D71-5CC7B9379043}"/>
              </a:ext>
            </a:extLst>
          </p:cNvPr>
          <p:cNvSpPr>
            <a:spLocks noGrp="1"/>
          </p:cNvSpPr>
          <p:nvPr>
            <p:ph type="sldNum" sz="quarter" idx="12"/>
          </p:nvPr>
        </p:nvSpPr>
        <p:spPr>
          <a:xfrm>
            <a:off x="11031989" y="70115"/>
            <a:ext cx="717635" cy="335001"/>
          </a:xfrm>
        </p:spPr>
        <p:txBody>
          <a:bodyPr/>
          <a:lstStyle/>
          <a:p>
            <a:fld id="{D57F1E4F-1CFF-5643-939E-217C01CDF565}" type="slidenum">
              <a:rPr lang="en-US" sz="1600" smtClean="0">
                <a:solidFill>
                  <a:schemeClr val="accent1"/>
                </a:solidFill>
                <a:latin typeface="Arial Nova" panose="020B0504020202020204" pitchFamily="34" charset="0"/>
              </a:rPr>
              <a:pPr/>
              <a:t>30</a:t>
            </a:fld>
            <a:endParaRPr lang="en-US"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72284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9F49-07FB-204B-A84B-6B42A8DF1E9D}"/>
              </a:ext>
            </a:extLst>
          </p:cNvPr>
          <p:cNvSpPr>
            <a:spLocks noGrp="1"/>
          </p:cNvSpPr>
          <p:nvPr>
            <p:ph type="title"/>
          </p:nvPr>
        </p:nvSpPr>
        <p:spPr/>
        <p:txBody>
          <a:bodyPr/>
          <a:lstStyle/>
          <a:p>
            <a:r>
              <a:rPr lang="en-US" dirty="0"/>
              <a:t>Solution 7</a:t>
            </a:r>
          </a:p>
        </p:txBody>
      </p:sp>
      <p:sp>
        <p:nvSpPr>
          <p:cNvPr id="3" name="Content Placeholder 2">
            <a:extLst>
              <a:ext uri="{FF2B5EF4-FFF2-40B4-BE49-F238E27FC236}">
                <a16:creationId xmlns:a16="http://schemas.microsoft.com/office/drawing/2014/main" id="{FCEFF395-EDCD-1B0D-F1F3-EA00EFE2B267}"/>
              </a:ext>
            </a:extLst>
          </p:cNvPr>
          <p:cNvSpPr>
            <a:spLocks noGrp="1"/>
          </p:cNvSpPr>
          <p:nvPr>
            <p:ph idx="1"/>
          </p:nvPr>
        </p:nvSpPr>
        <p:spPr/>
        <p:txBody>
          <a:bodyPr/>
          <a:lstStyle/>
          <a:p>
            <a:pPr marL="0" indent="0">
              <a:buNone/>
            </a:pPr>
            <a:r>
              <a:rPr lang="en-US" sz="2400" dirty="0"/>
              <a:t>A JAN consultant explained that because the employee disclosed that he has degenerative disc disease, if the employer has a </a:t>
            </a:r>
            <a:r>
              <a:rPr lang="en-US" sz="2400" i="1" dirty="0"/>
              <a:t>reasonable belief </a:t>
            </a:r>
            <a:r>
              <a:rPr lang="en-US" sz="2400" dirty="0"/>
              <a:t>the employee may not be able to do the job or might pose a direct threat to themselves or others, the employer may want to start the interactive process and ask, </a:t>
            </a:r>
            <a:br>
              <a:rPr lang="en-US" sz="2400" dirty="0"/>
            </a:br>
            <a:r>
              <a:rPr lang="en-US" sz="2400" dirty="0"/>
              <a:t>“How can I help?” </a:t>
            </a:r>
          </a:p>
          <a:p>
            <a:endParaRPr lang="en-US" dirty="0"/>
          </a:p>
        </p:txBody>
      </p:sp>
      <p:sp>
        <p:nvSpPr>
          <p:cNvPr id="4" name="Slide Number Placeholder 3">
            <a:extLst>
              <a:ext uri="{FF2B5EF4-FFF2-40B4-BE49-F238E27FC236}">
                <a16:creationId xmlns:a16="http://schemas.microsoft.com/office/drawing/2014/main" id="{C7F293B2-4E26-9452-6DEE-A26723ACF9DF}"/>
              </a:ext>
            </a:extLst>
          </p:cNvPr>
          <p:cNvSpPr>
            <a:spLocks noGrp="1"/>
          </p:cNvSpPr>
          <p:nvPr>
            <p:ph type="sldNum" sz="quarter" idx="12"/>
          </p:nvPr>
        </p:nvSpPr>
        <p:spPr/>
        <p:txBody>
          <a:bodyPr/>
          <a:lstStyle/>
          <a:p>
            <a:fld id="{D57F1E4F-1CFF-5643-939E-217C01CDF565}" type="slidenum">
              <a:rPr lang="en-US" sz="1600" smtClean="0">
                <a:solidFill>
                  <a:srgbClr val="002060"/>
                </a:solidFill>
                <a:latin typeface="Arial Nova" panose="020B0504020202020204" pitchFamily="34" charset="0"/>
              </a:rPr>
              <a:pPr/>
              <a:t>31</a:t>
            </a:fld>
            <a:endParaRPr lang="en-US"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147629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5C9B8C-0213-1E04-C6B7-646CDE05C1BC}"/>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6" name="Group 35">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37" name="Rectangle 36">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BED048D-900A-63FA-7325-015909A6EF2A}"/>
              </a:ext>
            </a:extLst>
          </p:cNvPr>
          <p:cNvSpPr>
            <a:spLocks noGrp="1"/>
          </p:cNvSpPr>
          <p:nvPr>
            <p:ph type="ctrTitle"/>
          </p:nvPr>
        </p:nvSpPr>
        <p:spPr>
          <a:xfrm>
            <a:off x="584200" y="1433288"/>
            <a:ext cx="3412067" cy="612940"/>
          </a:xfrm>
        </p:spPr>
        <p:txBody>
          <a:bodyPr>
            <a:normAutofit fontScale="90000"/>
          </a:bodyPr>
          <a:lstStyle/>
          <a:p>
            <a:r>
              <a:rPr lang="en-US" dirty="0">
                <a:solidFill>
                  <a:schemeClr val="bg1"/>
                </a:solidFill>
              </a:rPr>
              <a:t>Questions?</a:t>
            </a:r>
          </a:p>
        </p:txBody>
      </p:sp>
      <p:sp>
        <p:nvSpPr>
          <p:cNvPr id="3" name="Subtitle 2">
            <a:extLst>
              <a:ext uri="{FF2B5EF4-FFF2-40B4-BE49-F238E27FC236}">
                <a16:creationId xmlns:a16="http://schemas.microsoft.com/office/drawing/2014/main" id="{212BDB1A-6060-E1FF-DCDB-6ABD73CE0E81}"/>
              </a:ext>
            </a:extLst>
          </p:cNvPr>
          <p:cNvSpPr>
            <a:spLocks noGrp="1"/>
          </p:cNvSpPr>
          <p:nvPr>
            <p:ph type="subTitle" idx="1"/>
          </p:nvPr>
        </p:nvSpPr>
        <p:spPr>
          <a:xfrm>
            <a:off x="584200" y="2112098"/>
            <a:ext cx="3412067" cy="3772235"/>
          </a:xfrm>
        </p:spPr>
        <p:txBody>
          <a:bodyPr>
            <a:normAutofit/>
          </a:bodyPr>
          <a:lstStyle/>
          <a:p>
            <a:pPr marL="306000" marR="0" lvl="0" indent="-306000" algn="l" defTabSz="457200" rtl="0" eaLnBrk="1" fontAlgn="auto" latinLnBrk="0" hangingPunct="1">
              <a:lnSpc>
                <a:spcPct val="100000"/>
              </a:lnSpc>
              <a:spcBef>
                <a:spcPct val="20000"/>
              </a:spcBef>
              <a:spcAft>
                <a:spcPts val="1200"/>
              </a:spcAft>
              <a:buClr>
                <a:srgbClr val="1A3260"/>
              </a:buClr>
              <a:buSzPct val="92000"/>
              <a:buFont typeface="Wingdings" panose="05000000000000000000" pitchFamily="2" charset="2"/>
              <a:buChar char="§"/>
              <a:tabLst/>
              <a:defRPr/>
            </a:pPr>
            <a:r>
              <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Applying </a:t>
            </a:r>
            <a:br>
              <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br>
            <a:r>
              <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Performance and Conduct Standards</a:t>
            </a:r>
            <a:br>
              <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br>
            <a:r>
              <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to Employees with Disabilities</a:t>
            </a:r>
            <a:endPar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endParaRPr>
          </a:p>
          <a:p>
            <a:pPr marL="306000" marR="0" lvl="0" indent="-306000" algn="l" defTabSz="457200" rtl="0" eaLnBrk="1" fontAlgn="auto" latinLnBrk="0" hangingPunct="1">
              <a:lnSpc>
                <a:spcPct val="100000"/>
              </a:lnSpc>
              <a:spcBef>
                <a:spcPct val="20000"/>
              </a:spcBef>
              <a:spcAft>
                <a:spcPts val="1200"/>
              </a:spcAft>
              <a:buClr>
                <a:srgbClr val="1A3260"/>
              </a:buClr>
              <a:buSzPct val="92000"/>
              <a:buFont typeface="Wingdings" panose="05000000000000000000" pitchFamily="2" charset="2"/>
              <a:buChar char="§"/>
              <a:tabLst/>
              <a:defRPr/>
            </a:pPr>
            <a:r>
              <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Reasonable Accommodation </a:t>
            </a:r>
            <a:br>
              <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br>
            <a:r>
              <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and Undue Hardship Under the ADA</a:t>
            </a:r>
            <a:endParaRPr kumimoji="0" lang="en-US" sz="2400" b="0" i="0" u="sng" strike="noStrike" kern="1200" cap="none" spc="0" normalizeH="0" baseline="0" noProof="0" dirty="0">
              <a:ln>
                <a:noFill/>
              </a:ln>
              <a:solidFill>
                <a:schemeClr val="accent3">
                  <a:lumMod val="60000"/>
                  <a:lumOff val="40000"/>
                </a:schemeClr>
              </a:solidFill>
              <a:effectLst/>
              <a:uLnTx/>
              <a:uFillTx/>
              <a:latin typeface="Arial Nova" panose="020B0504020202020204" pitchFamily="34" charset="0"/>
              <a:ea typeface="+mn-ea"/>
              <a:cs typeface="Arial" panose="020B0604020202020204" pitchFamily="34" charset="0"/>
            </a:endParaRPr>
          </a:p>
          <a:p>
            <a:endParaRPr lang="en-US" dirty="0">
              <a:solidFill>
                <a:srgbClr val="6882A0"/>
              </a:solidFill>
            </a:endParaRPr>
          </a:p>
        </p:txBody>
      </p:sp>
      <p:sp>
        <p:nvSpPr>
          <p:cNvPr id="4" name="Slide Number Placeholder 3">
            <a:extLst>
              <a:ext uri="{FF2B5EF4-FFF2-40B4-BE49-F238E27FC236}">
                <a16:creationId xmlns:a16="http://schemas.microsoft.com/office/drawing/2014/main" id="{8E79C610-A0F0-EB0F-56C3-E5537F681C72}"/>
              </a:ext>
            </a:extLst>
          </p:cNvPr>
          <p:cNvSpPr>
            <a:spLocks noGrp="1"/>
          </p:cNvSpPr>
          <p:nvPr>
            <p:ph type="sldNum" sz="quarter" idx="4294967295"/>
          </p:nvPr>
        </p:nvSpPr>
        <p:spPr>
          <a:xfrm>
            <a:off x="3454399" y="766070"/>
            <a:ext cx="542673" cy="365125"/>
          </a:xfrm>
        </p:spPr>
        <p:txBody>
          <a:bodyPr>
            <a:normAutofit/>
          </a:bodyPr>
          <a:lstStyle/>
          <a:p>
            <a:pPr>
              <a:spcAft>
                <a:spcPts val="600"/>
              </a:spcAft>
            </a:pPr>
            <a:fld id="{D57F1E4F-1CFF-5643-939E-217C01CDF565}" type="slidenum">
              <a:rPr lang="en-US" sz="1600" smtClean="0">
                <a:solidFill>
                  <a:schemeClr val="bg1"/>
                </a:solidFill>
                <a:latin typeface="Arial Nova" panose="020B0504020202020204" pitchFamily="34" charset="0"/>
              </a:rPr>
              <a:pPr>
                <a:spcAft>
                  <a:spcPts val="600"/>
                </a:spcAft>
              </a:pPr>
              <a:t>32</a:t>
            </a:fld>
            <a:endParaRPr lang="en-US" sz="16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2902255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13FF-13A9-4466-B82E-334FB07067CA}"/>
              </a:ext>
            </a:extLst>
          </p:cNvPr>
          <p:cNvSpPr>
            <a:spLocks noGrp="1"/>
          </p:cNvSpPr>
          <p:nvPr>
            <p:ph type="title"/>
          </p:nvPr>
        </p:nvSpPr>
        <p:spPr/>
        <p:txBody>
          <a:bodyPr/>
          <a:lstStyle/>
          <a:p>
            <a:r>
              <a:rPr lang="en-US" dirty="0"/>
              <a:t>AskJAN.org Resources</a:t>
            </a:r>
          </a:p>
        </p:txBody>
      </p:sp>
      <p:sp>
        <p:nvSpPr>
          <p:cNvPr id="3" name="Content Placeholder 2">
            <a:extLst>
              <a:ext uri="{FF2B5EF4-FFF2-40B4-BE49-F238E27FC236}">
                <a16:creationId xmlns:a16="http://schemas.microsoft.com/office/drawing/2014/main" id="{52BB1E29-44DE-7749-B325-EE5BA5E068AE}"/>
              </a:ext>
            </a:extLst>
          </p:cNvPr>
          <p:cNvSpPr>
            <a:spLocks noGrp="1"/>
          </p:cNvSpPr>
          <p:nvPr>
            <p:ph sz="half" idx="1"/>
          </p:nvPr>
        </p:nvSpPr>
        <p:spPr>
          <a:xfrm>
            <a:off x="581194" y="2228002"/>
            <a:ext cx="5422390" cy="3633047"/>
          </a:xfrm>
        </p:spPr>
        <p:txBody>
          <a:bodyPr>
            <a:noAutofit/>
          </a:bodyPr>
          <a:lstStyle/>
          <a:p>
            <a:pPr algn="l">
              <a:spcAft>
                <a:spcPts val="1200"/>
              </a:spcAft>
              <a:buFont typeface="Wingdings" panose="05000000000000000000" pitchFamily="2" charset="2"/>
              <a:buChar char="§"/>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 to Z of Disabilities</a:t>
            </a:r>
            <a:b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b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and Accommodations</a:t>
            </a:r>
            <a:endPar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a:p>
            <a:pPr algn="l">
              <a:spcAft>
                <a:spcPts val="1200"/>
              </a:spcAft>
              <a:buFont typeface="Wingdings" panose="05000000000000000000" pitchFamily="2" charset="2"/>
              <a:buChar char="§"/>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 to Z by Topic: Performance</a:t>
            </a:r>
            <a:b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b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and Production Standards</a:t>
            </a:r>
            <a:endParaRPr kumimoji="0" lang="en-US" sz="2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a:p>
            <a:pPr algn="l">
              <a:spcAft>
                <a:spcPts val="1200"/>
              </a:spcAft>
              <a:buFont typeface="Wingdings" panose="05000000000000000000" pitchFamily="2" charset="2"/>
              <a:buChar char="§"/>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A to Z by Topic: Conduct</a:t>
            </a:r>
            <a:endPar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endParaRPr>
          </a:p>
          <a:p>
            <a:pPr>
              <a:spcAft>
                <a:spcPts val="1200"/>
              </a:spcAft>
              <a:buFont typeface="Wingdings" panose="05000000000000000000" pitchFamily="2" charset="2"/>
              <a:buChar char="§"/>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Interactive Process</a:t>
            </a:r>
            <a:endPar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DEB0EC7E-33E5-AD79-687E-CDE4B46D29D0}"/>
              </a:ext>
            </a:extLst>
          </p:cNvPr>
          <p:cNvSpPr>
            <a:spLocks noGrp="1"/>
          </p:cNvSpPr>
          <p:nvPr>
            <p:ph sz="half" idx="2"/>
          </p:nvPr>
        </p:nvSpPr>
        <p:spPr/>
        <p:txBody>
          <a:bodyPr>
            <a:normAutofit/>
          </a:bodyPr>
          <a:lstStyle/>
          <a:p>
            <a:pPr marL="306000" marR="0" lvl="0" indent="-306000" algn="l" defTabSz="457200" rtl="0" eaLnBrk="1" fontAlgn="auto" latinLnBrk="0" hangingPunct="1">
              <a:lnSpc>
                <a:spcPct val="100000"/>
              </a:lnSpc>
              <a:spcBef>
                <a:spcPct val="20000"/>
              </a:spcBef>
              <a:spcAft>
                <a:spcPts val="1200"/>
              </a:spcAft>
              <a:buClr>
                <a:srgbClr val="002060"/>
              </a:buClr>
              <a:buSzPct val="92000"/>
              <a:buFont typeface="Wingdings" panose="05000000000000000000" pitchFamily="2" charset="2"/>
              <a:buChar char="§"/>
              <a:tabLst/>
              <a:defRPr/>
            </a:pPr>
            <a:r>
              <a:rPr kumimoji="0" lang="en-US" sz="2400" b="0" i="0" u="sng"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7">
                  <a:extLst>
                    <a:ext uri="{A12FA001-AC4F-418D-AE19-62706E023703}">
                      <ahyp:hlinkClr xmlns:ahyp="http://schemas.microsoft.com/office/drawing/2018/hyperlinkcolor" val="tx"/>
                    </a:ext>
                  </a:extLst>
                </a:hlinkClick>
              </a:rPr>
              <a:t>How Can I Help?</a:t>
            </a:r>
            <a:endParaRPr kumimoji="0" lang="en-US" sz="2400" b="0" i="0" u="sng" strike="noStrike" kern="1200" cap="none" spc="0" normalizeH="0" baseline="0" noProof="0" dirty="0">
              <a:ln>
                <a:noFill/>
              </a:ln>
              <a:solidFill>
                <a:srgbClr val="0070C0"/>
              </a:solidFill>
              <a:effectLst/>
              <a:uLnTx/>
              <a:uFillTx/>
              <a:latin typeface="Arial Nova" panose="020B0504020202020204" pitchFamily="34" charset="0"/>
              <a:ea typeface="+mn-ea"/>
              <a:cs typeface="+mn-cs"/>
            </a:endParaRPr>
          </a:p>
          <a:p>
            <a:pPr marL="306000" marR="0" lvl="0" indent="-306000" algn="l" defTabSz="457200" rtl="0" eaLnBrk="1" fontAlgn="auto" latinLnBrk="0" hangingPunct="1">
              <a:lnSpc>
                <a:spcPct val="100000"/>
              </a:lnSpc>
              <a:spcBef>
                <a:spcPct val="20000"/>
              </a:spcBef>
              <a:spcAft>
                <a:spcPts val="1200"/>
              </a:spcAft>
              <a:buClr>
                <a:srgbClr val="002060"/>
              </a:buClr>
              <a:buSzPct val="92000"/>
              <a:buFont typeface="Wingdings" panose="05000000000000000000" pitchFamily="2" charset="2"/>
              <a:buChar char="§"/>
              <a:tabLst/>
              <a:defRPr/>
            </a:pPr>
            <a:r>
              <a:rPr kumimoji="0" lang="en-US" sz="2400" b="0" i="0" u="sng"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8">
                  <a:extLst>
                    <a:ext uri="{A12FA001-AC4F-418D-AE19-62706E023703}">
                      <ahyp:hlinkClr xmlns:ahyp="http://schemas.microsoft.com/office/drawing/2018/hyperlinkcolor" val="tx"/>
                    </a:ext>
                  </a:extLst>
                </a:hlinkClick>
              </a:rPr>
              <a:t>Mother May I? Must I? Should I?</a:t>
            </a:r>
            <a:endParaRPr kumimoji="0" lang="en-US" sz="2400" b="0" i="0" u="sng" strike="noStrike" kern="1200" cap="none" spc="0" normalizeH="0" baseline="0" noProof="0" dirty="0">
              <a:ln>
                <a:noFill/>
              </a:ln>
              <a:solidFill>
                <a:srgbClr val="0070C0"/>
              </a:solidFill>
              <a:effectLst/>
              <a:uLnTx/>
              <a:uFillTx/>
              <a:latin typeface="Arial Nova" panose="020B0504020202020204" pitchFamily="34" charset="0"/>
              <a:ea typeface="+mn-ea"/>
              <a:cs typeface="+mn-cs"/>
            </a:endParaRPr>
          </a:p>
          <a:p>
            <a:pPr marL="306000" marR="0" lvl="0" indent="-306000" algn="l" defTabSz="457200" rtl="0" eaLnBrk="1" fontAlgn="auto" latinLnBrk="0" hangingPunct="1">
              <a:lnSpc>
                <a:spcPct val="100000"/>
              </a:lnSpc>
              <a:spcBef>
                <a:spcPct val="20000"/>
              </a:spcBef>
              <a:spcAft>
                <a:spcPts val="1200"/>
              </a:spcAft>
              <a:buClr>
                <a:srgbClr val="002060"/>
              </a:buClr>
              <a:buSzPct val="92000"/>
              <a:buFont typeface="Wingdings" panose="05000000000000000000" pitchFamily="2" charset="2"/>
              <a:buChar char="§"/>
              <a:tabLst/>
              <a:defRPr/>
            </a:pPr>
            <a:r>
              <a:rPr kumimoji="0" lang="en-US" sz="2400" b="0" i="0" u="sng"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9">
                  <a:extLst>
                    <a:ext uri="{A12FA001-AC4F-418D-AE19-62706E023703}">
                      <ahyp:hlinkClr xmlns:ahyp="http://schemas.microsoft.com/office/drawing/2018/hyperlinkcolor" val="tx"/>
                    </a:ext>
                  </a:extLst>
                </a:hlinkClick>
              </a:rPr>
              <a:t>Medical Exams and Inquiries</a:t>
            </a:r>
            <a:endPar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endParaRPr>
          </a:p>
          <a:p>
            <a:pPr marL="306000" marR="0" lvl="0" indent="-306000" algn="l" defTabSz="457200" rtl="0" eaLnBrk="1" fontAlgn="auto" latinLnBrk="0" hangingPunct="1">
              <a:lnSpc>
                <a:spcPct val="100000"/>
              </a:lnSpc>
              <a:spcBef>
                <a:spcPct val="20000"/>
              </a:spcBef>
              <a:spcAft>
                <a:spcPts val="1200"/>
              </a:spcAft>
              <a:buClr>
                <a:srgbClr val="002060"/>
              </a:buClr>
              <a:buSzPct val="92000"/>
              <a:buFont typeface="Wingdings" panose="05000000000000000000" pitchFamily="2" charset="2"/>
              <a:buChar char="§"/>
              <a:tabLst/>
              <a:defRPr/>
            </a:pPr>
            <a:r>
              <a:rPr kumimoji="0" lang="en-US" sz="2400" b="0" i="0" u="sng"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10">
                  <a:extLst>
                    <a:ext uri="{A12FA001-AC4F-418D-AE19-62706E023703}">
                      <ahyp:hlinkClr xmlns:ahyp="http://schemas.microsoft.com/office/drawing/2018/hyperlinkcolor" val="tx"/>
                    </a:ext>
                  </a:extLst>
                </a:hlinkClick>
              </a:rPr>
              <a:t>Sample Medical Inquiry</a:t>
            </a:r>
            <a:endParaRPr kumimoji="0" lang="en-US" sz="2400" b="0" i="0" u="sng" strike="noStrike" kern="1200" cap="none" spc="0" normalizeH="0" baseline="0" noProof="0" dirty="0">
              <a:ln>
                <a:noFill/>
              </a:ln>
              <a:solidFill>
                <a:srgbClr val="0070C0"/>
              </a:solidFill>
              <a:effectLst/>
              <a:uLnTx/>
              <a:uFillTx/>
              <a:latin typeface="Arial Nova" panose="020B0504020202020204" pitchFamily="34" charset="0"/>
              <a:ea typeface="+mn-ea"/>
              <a:cs typeface="+mn-cs"/>
            </a:endParaRPr>
          </a:p>
          <a:p>
            <a:pPr marL="306000" marR="0" lvl="0" indent="-306000" algn="l" defTabSz="457200" rtl="0" eaLnBrk="1" fontAlgn="auto" latinLnBrk="0" hangingPunct="1">
              <a:lnSpc>
                <a:spcPct val="100000"/>
              </a:lnSpc>
              <a:spcBef>
                <a:spcPct val="20000"/>
              </a:spcBef>
              <a:spcAft>
                <a:spcPts val="1200"/>
              </a:spcAft>
              <a:buClr>
                <a:srgbClr val="002060"/>
              </a:buClr>
              <a:buSzPct val="92000"/>
              <a:buFont typeface="Wingdings" panose="05000000000000000000" pitchFamily="2" charset="2"/>
              <a:buChar char="§"/>
              <a:tabLst/>
              <a:defRPr/>
            </a:pPr>
            <a:r>
              <a:rPr kumimoji="0" lang="en-US" sz="2400" b="0" i="0" u="none" strike="noStrike" kern="1200" cap="none" spc="0" normalizeH="0" baseline="0" noProof="0" dirty="0">
                <a:ln>
                  <a:noFill/>
                </a:ln>
                <a:solidFill>
                  <a:srgbClr val="0070C0"/>
                </a:solidFill>
                <a:effectLst/>
                <a:uLnTx/>
                <a:uFillTx/>
                <a:latin typeface="Arial Nova" panose="020B0504020202020204" pitchFamily="34" charset="0"/>
                <a:ea typeface="+mn-ea"/>
                <a:cs typeface="+mn-cs"/>
                <a:hlinkClick r:id="rId11">
                  <a:extLst>
                    <a:ext uri="{A12FA001-AC4F-418D-AE19-62706E023703}">
                      <ahyp:hlinkClr xmlns:ahyp="http://schemas.microsoft.com/office/drawing/2018/hyperlinkcolor" val="tx"/>
                    </a:ext>
                  </a:extLst>
                </a:hlinkClick>
              </a:rPr>
              <a:t>JAN Role-Play Training Series: Performance Management</a:t>
            </a:r>
            <a:endParaRPr lang="en-US" dirty="0"/>
          </a:p>
        </p:txBody>
      </p:sp>
      <p:sp>
        <p:nvSpPr>
          <p:cNvPr id="6" name="Slide Number Placeholder 3">
            <a:extLst>
              <a:ext uri="{FF2B5EF4-FFF2-40B4-BE49-F238E27FC236}">
                <a16:creationId xmlns:a16="http://schemas.microsoft.com/office/drawing/2014/main" id="{D2C1A283-2E21-F966-5E41-0AE278319F6C}"/>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474903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C637-F6D7-53D1-34B9-3DD309B53202}"/>
              </a:ext>
            </a:extLst>
          </p:cNvPr>
          <p:cNvSpPr>
            <a:spLocks noGrp="1"/>
          </p:cNvSpPr>
          <p:nvPr>
            <p:ph type="title"/>
          </p:nvPr>
        </p:nvSpPr>
        <p:spPr/>
        <p:txBody>
          <a:bodyPr/>
          <a:lstStyle/>
          <a:p>
            <a:r>
              <a:rPr lang="en-US" dirty="0"/>
              <a:t>Relevant EEOC Guidance</a:t>
            </a:r>
          </a:p>
        </p:txBody>
      </p:sp>
      <p:sp>
        <p:nvSpPr>
          <p:cNvPr id="3" name="Content Placeholder 2">
            <a:extLst>
              <a:ext uri="{FF2B5EF4-FFF2-40B4-BE49-F238E27FC236}">
                <a16:creationId xmlns:a16="http://schemas.microsoft.com/office/drawing/2014/main" id="{866FDEB4-A2BD-672D-F912-4295429210BA}"/>
              </a:ext>
            </a:extLst>
          </p:cNvPr>
          <p:cNvSpPr>
            <a:spLocks noGrp="1"/>
          </p:cNvSpPr>
          <p:nvPr>
            <p:ph idx="1"/>
          </p:nvPr>
        </p:nvSpPr>
        <p:spPr>
          <a:xfrm>
            <a:off x="581192" y="1816192"/>
            <a:ext cx="11029615" cy="4774888"/>
          </a:xfrm>
        </p:spPr>
        <p:txBody>
          <a:bodyPr>
            <a:noAutofit/>
          </a:bodyPr>
          <a:lstStyle/>
          <a:p>
            <a:pPr marL="0" indent="0">
              <a:spcAft>
                <a:spcPts val="1200"/>
              </a:spcAft>
              <a:buNone/>
            </a:pPr>
            <a:r>
              <a:rPr lang="en-US" sz="2400" b="0" i="0" u="sng" dirty="0">
                <a:solidFill>
                  <a:srgbClr val="0070C0"/>
                </a:solidFill>
                <a:effectLst/>
                <a:hlinkClick r:id="rId2">
                  <a:extLst>
                    <a:ext uri="{A12FA001-AC4F-418D-AE19-62706E023703}">
                      <ahyp:hlinkClr xmlns:ahyp="http://schemas.microsoft.com/office/drawing/2018/hyperlinkcolor" val="tx"/>
                    </a:ext>
                  </a:extLst>
                </a:hlinkClick>
              </a:rPr>
              <a:t>Applying Performance and Conduct Standards to Employees with Disabilities</a:t>
            </a:r>
            <a:endParaRPr lang="en-US" sz="2400" u="sng" dirty="0">
              <a:solidFill>
                <a:srgbClr val="0070C0"/>
              </a:solidFill>
            </a:endParaRPr>
          </a:p>
          <a:p>
            <a:pPr>
              <a:spcAft>
                <a:spcPts val="1200"/>
              </a:spcAft>
            </a:pPr>
            <a:r>
              <a:rPr lang="en-US" sz="2000" b="1" dirty="0">
                <a:solidFill>
                  <a:srgbClr val="002060"/>
                </a:solidFill>
              </a:rPr>
              <a:t>6. </a:t>
            </a:r>
            <a:r>
              <a:rPr lang="en-US" sz="2000" dirty="0">
                <a:solidFill>
                  <a:srgbClr val="002060"/>
                </a:solidFill>
              </a:rPr>
              <a:t>What should an employer do if an employee requests an accommodation for the first time in response to counseling or a low performance rating?</a:t>
            </a:r>
          </a:p>
          <a:p>
            <a:pPr>
              <a:spcAft>
                <a:spcPts val="1200"/>
              </a:spcAft>
            </a:pPr>
            <a:r>
              <a:rPr lang="en-US" sz="2000" b="1" dirty="0">
                <a:solidFill>
                  <a:srgbClr val="002060"/>
                </a:solidFill>
              </a:rPr>
              <a:t>10. </a:t>
            </a:r>
            <a:r>
              <a:rPr lang="en-US" sz="2000" dirty="0">
                <a:solidFill>
                  <a:srgbClr val="002060"/>
                </a:solidFill>
              </a:rPr>
              <a:t>What should an employer do if an employee mentions a disability and/or the need for an accommodation for the first time in response to counseling or discipline for unacceptable conduct?</a:t>
            </a:r>
          </a:p>
          <a:p>
            <a:pPr>
              <a:spcAft>
                <a:spcPts val="1200"/>
              </a:spcAft>
            </a:pPr>
            <a:r>
              <a:rPr lang="en-US" sz="2000" b="1" dirty="0">
                <a:solidFill>
                  <a:srgbClr val="002060"/>
                </a:solidFill>
              </a:rPr>
              <a:t>13. </a:t>
            </a:r>
            <a:r>
              <a:rPr lang="en-US" sz="2000" dirty="0">
                <a:solidFill>
                  <a:srgbClr val="002060"/>
                </a:solidFill>
              </a:rPr>
              <a:t>Should an employer mention an employee’s disability during a discussion about a performance or conduct problem if the employee does not do so? </a:t>
            </a:r>
            <a:endParaRPr lang="en-US" sz="2000" b="0" i="0" u="sng" dirty="0">
              <a:solidFill>
                <a:srgbClr val="222222"/>
              </a:solidFill>
              <a:effectLst/>
            </a:endParaRPr>
          </a:p>
          <a:p>
            <a:pPr>
              <a:spcAft>
                <a:spcPts val="1200"/>
              </a:spcAft>
            </a:pPr>
            <a:r>
              <a:rPr lang="en-US" sz="2000" b="1" i="0" dirty="0">
                <a:solidFill>
                  <a:srgbClr val="002060"/>
                </a:solidFill>
                <a:effectLst/>
              </a:rPr>
              <a:t>14. </a:t>
            </a:r>
            <a:r>
              <a:rPr lang="en-US" sz="2000" b="0" i="0" dirty="0">
                <a:solidFill>
                  <a:srgbClr val="002060"/>
                </a:solidFill>
                <a:effectLst/>
              </a:rPr>
              <a:t>When discussing performance or conduct problems with an employee who has a known disability, may an employer ask if the employee needs a reasonable accommodation?</a:t>
            </a:r>
            <a:endParaRPr lang="en-US" sz="2000" dirty="0">
              <a:solidFill>
                <a:srgbClr val="002060"/>
              </a:solidFill>
            </a:endParaRPr>
          </a:p>
        </p:txBody>
      </p:sp>
      <p:sp>
        <p:nvSpPr>
          <p:cNvPr id="4" name="Slide Number Placeholder 3">
            <a:extLst>
              <a:ext uri="{FF2B5EF4-FFF2-40B4-BE49-F238E27FC236}">
                <a16:creationId xmlns:a16="http://schemas.microsoft.com/office/drawing/2014/main" id="{2FA8D40D-2964-A1E7-379E-ED68EF974DB3}"/>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03890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C637-F6D7-53D1-34B9-3DD309B53202}"/>
              </a:ext>
            </a:extLst>
          </p:cNvPr>
          <p:cNvSpPr>
            <a:spLocks noGrp="1"/>
          </p:cNvSpPr>
          <p:nvPr>
            <p:ph type="title"/>
          </p:nvPr>
        </p:nvSpPr>
        <p:spPr/>
        <p:txBody>
          <a:bodyPr/>
          <a:lstStyle/>
          <a:p>
            <a:r>
              <a:rPr lang="en-US" dirty="0"/>
              <a:t>Relevant EEOC Guidance (2)</a:t>
            </a:r>
          </a:p>
        </p:txBody>
      </p:sp>
      <p:sp>
        <p:nvSpPr>
          <p:cNvPr id="3" name="Content Placeholder 2">
            <a:extLst>
              <a:ext uri="{FF2B5EF4-FFF2-40B4-BE49-F238E27FC236}">
                <a16:creationId xmlns:a16="http://schemas.microsoft.com/office/drawing/2014/main" id="{866FDEB4-A2BD-672D-F912-4295429210BA}"/>
              </a:ext>
            </a:extLst>
          </p:cNvPr>
          <p:cNvSpPr>
            <a:spLocks noGrp="1"/>
          </p:cNvSpPr>
          <p:nvPr>
            <p:ph idx="1"/>
          </p:nvPr>
        </p:nvSpPr>
        <p:spPr>
          <a:xfrm>
            <a:off x="581190" y="1968592"/>
            <a:ext cx="11029615" cy="3479708"/>
          </a:xfrm>
        </p:spPr>
        <p:txBody>
          <a:bodyPr>
            <a:normAutofit/>
          </a:bodyPr>
          <a:lstStyle/>
          <a:p>
            <a:pPr marL="0" indent="0">
              <a:spcAft>
                <a:spcPts val="1200"/>
              </a:spcAft>
              <a:buNone/>
            </a:pPr>
            <a:r>
              <a:rPr lang="en-US" sz="2400" b="0" i="0" u="none" strike="noStrike" dirty="0">
                <a:solidFill>
                  <a:srgbClr val="0070C0"/>
                </a:solidFill>
                <a:effectLst/>
                <a:hlinkClick r:id="rId3">
                  <a:extLst>
                    <a:ext uri="{A12FA001-AC4F-418D-AE19-62706E023703}">
                      <ahyp:hlinkClr xmlns:ahyp="http://schemas.microsoft.com/office/drawing/2018/hyperlinkcolor" val="tx"/>
                    </a:ext>
                  </a:extLst>
                </a:hlinkClick>
              </a:rPr>
              <a:t>Reasonable Accommodation and Undue Hardship Under the ADA</a:t>
            </a:r>
            <a:endParaRPr lang="en-US" sz="2400" dirty="0">
              <a:solidFill>
                <a:srgbClr val="0070C0"/>
              </a:solidFill>
            </a:endParaRPr>
          </a:p>
          <a:p>
            <a:pPr>
              <a:spcAft>
                <a:spcPts val="1200"/>
              </a:spcAft>
            </a:pPr>
            <a:r>
              <a:rPr lang="en-US" sz="2400" b="1" i="0" dirty="0">
                <a:solidFill>
                  <a:srgbClr val="002060"/>
                </a:solidFill>
                <a:effectLst/>
              </a:rPr>
              <a:t>4. </a:t>
            </a:r>
            <a:r>
              <a:rPr lang="en-US" sz="2400" b="0" i="0" dirty="0">
                <a:solidFill>
                  <a:srgbClr val="002060"/>
                </a:solidFill>
                <a:effectLst/>
              </a:rPr>
              <a:t>When should an individual with a disability request a reasonable accommodation?</a:t>
            </a:r>
          </a:p>
          <a:p>
            <a:pPr>
              <a:spcAft>
                <a:spcPts val="1200"/>
              </a:spcAft>
            </a:pPr>
            <a:r>
              <a:rPr lang="en-US" sz="2400" b="1" i="0" dirty="0">
                <a:solidFill>
                  <a:srgbClr val="002060"/>
                </a:solidFill>
                <a:effectLst/>
              </a:rPr>
              <a:t>40. </a:t>
            </a:r>
            <a:r>
              <a:rPr lang="en-US" sz="2400" i="0" dirty="0">
                <a:solidFill>
                  <a:srgbClr val="002060"/>
                </a:solidFill>
                <a:effectLst/>
              </a:rPr>
              <a:t>Must </a:t>
            </a:r>
            <a:r>
              <a:rPr lang="en-US" sz="2400" b="0" i="0" dirty="0">
                <a:solidFill>
                  <a:srgbClr val="002060"/>
                </a:solidFill>
                <a:effectLst/>
              </a:rPr>
              <a:t>an employer ask whether a reasonable accommodation is needed when an employee has not asked for one?</a:t>
            </a:r>
          </a:p>
          <a:p>
            <a:pPr>
              <a:spcAft>
                <a:spcPts val="1200"/>
              </a:spcAft>
            </a:pPr>
            <a:r>
              <a:rPr lang="en-US" sz="2400" b="1" i="0" dirty="0">
                <a:solidFill>
                  <a:srgbClr val="002060"/>
                </a:solidFill>
                <a:effectLst/>
              </a:rPr>
              <a:t>41. </a:t>
            </a:r>
            <a:r>
              <a:rPr lang="en-US" sz="2400" i="0" dirty="0">
                <a:solidFill>
                  <a:srgbClr val="002060"/>
                </a:solidFill>
                <a:effectLst/>
              </a:rPr>
              <a:t>May</a:t>
            </a:r>
            <a:r>
              <a:rPr lang="en-US" sz="2400" b="0" i="0" dirty="0">
                <a:solidFill>
                  <a:srgbClr val="002060"/>
                </a:solidFill>
                <a:effectLst/>
              </a:rPr>
              <a:t> an employer ask whether a reasonable accommodation is needed when an employee with a disability has not asked for one?</a:t>
            </a:r>
          </a:p>
        </p:txBody>
      </p:sp>
      <p:sp>
        <p:nvSpPr>
          <p:cNvPr id="4" name="Slide Number Placeholder 3">
            <a:extLst>
              <a:ext uri="{FF2B5EF4-FFF2-40B4-BE49-F238E27FC236}">
                <a16:creationId xmlns:a16="http://schemas.microsoft.com/office/drawing/2014/main" id="{2FA8D40D-2964-A1E7-379E-ED68EF974DB3}"/>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4130213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4DBE07-7554-4BA4-9DEE-42727B0586FC}"/>
              </a:ext>
            </a:extLst>
          </p:cNvPr>
          <p:cNvSpPr>
            <a:spLocks noGrp="1"/>
          </p:cNvSpPr>
          <p:nvPr>
            <p:ph type="title"/>
          </p:nvPr>
        </p:nvSpPr>
        <p:spPr>
          <a:xfrm>
            <a:off x="581192" y="796857"/>
            <a:ext cx="11029616" cy="1013800"/>
          </a:xfrm>
        </p:spPr>
        <p:txBody>
          <a:bodyPr>
            <a:noAutofit/>
          </a:bodyPr>
          <a:lstStyle/>
          <a:p>
            <a:r>
              <a:rPr kumimoji="0" lang="en-US" sz="2400" b="0" i="0" u="none" strike="noStrike" kern="1200" cap="all" spc="0" normalizeH="0" baseline="0" noProof="0" dirty="0">
                <a:ln>
                  <a:noFill/>
                </a:ln>
                <a:effectLst/>
                <a:uLnTx/>
                <a:uFillTx/>
                <a:latin typeface="Gill Sans MT" panose="020B0502020104020203"/>
                <a:ea typeface="+mj-ea"/>
                <a:cs typeface="+mj-cs"/>
              </a:rPr>
              <a:t>Thank you for attending </a:t>
            </a:r>
            <a:br>
              <a:rPr kumimoji="0" lang="en-US" sz="2400" b="0" i="0" u="none" strike="noStrike" kern="1200" cap="all" spc="0" normalizeH="0" baseline="0" noProof="0" dirty="0">
                <a:ln>
                  <a:noFill/>
                </a:ln>
                <a:effectLst/>
                <a:uLnTx/>
                <a:uFillTx/>
                <a:latin typeface="Gill Sans MT" panose="020B0502020104020203"/>
                <a:ea typeface="+mj-ea"/>
                <a:cs typeface="+mj-cs"/>
              </a:rPr>
            </a:br>
            <a:r>
              <a:rPr kumimoji="0" lang="en-US" sz="2400" b="0" i="0" u="none" strike="noStrike" kern="1200" cap="all" spc="0" normalizeH="0" baseline="0" noProof="0" dirty="0">
                <a:ln>
                  <a:noFill/>
                </a:ln>
                <a:effectLst/>
                <a:uLnTx/>
                <a:uFillTx/>
                <a:latin typeface="Gill Sans MT" panose="020B0502020104020203"/>
                <a:ea typeface="+mj-ea"/>
                <a:cs typeface="+mj-cs"/>
              </a:rPr>
              <a:t>“</a:t>
            </a:r>
            <a:r>
              <a:rPr lang="en-US" sz="2400" dirty="0"/>
              <a:t>What to Do When Performance and Conduct </a:t>
            </a:r>
            <a:br>
              <a:rPr lang="en-US" sz="2400" dirty="0"/>
            </a:br>
            <a:r>
              <a:rPr lang="en-US" sz="2400" dirty="0"/>
              <a:t>Factor Into the Accommodation Equation”</a:t>
            </a:r>
          </a:p>
        </p:txBody>
      </p:sp>
      <p:pic>
        <p:nvPicPr>
          <p:cNvPr id="3" name="Picture 2">
            <a:extLst>
              <a:ext uri="{FF2B5EF4-FFF2-40B4-BE49-F238E27FC236}">
                <a16:creationId xmlns:a16="http://schemas.microsoft.com/office/drawing/2014/main" id="{7B6F75EF-26B5-48C3-8D20-BD19F8ACD15B}"/>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 b="-2"/>
          <a:stretch/>
        </p:blipFill>
        <p:spPr>
          <a:xfrm>
            <a:off x="657225" y="2361056"/>
            <a:ext cx="4962525" cy="3649219"/>
          </a:xfrm>
          <a:prstGeom prst="rect">
            <a:avLst/>
          </a:prstGeom>
        </p:spPr>
      </p:pic>
      <p:sp>
        <p:nvSpPr>
          <p:cNvPr id="7" name="Content Placeholder 6">
            <a:extLst>
              <a:ext uri="{FF2B5EF4-FFF2-40B4-BE49-F238E27FC236}">
                <a16:creationId xmlns:a16="http://schemas.microsoft.com/office/drawing/2014/main" id="{D3CE4224-980D-4573-AC6E-A18872ED11B1}"/>
              </a:ext>
            </a:extLst>
          </p:cNvPr>
          <p:cNvSpPr>
            <a:spLocks noGrp="1"/>
          </p:cNvSpPr>
          <p:nvPr>
            <p:ph idx="1"/>
          </p:nvPr>
        </p:nvSpPr>
        <p:spPr>
          <a:xfrm>
            <a:off x="6335805" y="2180496"/>
            <a:ext cx="5275001" cy="4045683"/>
          </a:xfrm>
        </p:spPr>
        <p:txBody>
          <a:bodyPr>
            <a:normAutofit/>
          </a:bodyPr>
          <a:lstStyle/>
          <a:p>
            <a:pPr marL="0" indent="0" algn="ctr">
              <a:spcAft>
                <a:spcPts val="1800"/>
              </a:spcAft>
              <a:buClr>
                <a:srgbClr val="4590B8"/>
              </a:buClr>
              <a:buNone/>
              <a:defRPr/>
            </a:pPr>
            <a:r>
              <a:rPr kumimoji="0" lang="en-US" b="1"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rPr>
              <a:t>Next JAN Webcast:</a:t>
            </a:r>
            <a:br>
              <a:rPr kumimoji="0" lang="en-US" b="1"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rPr>
            </a:br>
            <a:r>
              <a:rPr kumimoji="0" lang="en-US" sz="2400" i="0" u="none" strike="noStrike" kern="1200" cap="none" spc="0" normalizeH="0" baseline="0" noProof="0" dirty="0">
                <a:ln>
                  <a:noFill/>
                </a:ln>
                <a:solidFill>
                  <a:srgbClr val="002060"/>
                </a:solidFill>
                <a:effectLst/>
                <a:uLnTx/>
                <a:uFillTx/>
                <a:cs typeface="+mn-cs"/>
              </a:rPr>
              <a:t>“</a:t>
            </a:r>
            <a:r>
              <a:rPr lang="en-US" sz="2400" i="0" dirty="0">
                <a:solidFill>
                  <a:srgbClr val="002060"/>
                </a:solidFill>
                <a:effectLst/>
              </a:rPr>
              <a:t>ADA Update 2023</a:t>
            </a:r>
            <a:r>
              <a:rPr kumimoji="0" lang="en-US" sz="2400" i="0" u="none" strike="noStrike" kern="1200" cap="none" spc="0" normalizeH="0" baseline="0" noProof="0" dirty="0">
                <a:ln>
                  <a:noFill/>
                </a:ln>
                <a:solidFill>
                  <a:srgbClr val="002060"/>
                </a:solidFill>
                <a:effectLst/>
                <a:uLnTx/>
                <a:uFillTx/>
                <a:cs typeface="+mn-cs"/>
              </a:rPr>
              <a:t>”</a:t>
            </a:r>
            <a:br>
              <a:rPr kumimoji="0" lang="en-US" sz="2400" i="0" u="none" strike="noStrike" kern="1200" cap="none" spc="0" normalizeH="0" baseline="0" noProof="0" dirty="0">
                <a:ln>
                  <a:noFill/>
                </a:ln>
                <a:solidFill>
                  <a:srgbClr val="002060"/>
                </a:solidFill>
                <a:effectLst/>
                <a:uLnTx/>
                <a:uFillTx/>
                <a:cs typeface="+mn-cs"/>
              </a:rPr>
            </a:br>
            <a:r>
              <a:rPr kumimoji="0" lang="en-US" sz="2400" i="0" u="none" strike="noStrike" kern="1200" cap="none" spc="0" normalizeH="0" baseline="0" noProof="0" dirty="0">
                <a:ln>
                  <a:noFill/>
                </a:ln>
                <a:solidFill>
                  <a:srgbClr val="002060"/>
                </a:solidFill>
                <a:effectLst/>
                <a:uLnTx/>
                <a:uFillTx/>
                <a:cs typeface="+mn-cs"/>
              </a:rPr>
              <a:t>Thursday, July 17 @ 2:00 p.m. ET</a:t>
            </a:r>
          </a:p>
          <a:p>
            <a:pPr marL="0" marR="0" lvl="0" indent="0" algn="ctr" defTabSz="457200" rtl="0" eaLnBrk="1" fontAlgn="auto" latinLnBrk="0" hangingPunct="1">
              <a:spcBef>
                <a:spcPct val="20000"/>
              </a:spcBef>
              <a:spcAft>
                <a:spcPts val="1800"/>
              </a:spcAft>
              <a:buClr>
                <a:srgbClr val="4590B8"/>
              </a:buClr>
              <a:buSzPct val="92000"/>
              <a:buFont typeface="Wingdings 2" panose="05020102010507070707" pitchFamily="18" charset="2"/>
              <a:buNone/>
              <a:tabLst/>
              <a:defRPr/>
            </a:pPr>
            <a:r>
              <a:rPr lang="en-US" sz="2200" dirty="0">
                <a:cs typeface="+mn-cs"/>
              </a:rPr>
              <a:t>JAN Training Events &amp; Resources</a:t>
            </a:r>
            <a:br>
              <a:rPr lang="en-US" sz="2200" dirty="0">
                <a:cs typeface="+mn-cs"/>
              </a:rPr>
            </a:br>
            <a:r>
              <a:rPr lang="en-US" sz="2200" dirty="0">
                <a:solidFill>
                  <a:srgbClr val="0070C0"/>
                </a:solidFill>
                <a:cs typeface="+mn-cs"/>
                <a:hlinkClick r:id="rId4">
                  <a:extLst>
                    <a:ext uri="{A12FA001-AC4F-418D-AE19-62706E023703}">
                      <ahyp:hlinkClr xmlns:ahyp="http://schemas.microsoft.com/office/drawing/2018/hyperlinkcolor" val="tx"/>
                    </a:ext>
                  </a:extLst>
                </a:hlinkClick>
              </a:rPr>
              <a:t>AskJAN.org/Events/</a:t>
            </a:r>
            <a:r>
              <a:rPr lang="en-US" sz="2200" dirty="0" err="1">
                <a:solidFill>
                  <a:srgbClr val="0070C0"/>
                </a:solidFill>
                <a:cs typeface="+mn-cs"/>
                <a:hlinkClick r:id="rId4">
                  <a:extLst>
                    <a:ext uri="{A12FA001-AC4F-418D-AE19-62706E023703}">
                      <ahyp:hlinkClr xmlns:ahyp="http://schemas.microsoft.com/office/drawing/2018/hyperlinkcolor" val="tx"/>
                    </a:ext>
                  </a:extLst>
                </a:hlinkClick>
              </a:rPr>
              <a:t>Trainings.cfm</a:t>
            </a:r>
            <a:endParaRPr lang="en-US" sz="2200" dirty="0">
              <a:solidFill>
                <a:srgbClr val="0070C0"/>
              </a:solidFill>
              <a:cs typeface="+mn-cs"/>
            </a:endParaRPr>
          </a:p>
          <a:p>
            <a:pPr marL="0" marR="0" lvl="0" indent="0" algn="ctr" defTabSz="457200" rtl="0" eaLnBrk="1" fontAlgn="auto" latinLnBrk="0" hangingPunct="1">
              <a:spcBef>
                <a:spcPct val="20000"/>
              </a:spcBef>
              <a:spcAft>
                <a:spcPts val="1800"/>
              </a:spcAft>
              <a:buClr>
                <a:srgbClr val="4590B8"/>
              </a:buClr>
              <a:buSzPct val="92000"/>
              <a:buFont typeface="Wingdings 2" panose="05020102010507070707" pitchFamily="18" charset="2"/>
              <a:buNone/>
              <a:tabLst/>
              <a:defRPr/>
            </a:pPr>
            <a:endParaRPr lang="en-US" sz="2400" dirty="0">
              <a:cs typeface="+mn-cs"/>
            </a:endParaRPr>
          </a:p>
          <a:p>
            <a:pPr marL="0" marR="0" lvl="0" indent="0" defTabSz="457200" rtl="0" eaLnBrk="1" fontAlgn="auto" latinLnBrk="0" hangingPunct="1">
              <a:spcBef>
                <a:spcPct val="20000"/>
              </a:spcBef>
              <a:spcAft>
                <a:spcPts val="1800"/>
              </a:spcAft>
              <a:buClr>
                <a:srgbClr val="4590B8"/>
              </a:buClr>
              <a:buSzPct val="92000"/>
              <a:buFont typeface="Wingdings 2" panose="05020102010507070707" pitchFamily="18" charset="2"/>
              <a:buNone/>
              <a:tabLst/>
              <a:defRPr/>
            </a:pPr>
            <a:endParaRPr lang="en-US" dirty="0"/>
          </a:p>
        </p:txBody>
      </p:sp>
      <p:pic>
        <p:nvPicPr>
          <p:cNvPr id="4" name="Picture 3" descr="HRCI 2022&#10;HRCI.org">
            <a:extLst>
              <a:ext uri="{FF2B5EF4-FFF2-40B4-BE49-F238E27FC236}">
                <a16:creationId xmlns:a16="http://schemas.microsoft.com/office/drawing/2014/main" id="{13FD1DDC-777C-4CC8-9FEE-776D7CA79090}"/>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346922" y="5127564"/>
            <a:ext cx="1252765" cy="1245264"/>
          </a:xfrm>
          <a:prstGeom prst="rect">
            <a:avLst/>
          </a:prstGeom>
        </p:spPr>
      </p:pic>
      <p:sp>
        <p:nvSpPr>
          <p:cNvPr id="5" name="Slide Number Placeholder 3">
            <a:extLst>
              <a:ext uri="{FF2B5EF4-FFF2-40B4-BE49-F238E27FC236}">
                <a16:creationId xmlns:a16="http://schemas.microsoft.com/office/drawing/2014/main" id="{D1A48E28-2374-254D-0CEE-814B6EA0C585}"/>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051406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C11-5A22-40CE-9324-89514DD81903}"/>
              </a:ext>
            </a:extLst>
          </p:cNvPr>
          <p:cNvSpPr>
            <a:spLocks noGrp="1"/>
          </p:cNvSpPr>
          <p:nvPr>
            <p:ph type="title"/>
          </p:nvPr>
        </p:nvSpPr>
        <p:spPr/>
        <p:txBody>
          <a:bodyPr>
            <a:normAutofit/>
          </a:bodyPr>
          <a:lstStyle/>
          <a:p>
            <a:r>
              <a:rPr lang="en-US" dirty="0"/>
              <a:t>How do I claim the HR CEU? Complete the Evaluation</a:t>
            </a:r>
          </a:p>
        </p:txBody>
      </p:sp>
      <p:sp>
        <p:nvSpPr>
          <p:cNvPr id="3" name="Content Placeholder 2" descr="AskJAN.org/EvaluationReg.cfm">
            <a:extLst>
              <a:ext uri="{FF2B5EF4-FFF2-40B4-BE49-F238E27FC236}">
                <a16:creationId xmlns:a16="http://schemas.microsoft.com/office/drawing/2014/main" id="{1BE8543D-5F6D-40E3-A8F4-BA219D0175DB}"/>
              </a:ext>
              <a:ext uri="{C183D7F6-B498-43B3-948B-1728B52AA6E4}">
                <adec:decorative xmlns:adec="http://schemas.microsoft.com/office/drawing/2017/decorative" val="0"/>
              </a:ext>
            </a:extLst>
          </p:cNvPr>
          <p:cNvSpPr>
            <a:spLocks noGrp="1"/>
          </p:cNvSpPr>
          <p:nvPr>
            <p:ph sz="half" idx="1"/>
          </p:nvPr>
        </p:nvSpPr>
        <p:spPr>
          <a:xfrm>
            <a:off x="673610" y="2228003"/>
            <a:ext cx="5422390" cy="3174521"/>
          </a:xfrm>
        </p:spPr>
        <p:txBody>
          <a:bodyPr>
            <a:noAutofit/>
          </a:bodyPr>
          <a:lstStyle/>
          <a:p>
            <a:r>
              <a:rPr lang="en-US" sz="2200" dirty="0"/>
              <a:t>Don’t close the JAN webcast window</a:t>
            </a:r>
          </a:p>
          <a:p>
            <a:r>
              <a:rPr lang="en-US" sz="2200" dirty="0"/>
              <a:t>Evaluation will open in a new window </a:t>
            </a:r>
          </a:p>
          <a:p>
            <a:r>
              <a:rPr lang="en-US" sz="2200" dirty="0"/>
              <a:t>Complete the evaluation and click on “View your certificate of completion.”</a:t>
            </a:r>
          </a:p>
          <a:p>
            <a:r>
              <a:rPr lang="en-US" sz="2200" dirty="0">
                <a:solidFill>
                  <a:srgbClr val="002060"/>
                </a:solidFill>
                <a:latin typeface="Arial Nova" panose="020B0504020202020204" pitchFamily="34" charset="0"/>
              </a:rPr>
              <a:t>Go to </a:t>
            </a:r>
            <a:r>
              <a:rPr lang="en-US" sz="2200" dirty="0">
                <a:solidFill>
                  <a:srgbClr val="0070C0"/>
                </a:solidFill>
                <a:latin typeface="Arial Nova" panose="020B0504020202020204" pitchFamily="34" charset="0"/>
              </a:rPr>
              <a:t>AskJAN.org/</a:t>
            </a:r>
            <a:r>
              <a:rPr lang="en-US" sz="2200" dirty="0" err="1">
                <a:solidFill>
                  <a:srgbClr val="0070C0"/>
                </a:solidFill>
                <a:latin typeface="Arial Nova" panose="020B0504020202020204" pitchFamily="34" charset="0"/>
              </a:rPr>
              <a:t>EvaluationReg.cfm</a:t>
            </a:r>
            <a:endParaRPr lang="en-US" sz="2200" dirty="0">
              <a:solidFill>
                <a:srgbClr val="0070C0"/>
              </a:solidFill>
              <a:latin typeface="Arial Nova" panose="020B0504020202020204" pitchFamily="34" charset="0"/>
            </a:endParaRPr>
          </a:p>
          <a:p>
            <a:r>
              <a:rPr lang="en-US" sz="2200" dirty="0"/>
              <a:t>Scan the QR code</a:t>
            </a:r>
          </a:p>
        </p:txBody>
      </p:sp>
      <p:pic>
        <p:nvPicPr>
          <p:cNvPr id="6" name="Picture 5">
            <a:extLst>
              <a:ext uri="{FF2B5EF4-FFF2-40B4-BE49-F238E27FC236}">
                <a16:creationId xmlns:a16="http://schemas.microsoft.com/office/drawing/2014/main" id="{D6187E47-05DB-4A50-B670-532212BFD26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8104" y="2414911"/>
            <a:ext cx="5547363" cy="2800703"/>
          </a:xfrm>
          <a:prstGeom prst="rect">
            <a:avLst/>
          </a:prstGeom>
        </p:spPr>
      </p:pic>
      <p:pic>
        <p:nvPicPr>
          <p:cNvPr id="7" name="Picture 6" descr="QR code&#10;AskJAN.org/EvaluationReg.cfm">
            <a:extLst>
              <a:ext uri="{FF2B5EF4-FFF2-40B4-BE49-F238E27FC236}">
                <a16:creationId xmlns:a16="http://schemas.microsoft.com/office/drawing/2014/main" id="{288FB8CC-3117-D5EF-C3E8-421604FA42B2}"/>
              </a:ext>
            </a:extLst>
          </p:cNvPr>
          <p:cNvPicPr>
            <a:picLocks noChangeAspect="1"/>
          </p:cNvPicPr>
          <p:nvPr/>
        </p:nvPicPr>
        <p:blipFill>
          <a:blip r:embed="rId4"/>
          <a:stretch>
            <a:fillRect/>
          </a:stretch>
        </p:blipFill>
        <p:spPr>
          <a:xfrm>
            <a:off x="3585822" y="4707350"/>
            <a:ext cx="1988089" cy="1988089"/>
          </a:xfrm>
          <a:prstGeom prst="rect">
            <a:avLst/>
          </a:prstGeom>
        </p:spPr>
      </p:pic>
      <p:sp>
        <p:nvSpPr>
          <p:cNvPr id="5" name="Slide Number Placeholder 3">
            <a:extLst>
              <a:ext uri="{FF2B5EF4-FFF2-40B4-BE49-F238E27FC236}">
                <a16:creationId xmlns:a16="http://schemas.microsoft.com/office/drawing/2014/main" id="{6E8AEFDE-6899-2453-E91B-788897C903C2}"/>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540192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Contact JAN for More Information</a:t>
            </a: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nvPr>
        </p:nvGraphicFramePr>
        <p:xfrm>
          <a:off x="581025" y="2181225"/>
          <a:ext cx="11029950" cy="3740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E4FB54AA-5A3C-255F-20DB-F5386A7A44AD}"/>
              </a:ext>
            </a:extLst>
          </p:cNvPr>
          <p:cNvSpPr txBox="1">
            <a:spLocks/>
          </p:cNvSpPr>
          <p:nvPr/>
        </p:nvSpPr>
        <p:spPr>
          <a:xfrm>
            <a:off x="10692959" y="61893"/>
            <a:ext cx="1052508" cy="365125"/>
          </a:xfrm>
          <a:prstGeom prst="rect">
            <a:avLst/>
          </a:prstGeom>
        </p:spPr>
        <p:txBody>
          <a:bodyPr vert="horz" lIns="91440" tIns="45720" rIns="91440" bIns="45720" rtlCol="0" anchor="ctr">
            <a:normAutofit/>
          </a:bodyPr>
          <a:lstStyle>
            <a:defPPr>
              <a:defRPr lang="en-US"/>
            </a:defPPr>
            <a:lvl1pPr algn="r" rtl="0" eaLnBrk="0" fontAlgn="base" hangingPunct="0">
              <a:spcBef>
                <a:spcPct val="0"/>
              </a:spcBef>
              <a:spcAft>
                <a:spcPct val="0"/>
              </a:spcAft>
              <a:defRPr sz="1600" kern="1200">
                <a:solidFill>
                  <a:srgbClr val="002060"/>
                </a:solidFill>
                <a:latin typeface="Arial Nova" panose="020B05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38</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1058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41EDBEF-BD48-67A6-27E1-2E04998A30C6}"/>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24" name="Group 23">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25" name="Rectangle 24">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2207010-9051-4245-BA11-D2C022E4E17F}"/>
              </a:ext>
            </a:extLst>
          </p:cNvPr>
          <p:cNvSpPr>
            <a:spLocks noGrp="1"/>
          </p:cNvSpPr>
          <p:nvPr>
            <p:ph type="title"/>
          </p:nvPr>
        </p:nvSpPr>
        <p:spPr>
          <a:xfrm>
            <a:off x="584200" y="1006956"/>
            <a:ext cx="7213600" cy="1372177"/>
          </a:xfrm>
        </p:spPr>
        <p:txBody>
          <a:bodyPr anchor="ctr">
            <a:normAutofit/>
          </a:bodyPr>
          <a:lstStyle/>
          <a:p>
            <a:r>
              <a:rPr lang="en-US" dirty="0"/>
              <a:t>Discussion Points </a:t>
            </a:r>
          </a:p>
        </p:txBody>
      </p:sp>
      <p:sp>
        <p:nvSpPr>
          <p:cNvPr id="4" name="Slide Number Placeholder 3">
            <a:extLst>
              <a:ext uri="{FF2B5EF4-FFF2-40B4-BE49-F238E27FC236}">
                <a16:creationId xmlns:a16="http://schemas.microsoft.com/office/drawing/2014/main" id="{88BD9DDB-AB12-481B-994B-2274991A7F69}"/>
              </a:ext>
            </a:extLst>
          </p:cNvPr>
          <p:cNvSpPr>
            <a:spLocks noGrp="1"/>
          </p:cNvSpPr>
          <p:nvPr>
            <p:ph type="sldNum" sz="quarter" idx="12"/>
          </p:nvPr>
        </p:nvSpPr>
        <p:spPr>
          <a:xfrm>
            <a:off x="7255934" y="766071"/>
            <a:ext cx="544874" cy="365125"/>
          </a:xfrm>
        </p:spPr>
        <p:txBody>
          <a:bodyPr>
            <a:normAutofit/>
          </a:bodyPr>
          <a:lstStyle/>
          <a:p>
            <a:pPr>
              <a:spcAft>
                <a:spcPts val="600"/>
              </a:spcAft>
            </a:pPr>
            <a:fld id="{D57F1E4F-1CFF-5643-939E-217C01CDF565}" type="slidenum">
              <a:rPr lang="en-US" smtClean="0">
                <a:solidFill>
                  <a:schemeClr val="bg1"/>
                </a:solidFill>
              </a:rPr>
              <a:pPr>
                <a:spcAft>
                  <a:spcPts val="600"/>
                </a:spcAft>
              </a:pPr>
              <a:t>4</a:t>
            </a:fld>
            <a:endParaRPr lang="en-US" dirty="0">
              <a:solidFill>
                <a:schemeClr val="bg1"/>
              </a:solidFill>
            </a:endParaRPr>
          </a:p>
        </p:txBody>
      </p:sp>
      <p:sp>
        <p:nvSpPr>
          <p:cNvPr id="10" name="Content Placeholder 9">
            <a:extLst>
              <a:ext uri="{FF2B5EF4-FFF2-40B4-BE49-F238E27FC236}">
                <a16:creationId xmlns:a16="http://schemas.microsoft.com/office/drawing/2014/main" id="{F51CB2F8-D9C8-D378-5DF0-565C954AE53F}"/>
              </a:ext>
            </a:extLst>
          </p:cNvPr>
          <p:cNvSpPr>
            <a:spLocks noGrp="1"/>
          </p:cNvSpPr>
          <p:nvPr>
            <p:ph idx="1"/>
          </p:nvPr>
        </p:nvSpPr>
        <p:spPr>
          <a:xfrm>
            <a:off x="581192" y="2438399"/>
            <a:ext cx="7216607" cy="3564467"/>
          </a:xfrm>
        </p:spPr>
        <p:txBody>
          <a:bodyPr>
            <a:normAutofit/>
          </a:bodyPr>
          <a:lstStyle/>
          <a:p>
            <a:pPr>
              <a:buClr>
                <a:schemeClr val="bg1"/>
              </a:buClr>
            </a:pPr>
            <a:r>
              <a:rPr lang="en-US" dirty="0">
                <a:solidFill>
                  <a:schemeClr val="bg1"/>
                </a:solidFill>
              </a:rPr>
              <a:t>ADA Basics: </a:t>
            </a:r>
            <a:br>
              <a:rPr lang="en-US" dirty="0">
                <a:solidFill>
                  <a:schemeClr val="bg1"/>
                </a:solidFill>
              </a:rPr>
            </a:br>
            <a:r>
              <a:rPr lang="en-US" dirty="0">
                <a:solidFill>
                  <a:schemeClr val="bg1"/>
                </a:solidFill>
              </a:rPr>
              <a:t>Applying Performance &amp; Conduct Standards</a:t>
            </a:r>
          </a:p>
          <a:p>
            <a:pPr>
              <a:buClr>
                <a:schemeClr val="bg1"/>
              </a:buClr>
            </a:pPr>
            <a:r>
              <a:rPr lang="en-US" dirty="0">
                <a:solidFill>
                  <a:schemeClr val="bg1"/>
                </a:solidFill>
              </a:rPr>
              <a:t>Situations &amp; Solutions</a:t>
            </a:r>
          </a:p>
          <a:p>
            <a:pPr>
              <a:buClr>
                <a:schemeClr val="bg1"/>
              </a:buClr>
            </a:pPr>
            <a:r>
              <a:rPr lang="en-US" dirty="0">
                <a:solidFill>
                  <a:schemeClr val="bg1"/>
                </a:solidFill>
              </a:rPr>
              <a:t>Q &amp; A</a:t>
            </a:r>
          </a:p>
        </p:txBody>
      </p:sp>
    </p:spTree>
    <p:extLst>
      <p:ext uri="{BB962C8B-B14F-4D97-AF65-F5344CB8AC3E}">
        <p14:creationId xmlns:p14="http://schemas.microsoft.com/office/powerpoint/2010/main" val="197702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0191-752C-7682-E959-B3A6D7DC3226}"/>
              </a:ext>
            </a:extLst>
          </p:cNvPr>
          <p:cNvSpPr>
            <a:spLocks noGrp="1"/>
          </p:cNvSpPr>
          <p:nvPr>
            <p:ph type="title"/>
          </p:nvPr>
        </p:nvSpPr>
        <p:spPr>
          <a:xfrm>
            <a:off x="581192" y="702156"/>
            <a:ext cx="11029616" cy="1013800"/>
          </a:xfrm>
        </p:spPr>
        <p:txBody>
          <a:bodyPr>
            <a:normAutofit/>
          </a:bodyPr>
          <a:lstStyle/>
          <a:p>
            <a:r>
              <a:rPr lang="en-US" dirty="0"/>
              <a:t>Expectations + Fair Standards = Effective Performance</a:t>
            </a:r>
          </a:p>
        </p:txBody>
      </p:sp>
      <p:sp>
        <p:nvSpPr>
          <p:cNvPr id="11"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7A0D2F4D-E902-EE5F-7663-99FD7032FB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878" y="2361056"/>
            <a:ext cx="3649219" cy="3649219"/>
          </a:xfrm>
          <a:prstGeom prst="rect">
            <a:avLst/>
          </a:prstGeom>
        </p:spPr>
      </p:pic>
      <p:sp>
        <p:nvSpPr>
          <p:cNvPr id="3" name="Content Placeholder 2">
            <a:extLst>
              <a:ext uri="{FF2B5EF4-FFF2-40B4-BE49-F238E27FC236}">
                <a16:creationId xmlns:a16="http://schemas.microsoft.com/office/drawing/2014/main" id="{9CD99071-2EC1-8043-BB6E-52C0472CCDB4}"/>
              </a:ext>
            </a:extLst>
          </p:cNvPr>
          <p:cNvSpPr>
            <a:spLocks noGrp="1"/>
          </p:cNvSpPr>
          <p:nvPr>
            <p:ph idx="1"/>
          </p:nvPr>
        </p:nvSpPr>
        <p:spPr>
          <a:xfrm>
            <a:off x="6335805" y="2180496"/>
            <a:ext cx="5275001" cy="4045683"/>
          </a:xfrm>
        </p:spPr>
        <p:txBody>
          <a:bodyPr>
            <a:normAutofit/>
          </a:bodyPr>
          <a:lstStyle/>
          <a:p>
            <a:pPr marL="0" indent="0">
              <a:buNone/>
            </a:pPr>
            <a:r>
              <a:rPr lang="en-US" sz="2400" dirty="0"/>
              <a:t>“…employees work most effectively when they clearly understand what is expected of them and know that their performance will be measured against a standard that is fair and applied even-handedly. The same principles apply to workplace rules concerning employee conduct.”</a:t>
            </a:r>
          </a:p>
          <a:p>
            <a:pPr marL="0" indent="0">
              <a:buNone/>
            </a:pPr>
            <a:r>
              <a:rPr lang="en-US" sz="2400" dirty="0">
                <a:solidFill>
                  <a:srgbClr val="0070C0"/>
                </a:solidFill>
                <a:hlinkClick r:id="rId5">
                  <a:extLst>
                    <a:ext uri="{A12FA001-AC4F-418D-AE19-62706E023703}">
                      <ahyp:hlinkClr xmlns:ahyp="http://schemas.microsoft.com/office/drawing/2018/hyperlinkcolor" val="tx"/>
                    </a:ext>
                  </a:extLst>
                </a:hlinkClick>
              </a:rPr>
              <a:t>EEOC</a:t>
            </a:r>
            <a:endParaRPr lang="en-US" sz="2400" dirty="0"/>
          </a:p>
        </p:txBody>
      </p:sp>
      <p:sp>
        <p:nvSpPr>
          <p:cNvPr id="5" name="Slide Number Placeholder 3">
            <a:extLst>
              <a:ext uri="{FF2B5EF4-FFF2-40B4-BE49-F238E27FC236}">
                <a16:creationId xmlns:a16="http://schemas.microsoft.com/office/drawing/2014/main" id="{2FE2DE6E-B768-1B11-39C7-6A825BFF43EB}"/>
              </a:ext>
            </a:extLst>
          </p:cNvPr>
          <p:cNvSpPr>
            <a:spLocks noGrp="1"/>
          </p:cNvSpPr>
          <p:nvPr>
            <p:ph type="sldNum" sz="quarter" idx="12"/>
          </p:nvPr>
        </p:nvSpPr>
        <p:spPr>
          <a:xfrm>
            <a:off x="10692959" y="61893"/>
            <a:ext cx="105250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26825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DF53-470C-B1ED-A3BB-9B2C43945678}"/>
              </a:ext>
            </a:extLst>
          </p:cNvPr>
          <p:cNvSpPr>
            <a:spLocks noGrp="1"/>
          </p:cNvSpPr>
          <p:nvPr>
            <p:ph type="title"/>
          </p:nvPr>
        </p:nvSpPr>
        <p:spPr/>
        <p:txBody>
          <a:bodyPr/>
          <a:lstStyle/>
          <a:p>
            <a:r>
              <a:rPr lang="en-US" dirty="0"/>
              <a:t>The ADA:  Applying Performance and Conduct Standards</a:t>
            </a:r>
          </a:p>
        </p:txBody>
      </p:sp>
      <p:sp>
        <p:nvSpPr>
          <p:cNvPr id="3" name="Content Placeholder 2">
            <a:extLst>
              <a:ext uri="{FF2B5EF4-FFF2-40B4-BE49-F238E27FC236}">
                <a16:creationId xmlns:a16="http://schemas.microsoft.com/office/drawing/2014/main" id="{32138231-F3AB-9CC5-8570-8D93A60AEFFB}"/>
              </a:ext>
            </a:extLst>
          </p:cNvPr>
          <p:cNvSpPr>
            <a:spLocks noGrp="1"/>
          </p:cNvSpPr>
          <p:nvPr>
            <p:ph idx="1"/>
          </p:nvPr>
        </p:nvSpPr>
        <p:spPr>
          <a:xfrm>
            <a:off x="581191" y="2012996"/>
            <a:ext cx="11029615" cy="4464004"/>
          </a:xfrm>
        </p:spPr>
        <p:txBody>
          <a:bodyPr>
            <a:normAutofit lnSpcReduction="10000"/>
          </a:bodyPr>
          <a:lstStyle/>
          <a:p>
            <a:pPr marL="0" indent="0">
              <a:buNone/>
            </a:pPr>
            <a:r>
              <a:rPr lang="en-US" b="1" dirty="0"/>
              <a:t>Americans with Disabilities Act (ADA) Requirements</a:t>
            </a:r>
          </a:p>
          <a:p>
            <a:r>
              <a:rPr lang="en-US" dirty="0"/>
              <a:t>Performance Standards—Qualitative and Quantitative</a:t>
            </a:r>
          </a:p>
          <a:p>
            <a:r>
              <a:rPr lang="en-US" dirty="0"/>
              <a:t>Conduct Standards—Workplace Rules</a:t>
            </a:r>
          </a:p>
          <a:p>
            <a:r>
              <a:rPr lang="en-US" dirty="0"/>
              <a:t>Rules related to:</a:t>
            </a:r>
          </a:p>
          <a:p>
            <a:pPr lvl="1"/>
            <a:r>
              <a:rPr lang="en-US" dirty="0">
                <a:latin typeface="Arial Nova" panose="020B0504020202020204" pitchFamily="34" charset="0"/>
              </a:rPr>
              <a:t>Performance and Conduct Inquiries </a:t>
            </a:r>
          </a:p>
          <a:p>
            <a:pPr lvl="1"/>
            <a:r>
              <a:rPr lang="en-US" dirty="0">
                <a:latin typeface="Arial Nova" panose="020B0504020202020204" pitchFamily="34" charset="0"/>
              </a:rPr>
              <a:t>Medical Documentation</a:t>
            </a:r>
          </a:p>
          <a:p>
            <a:endParaRPr lang="en-US" dirty="0"/>
          </a:p>
          <a:p>
            <a:pPr marL="0" indent="0">
              <a:buNone/>
            </a:pPr>
            <a:r>
              <a:rPr lang="en-US" sz="2200" b="0" i="0" u="sng" dirty="0">
                <a:solidFill>
                  <a:srgbClr val="0070C0"/>
                </a:solidFill>
                <a:effectLst/>
                <a:hlinkClick r:id="rId3">
                  <a:extLst>
                    <a:ext uri="{A12FA001-AC4F-418D-AE19-62706E023703}">
                      <ahyp:hlinkClr xmlns:ahyp="http://schemas.microsoft.com/office/drawing/2018/hyperlinkcolor" val="tx"/>
                    </a:ext>
                  </a:extLst>
                </a:hlinkClick>
              </a:rPr>
              <a:t>Applying Performance and Conduct Standards to Employees</a:t>
            </a:r>
            <a:br>
              <a:rPr lang="en-US" sz="2200" b="0" i="0" u="sng" dirty="0">
                <a:solidFill>
                  <a:srgbClr val="0070C0"/>
                </a:solidFill>
                <a:effectLst/>
                <a:hlinkClick r:id="rId3">
                  <a:extLst>
                    <a:ext uri="{A12FA001-AC4F-418D-AE19-62706E023703}">
                      <ahyp:hlinkClr xmlns:ahyp="http://schemas.microsoft.com/office/drawing/2018/hyperlinkcolor" val="tx"/>
                    </a:ext>
                  </a:extLst>
                </a:hlinkClick>
              </a:rPr>
            </a:br>
            <a:r>
              <a:rPr lang="en-US" sz="2200" b="0" i="0" u="sng" dirty="0">
                <a:solidFill>
                  <a:srgbClr val="0070C0"/>
                </a:solidFill>
                <a:effectLst/>
                <a:hlinkClick r:id="rId3">
                  <a:extLst>
                    <a:ext uri="{A12FA001-AC4F-418D-AE19-62706E023703}">
                      <ahyp:hlinkClr xmlns:ahyp="http://schemas.microsoft.com/office/drawing/2018/hyperlinkcolor" val="tx"/>
                    </a:ext>
                  </a:extLst>
                </a:hlinkClick>
              </a:rPr>
              <a:t>with Disabilities</a:t>
            </a:r>
            <a:r>
              <a:rPr lang="en-US" sz="2200" b="0" i="0" dirty="0">
                <a:solidFill>
                  <a:srgbClr val="0070C0"/>
                </a:solidFill>
                <a:effectLst/>
              </a:rPr>
              <a:t> </a:t>
            </a:r>
            <a:r>
              <a:rPr lang="en-US" sz="2200" b="0" i="0" dirty="0">
                <a:solidFill>
                  <a:srgbClr val="002060"/>
                </a:solidFill>
                <a:effectLst/>
              </a:rPr>
              <a:t>(EEOC)</a:t>
            </a:r>
            <a:endParaRPr lang="en-US" sz="2200" dirty="0">
              <a:solidFill>
                <a:srgbClr val="002060"/>
              </a:solidFill>
            </a:endParaRPr>
          </a:p>
        </p:txBody>
      </p:sp>
      <p:sp>
        <p:nvSpPr>
          <p:cNvPr id="5" name="Slide Number Placeholder 3">
            <a:extLst>
              <a:ext uri="{FF2B5EF4-FFF2-40B4-BE49-F238E27FC236}">
                <a16:creationId xmlns:a16="http://schemas.microsoft.com/office/drawing/2014/main" id="{C73F532D-4131-81A2-F2D0-C160135F643F}"/>
              </a:ext>
            </a:extLst>
          </p:cNvPr>
          <p:cNvSpPr>
            <a:spLocks noGrp="1"/>
          </p:cNvSpPr>
          <p:nvPr>
            <p:ph type="sldNum" sz="quarter" idx="12"/>
          </p:nvPr>
        </p:nvSpPr>
        <p:spPr>
          <a:xfrm>
            <a:off x="10692959" y="61893"/>
            <a:ext cx="105250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79574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415E85-2858-0957-67B8-8572FDB59AAB}"/>
              </a:ext>
            </a:extLst>
          </p:cNvPr>
          <p:cNvSpPr>
            <a:spLocks noGrp="1"/>
          </p:cNvSpPr>
          <p:nvPr>
            <p:ph type="title"/>
          </p:nvPr>
        </p:nvSpPr>
        <p:spPr>
          <a:xfrm>
            <a:off x="581192" y="702156"/>
            <a:ext cx="11029616" cy="1013800"/>
          </a:xfrm>
        </p:spPr>
        <p:txBody>
          <a:bodyPr>
            <a:normAutofit/>
          </a:bodyPr>
          <a:lstStyle/>
          <a:p>
            <a:r>
              <a:rPr lang="en-US" dirty="0"/>
              <a:t>quantitative and qualitative Standards</a:t>
            </a:r>
          </a:p>
        </p:txBody>
      </p:sp>
      <p:sp>
        <p:nvSpPr>
          <p:cNvPr id="10" name="Rectangle 9">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07F248E0-E3AD-A132-39C9-75A62EB1895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225" y="2533078"/>
            <a:ext cx="3305175" cy="3305175"/>
          </a:xfrm>
          <a:prstGeom prst="rect">
            <a:avLst/>
          </a:prstGeom>
        </p:spPr>
      </p:pic>
      <p:sp>
        <p:nvSpPr>
          <p:cNvPr id="5" name="Content Placeholder 4">
            <a:extLst>
              <a:ext uri="{FF2B5EF4-FFF2-40B4-BE49-F238E27FC236}">
                <a16:creationId xmlns:a16="http://schemas.microsoft.com/office/drawing/2014/main" id="{08C42723-40C0-8562-2CC5-FEE180DB740D}"/>
              </a:ext>
            </a:extLst>
          </p:cNvPr>
          <p:cNvSpPr>
            <a:spLocks noGrp="1"/>
          </p:cNvSpPr>
          <p:nvPr>
            <p:ph idx="1"/>
          </p:nvPr>
        </p:nvSpPr>
        <p:spPr>
          <a:xfrm>
            <a:off x="4505325" y="2180496"/>
            <a:ext cx="7105481" cy="4045683"/>
          </a:xfrm>
        </p:spPr>
        <p:txBody>
          <a:bodyPr>
            <a:normAutofit/>
          </a:bodyPr>
          <a:lstStyle/>
          <a:p>
            <a:pPr marL="0" indent="0">
              <a:spcBef>
                <a:spcPts val="600"/>
              </a:spcBef>
              <a:spcAft>
                <a:spcPts val="1200"/>
              </a:spcAft>
              <a:buNone/>
            </a:pPr>
            <a:r>
              <a:rPr lang="en-US" b="1" dirty="0"/>
              <a:t>Quantitative and qualitative requirements for performance of essential functions may be applied to an employee with a disability the same as employees without disabilities</a:t>
            </a:r>
          </a:p>
          <a:p>
            <a:pPr lvl="1">
              <a:spcAft>
                <a:spcPts val="1200"/>
              </a:spcAft>
            </a:pPr>
            <a:r>
              <a:rPr lang="en-US" dirty="0">
                <a:latin typeface="Arial Nova" panose="020B0504020202020204" pitchFamily="34" charset="0"/>
              </a:rPr>
              <a:t>Inform all employees about the required quantity and quality of work</a:t>
            </a:r>
          </a:p>
          <a:p>
            <a:pPr lvl="1">
              <a:spcAft>
                <a:spcPts val="1200"/>
              </a:spcAft>
            </a:pPr>
            <a:r>
              <a:rPr lang="en-US" dirty="0">
                <a:latin typeface="Arial Nova" panose="020B0504020202020204" pitchFamily="34" charset="0"/>
              </a:rPr>
              <a:t>Accurately assess performance and </a:t>
            </a:r>
            <a:br>
              <a:rPr lang="en-US" dirty="0">
                <a:latin typeface="Arial Nova" panose="020B0504020202020204" pitchFamily="34" charset="0"/>
              </a:rPr>
            </a:br>
            <a:r>
              <a:rPr lang="en-US" dirty="0">
                <a:latin typeface="Arial Nova" panose="020B0504020202020204" pitchFamily="34" charset="0"/>
              </a:rPr>
              <a:t>address performance issues</a:t>
            </a:r>
          </a:p>
        </p:txBody>
      </p:sp>
      <p:sp>
        <p:nvSpPr>
          <p:cNvPr id="6" name="Slide Number Placeholder 3">
            <a:extLst>
              <a:ext uri="{FF2B5EF4-FFF2-40B4-BE49-F238E27FC236}">
                <a16:creationId xmlns:a16="http://schemas.microsoft.com/office/drawing/2014/main" id="{34831DF3-2B01-EAB7-C63A-E9EF457CC7FF}"/>
              </a:ext>
            </a:extLst>
          </p:cNvPr>
          <p:cNvSpPr>
            <a:spLocks noGrp="1"/>
          </p:cNvSpPr>
          <p:nvPr>
            <p:ph type="sldNum" sz="quarter" idx="12"/>
          </p:nvPr>
        </p:nvSpPr>
        <p:spPr>
          <a:xfrm>
            <a:off x="11031989" y="70115"/>
            <a:ext cx="717635" cy="335001"/>
          </a:xfrm>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76914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8C71-680B-D991-D5E4-3278467D1B7B}"/>
              </a:ext>
            </a:extLst>
          </p:cNvPr>
          <p:cNvSpPr>
            <a:spLocks noGrp="1"/>
          </p:cNvSpPr>
          <p:nvPr>
            <p:ph type="title"/>
          </p:nvPr>
        </p:nvSpPr>
        <p:spPr/>
        <p:txBody>
          <a:bodyPr/>
          <a:lstStyle/>
          <a:p>
            <a:r>
              <a:rPr lang="en-US" dirty="0"/>
              <a:t>Conduct Standards</a:t>
            </a:r>
          </a:p>
        </p:txBody>
      </p:sp>
      <p:sp>
        <p:nvSpPr>
          <p:cNvPr id="3" name="Content Placeholder 2">
            <a:extLst>
              <a:ext uri="{FF2B5EF4-FFF2-40B4-BE49-F238E27FC236}">
                <a16:creationId xmlns:a16="http://schemas.microsoft.com/office/drawing/2014/main" id="{E2A208BC-0F11-43E7-00CE-0DA80D5D946D}"/>
              </a:ext>
            </a:extLst>
          </p:cNvPr>
          <p:cNvSpPr>
            <a:spLocks noGrp="1"/>
          </p:cNvSpPr>
          <p:nvPr>
            <p:ph idx="1"/>
          </p:nvPr>
        </p:nvSpPr>
        <p:spPr/>
        <p:txBody>
          <a:bodyPr>
            <a:normAutofit lnSpcReduction="10000"/>
          </a:bodyPr>
          <a:lstStyle/>
          <a:p>
            <a:pPr marL="0" indent="0">
              <a:spcAft>
                <a:spcPts val="1200"/>
              </a:spcAft>
              <a:buNone/>
            </a:pPr>
            <a:r>
              <a:rPr lang="en-US" b="1" dirty="0"/>
              <a:t>Employers may develop and enforce conduct rules</a:t>
            </a:r>
          </a:p>
          <a:p>
            <a:pPr>
              <a:spcAft>
                <a:spcPts val="1200"/>
              </a:spcAft>
            </a:pPr>
            <a:r>
              <a:rPr lang="en-US" sz="2400" dirty="0"/>
              <a:t>Employer may hold an employee with a disability to the same conduct standards that it applies to all other employees</a:t>
            </a:r>
          </a:p>
          <a:p>
            <a:pPr>
              <a:spcAft>
                <a:spcPts val="1200"/>
              </a:spcAft>
            </a:pPr>
            <a:r>
              <a:rPr lang="en-US" sz="2400" dirty="0"/>
              <a:t>If an employee’s disability causes violation of a conduct rule, they may be disciplined if the conduct rule is </a:t>
            </a:r>
            <a:r>
              <a:rPr lang="en-US" sz="2400" b="1" dirty="0"/>
              <a:t>job-related and consistent with business necessity</a:t>
            </a:r>
            <a:r>
              <a:rPr lang="en-US" sz="2400" dirty="0"/>
              <a:t> and other employees are held to the same standard</a:t>
            </a:r>
          </a:p>
          <a:p>
            <a:pPr>
              <a:spcAft>
                <a:spcPts val="1200"/>
              </a:spcAft>
            </a:pPr>
            <a:r>
              <a:rPr lang="en-US" sz="2400" dirty="0"/>
              <a:t>The standard must be a legitimate measure of an individual’s ability to perform essential job functions</a:t>
            </a:r>
          </a:p>
          <a:p>
            <a:pPr marL="0" indent="0">
              <a:buNone/>
            </a:pPr>
            <a:endParaRPr lang="en-US" dirty="0"/>
          </a:p>
        </p:txBody>
      </p:sp>
      <p:sp>
        <p:nvSpPr>
          <p:cNvPr id="4" name="Slide Number Placeholder 3">
            <a:extLst>
              <a:ext uri="{FF2B5EF4-FFF2-40B4-BE49-F238E27FC236}">
                <a16:creationId xmlns:a16="http://schemas.microsoft.com/office/drawing/2014/main" id="{B7FC3775-1D05-7E3D-491F-51060AB13296}"/>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88599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CFD0-64B1-5456-6FB8-8723F1341779}"/>
              </a:ext>
            </a:extLst>
          </p:cNvPr>
          <p:cNvSpPr>
            <a:spLocks noGrp="1"/>
          </p:cNvSpPr>
          <p:nvPr>
            <p:ph type="title"/>
          </p:nvPr>
        </p:nvSpPr>
        <p:spPr/>
        <p:txBody>
          <a:bodyPr/>
          <a:lstStyle/>
          <a:p>
            <a:r>
              <a:rPr lang="en-US" dirty="0"/>
              <a:t>job-related and consistent with business Necessity</a:t>
            </a:r>
          </a:p>
        </p:txBody>
      </p:sp>
      <p:sp>
        <p:nvSpPr>
          <p:cNvPr id="3" name="Content Placeholder 2">
            <a:extLst>
              <a:ext uri="{FF2B5EF4-FFF2-40B4-BE49-F238E27FC236}">
                <a16:creationId xmlns:a16="http://schemas.microsoft.com/office/drawing/2014/main" id="{E98F383B-226F-7150-2B2A-F4884A164732}"/>
              </a:ext>
            </a:extLst>
          </p:cNvPr>
          <p:cNvSpPr>
            <a:spLocks noGrp="1"/>
          </p:cNvSpPr>
          <p:nvPr>
            <p:ph idx="1"/>
          </p:nvPr>
        </p:nvSpPr>
        <p:spPr>
          <a:xfrm>
            <a:off x="581192" y="2012996"/>
            <a:ext cx="11029615" cy="4194904"/>
          </a:xfrm>
        </p:spPr>
        <p:txBody>
          <a:bodyPr>
            <a:normAutofit fontScale="92500" lnSpcReduction="10000"/>
          </a:bodyPr>
          <a:lstStyle/>
          <a:p>
            <a:pPr marL="0" indent="0">
              <a:buNone/>
            </a:pPr>
            <a:r>
              <a:rPr lang="en-US" sz="2800" b="1" dirty="0"/>
              <a:t>Conduct policies that are </a:t>
            </a:r>
            <a:r>
              <a:rPr lang="en-US" sz="2800" b="1" i="1" dirty="0"/>
              <a:t>sometimes</a:t>
            </a:r>
            <a:r>
              <a:rPr lang="en-US" sz="2800" b="1" dirty="0"/>
              <a:t> job-related and consistent with business necessity might include the requirement to:</a:t>
            </a:r>
          </a:p>
          <a:p>
            <a:pPr>
              <a:spcAft>
                <a:spcPts val="1200"/>
              </a:spcAft>
            </a:pPr>
            <a:r>
              <a:rPr lang="en-US" dirty="0"/>
              <a:t>Comply with a dress code</a:t>
            </a:r>
          </a:p>
          <a:p>
            <a:pPr>
              <a:spcAft>
                <a:spcPts val="1200"/>
              </a:spcAft>
            </a:pPr>
            <a:r>
              <a:rPr lang="en-US" dirty="0"/>
              <a:t>Behave appropriately</a:t>
            </a:r>
          </a:p>
          <a:p>
            <a:pPr>
              <a:spcAft>
                <a:spcPts val="1200"/>
              </a:spcAft>
            </a:pPr>
            <a:r>
              <a:rPr lang="en-US" dirty="0"/>
              <a:t>Meet attendance and tardiness standards</a:t>
            </a:r>
          </a:p>
          <a:p>
            <a:pPr>
              <a:spcAft>
                <a:spcPts val="1200"/>
              </a:spcAft>
            </a:pPr>
            <a:r>
              <a:rPr lang="en-US" dirty="0"/>
              <a:t>Prohibit animals in the workplace</a:t>
            </a:r>
          </a:p>
          <a:p>
            <a:pPr>
              <a:spcAft>
                <a:spcPts val="1200"/>
              </a:spcAft>
            </a:pPr>
            <a:r>
              <a:rPr lang="en-US" dirty="0"/>
              <a:t>Prohibit eating at workstations</a:t>
            </a:r>
          </a:p>
          <a:p>
            <a:pPr>
              <a:spcAft>
                <a:spcPts val="1200"/>
              </a:spcAft>
            </a:pPr>
            <a:r>
              <a:rPr lang="en-US" dirty="0"/>
              <a:t>Limit personal calls during work time</a:t>
            </a:r>
          </a:p>
        </p:txBody>
      </p:sp>
      <p:sp>
        <p:nvSpPr>
          <p:cNvPr id="4" name="Slide Number Placeholder 3">
            <a:extLst>
              <a:ext uri="{FF2B5EF4-FFF2-40B4-BE49-F238E27FC236}">
                <a16:creationId xmlns:a16="http://schemas.microsoft.com/office/drawing/2014/main" id="{A42434CB-7286-66B0-1639-E46E9B08AC68}"/>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466982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ccommodation and Compliance webcast Series: What to Do When Performance and Conduct  Factor Into the Accommodation&quot;/&gt;&lt;property id=&quot;20307&quot; value=&quot;736&quot;/&gt;&lt;/object&gt;&lt;object type=&quot;3&quot; unique_id=&quot;10006&quot;&gt;&lt;property id=&quot;20148&quot; value=&quot;5&quot;/&gt;&lt;property id=&quot;20300&quot; value=&quot;Slide 4 - &amp;quot;Discussion Points &amp;quot;&quot;/&gt;&lt;property id=&quot;20307&quot; value=&quot;1274&quot;/&gt;&lt;/object&gt;&lt;object type=&quot;3&quot; unique_id=&quot;10012&quot;&gt;&lt;property id=&quot;20148&quot; value=&quot;5&quot;/&gt;&lt;property id=&quot;20300&quot; value=&quot;Slide 17 - &amp;quot;Situations &amp;amp; Solutions &amp;quot;&quot;/&gt;&lt;property id=&quot;20307&quot; value=&quot;1258&quot;/&gt;&lt;/object&gt;&lt;object type=&quot;3&quot; unique_id=&quot;10089&quot;&gt;&lt;property id=&quot;20148&quot; value=&quot;5&quot;/&gt;&lt;property id=&quot;20300&quot; value=&quot;Slide 2 - &amp;quot;Housekeeping&amp;quot;&quot;/&gt;&lt;property id=&quot;20307&quot; value=&quot;1279&quot;/&gt;&lt;/object&gt;&lt;object type=&quot;3&quot; unique_id=&quot;10090&quot;&gt;&lt;property id=&quot;20148&quot; value=&quot;5&quot;/&gt;&lt;property id=&quot;20300&quot; value=&quot;Slide 3 - &amp;quot;Housekeeping 2&amp;quot;&quot;/&gt;&lt;property id=&quot;20307&quot; value=&quot;1280&quot;/&gt;&lt;/object&gt;&lt;object type=&quot;3&quot; unique_id=&quot;10091&quot;&gt;&lt;property id=&quot;20148&quot; value=&quot;5&quot;/&gt;&lt;property id=&quot;20300&quot; value=&quot;Slide 5 - &amp;quot;Expectations + Fair Standards = Effective Performance&amp;quot;&quot;/&gt;&lt;property id=&quot;20307&quot; value=&quot;1320&quot;/&gt;&lt;/object&gt;&lt;object type=&quot;3&quot; unique_id=&quot;10092&quot;&gt;&lt;property id=&quot;20148&quot; value=&quot;5&quot;/&gt;&lt;property id=&quot;20300&quot; value=&quot;Slide 6 - &amp;quot;The ADA:  Applying Performance and Conduct Standards&amp;quot;&quot;/&gt;&lt;property id=&quot;20307&quot; value=&quot;1325&quot;/&gt;&lt;/object&gt;&lt;object type=&quot;3&quot; unique_id=&quot;10093&quot;&gt;&lt;property id=&quot;20148&quot; value=&quot;5&quot;/&gt;&lt;property id=&quot;20300&quot; value=&quot;Slide 7 - &amp;quot;quantitative and qualitative Standards&amp;quot;&quot;/&gt;&lt;property id=&quot;20307&quot; value=&quot;1293&quot;/&gt;&lt;/object&gt;&lt;object type=&quot;3&quot; unique_id=&quot;10094&quot;&gt;&lt;property id=&quot;20148&quot; value=&quot;5&quot;/&gt;&lt;property id=&quot;20300&quot; value=&quot;Slide 8 - &amp;quot;Conduct Standards&amp;quot;&quot;/&gt;&lt;property id=&quot;20307&quot; value=&quot;1324&quot;/&gt;&lt;/object&gt;&lt;object type=&quot;3&quot; unique_id=&quot;10095&quot;&gt;&lt;property id=&quot;20148&quot; value=&quot;5&quot;/&gt;&lt;property id=&quot;20300&quot; value=&quot;Slide 9 - &amp;quot;job-related and consistent with business Necessity&amp;quot;&quot;/&gt;&lt;property id=&quot;20307&quot; value=&quot;1317&quot;/&gt;&lt;/object&gt;&lt;object type=&quot;3&quot; unique_id=&quot;10096&quot;&gt;&lt;property id=&quot;20148&quot; value=&quot;5&quot;/&gt;&lt;property id=&quot;20300&quot; value=&quot;Slide 10 - &amp;quot;Job-Related and Consistent with Business necessity (2)&amp;quot;&quot;/&gt;&lt;property id=&quot;20307&quot; value=&quot;1318&quot;/&gt;&lt;/object&gt;&lt;object type=&quot;3&quot; unique_id=&quot;10097&quot;&gt;&lt;property id=&quot;20148&quot; value=&quot;5&quot;/&gt;&lt;property id=&quot;20300&quot; value=&quot;Slide 11 - &amp;quot;Inquiries about Performance/Conduct &amp;amp; Disability&amp;quot;&quot;/&gt;&lt;property id=&quot;20307&quot; value=&quot;1322&quot;/&gt;&lt;/object&gt;&lt;object type=&quot;3&quot; unique_id=&quot;10098&quot;&gt;&lt;property id=&quot;20148&quot; value=&quot;5&quot;/&gt;&lt;property id=&quot;20300&quot; value=&quot;Slide 12 - &amp;quot;When Disability is a Factor:  Poor Performance/Misconduct&amp;quot;&quot;/&gt;&lt;property id=&quot;20307&quot; value=&quot;1294&quot;/&gt;&lt;/object&gt;&lt;object type=&quot;3&quot; unique_id=&quot;10099&quot;&gt;&lt;property id=&quot;20148&quot; value=&quot;5&quot;/&gt;&lt;property id=&quot;20300&quot; value=&quot;Slide 13 - &amp;quot;disability-related Information/Documentation&amp;quot;&quot;/&gt;&lt;property id=&quot;20307&quot; value=&quot;1297&quot;/&gt;&lt;/object&gt;&lt;object type=&quot;3&quot; unique_id=&quot;10100&quot;&gt;&lt;property id=&quot;20148&quot; value=&quot;5&quot;/&gt;&lt;property id=&quot;20300&quot; value=&quot;Slide 14 - &amp;quot;Reasonable Accommodation Points&amp;quot;&quot;/&gt;&lt;property id=&quot;20307&quot; value=&quot;1330&quot;/&gt;&lt;/object&gt;&lt;object type=&quot;3&quot; unique_id=&quot;10101&quot;&gt;&lt;property id=&quot;20148&quot; value=&quot;5&quot;/&gt;&lt;property id=&quot;20300&quot; value=&quot;Slide 15 - &amp;quot;Logical Expectation&amp;quot;&quot;/&gt;&lt;property id=&quot;20307&quot; value=&quot;1327&quot;/&gt;&lt;/object&gt;&lt;object type=&quot;3&quot; unique_id=&quot;10102&quot;&gt;&lt;property id=&quot;20148&quot; value=&quot;5&quot;/&gt;&lt;property id=&quot;20300&quot; value=&quot;Slide 16 - &amp;quot;Performance/Conduct  management Algorithm&amp;quot;&quot;/&gt;&lt;property id=&quot;20307&quot; value=&quot;1321&quot;/&gt;&lt;/object&gt;&lt;object type=&quot;3&quot; unique_id=&quot;10103&quot;&gt;&lt;property id=&quot;20148&quot; value=&quot;5&quot;/&gt;&lt;property id=&quot;20300&quot; value=&quot;Slide 18 - &amp;quot;Situation 1:  Addressing Tardiness&amp;quot;&quot;/&gt;&lt;property id=&quot;20307&quot; value=&quot;1302&quot;/&gt;&lt;/object&gt;&lt;object type=&quot;3&quot; unique_id=&quot;10104&quot;&gt;&lt;property id=&quot;20148&quot; value=&quot;5&quot;/&gt;&lt;property id=&quot;20300&quot; value=&quot;Slide 19 - &amp;quot;Solution 1&amp;quot;&quot;/&gt;&lt;property id=&quot;20307&quot; value=&quot;1303&quot;/&gt;&lt;/object&gt;&lt;object type=&quot;3&quot; unique_id=&quot;10105&quot;&gt;&lt;property id=&quot;20148&quot; value=&quot;5&quot;/&gt;&lt;property id=&quot;20300&quot; value=&quot;Slide 20 - &amp;quot;Situation 2: Addressing direct Threat&amp;quot;&quot;/&gt;&lt;property id=&quot;20307&quot; value=&quot;1304&quot;/&gt;&lt;/object&gt;&lt;object type=&quot;3&quot; unique_id=&quot;10106&quot;&gt;&lt;property id=&quot;20148&quot; value=&quot;5&quot;/&gt;&lt;property id=&quot;20300&quot; value=&quot;Slide 21 - &amp;quot;Solution 2&amp;quot;&quot;/&gt;&lt;property id=&quot;20307&quot; value=&quot;1305&quot;/&gt;&lt;/object&gt;&lt;object type=&quot;3&quot; unique_id=&quot;10107&quot;&gt;&lt;property id=&quot;20148&quot; value=&quot;5&quot;/&gt;&lt;property id=&quot;20300&quot; value=&quot;Slide 22 - &amp;quot;Situation 3: Applying an Overtime Requirement&amp;quot;&quot;/&gt;&lt;property id=&quot;20307&quot; value=&quot;1306&quot;/&gt;&lt;/object&gt;&lt;object type=&quot;3&quot; unique_id=&quot;10108&quot;&gt;&lt;property id=&quot;20148&quot; value=&quot;5&quot;/&gt;&lt;property id=&quot;20300&quot; value=&quot;Slide 23 - &amp;quot;Solution 3&amp;quot;&quot;/&gt;&lt;property id=&quot;20307&quot; value=&quot;1307&quot;/&gt;&lt;/object&gt;&lt;object type=&quot;3&quot; unique_id=&quot;10109&quot;&gt;&lt;property id=&quot;20148&quot; value=&quot;5&quot;/&gt;&lt;property id=&quot;20300&quot; value=&quot;Slide 24 - &amp;quot;Situation 4: Managing Productivity&amp;quot;&quot;/&gt;&lt;property id=&quot;20307&quot; value=&quot;1308&quot;/&gt;&lt;/object&gt;&lt;object type=&quot;3&quot; unique_id=&quot;10110&quot;&gt;&lt;property id=&quot;20148&quot; value=&quot;5&quot;/&gt;&lt;property id=&quot;20300&quot; value=&quot;Slide 25 - &amp;quot;Solution 4&amp;quot;&quot;/&gt;&lt;property id=&quot;20307&quot; value=&quot;1309&quot;/&gt;&lt;/object&gt;&lt;object type=&quot;3&quot; unique_id=&quot;10111&quot;&gt;&lt;property id=&quot;20148&quot; value=&quot;5&quot;/&gt;&lt;property id=&quot;20300&quot; value=&quot;Slide 26 - &amp;quot;Situation 5:  Managing telework &amp;amp; Performance Issues&amp;quot;&quot;/&gt;&lt;property id=&quot;20307&quot; value=&quot;1310&quot;/&gt;&lt;/object&gt;&lt;object type=&quot;3&quot; unique_id=&quot;10112&quot;&gt;&lt;property id=&quot;20148&quot; value=&quot;5&quot;/&gt;&lt;property id=&quot;20300&quot; value=&quot;Slide 27 - &amp;quot;Solution 5&amp;quot;&quot;/&gt;&lt;property id=&quot;20307&quot; value=&quot;1311&quot;/&gt;&lt;/object&gt;&lt;object type=&quot;3&quot; unique_id=&quot;10113&quot;&gt;&lt;property id=&quot;20148&quot; value=&quot;5&quot;/&gt;&lt;property id=&quot;20300&quot; value=&quot;Slide 28 - &amp;quot; Situation 6: Managing a Performance Improvement Plan&amp;quot;&quot;/&gt;&lt;property id=&quot;20307&quot; value=&quot;1312&quot;/&gt;&lt;/object&gt;&lt;object type=&quot;3&quot; unique_id=&quot;10114&quot;&gt;&lt;property id=&quot;20148&quot; value=&quot;5&quot;/&gt;&lt;property id=&quot;20300&quot; value=&quot;Slide 29 - &amp;quot;Solution 6&amp;quot;&quot;/&gt;&lt;property id=&quot;20307&quot; value=&quot;1313&quot;/&gt;&lt;/object&gt;&lt;object type=&quot;3&quot; unique_id=&quot;10115&quot;&gt;&lt;property id=&quot;20148&quot; value=&quot;5&quot;/&gt;&lt;property id=&quot;20300&quot; value=&quot;Slide 30 - &amp;quot;Situation 7: Responding to Disability Disclosure&amp;quot;&quot;/&gt;&lt;property id=&quot;20307&quot; value=&quot;1314&quot;/&gt;&lt;/object&gt;&lt;object type=&quot;3&quot; unique_id=&quot;10116&quot;&gt;&lt;property id=&quot;20148&quot; value=&quot;5&quot;/&gt;&lt;property id=&quot;20300&quot; value=&quot;Slide 31 - &amp;quot;Solution 7&amp;quot;&quot;/&gt;&lt;property id=&quot;20307&quot; value=&quot;1315&quot;/&gt;&lt;/object&gt;&lt;object type=&quot;3&quot; unique_id=&quot;10117&quot;&gt;&lt;property id=&quot;20148&quot; value=&quot;5&quot;/&gt;&lt;property id=&quot;20300&quot; value=&quot;Slide 32 - &amp;quot;Questions?&amp;quot;&quot;/&gt;&lt;property id=&quot;20307&quot; value=&quot;1329&quot;/&gt;&lt;/object&gt;&lt;object type=&quot;3&quot; unique_id=&quot;10118&quot;&gt;&lt;property id=&quot;20148&quot; value=&quot;5&quot;/&gt;&lt;property id=&quot;20300&quot; value=&quot;Slide 33 - &amp;quot;AskJAN.org Resources&amp;quot;&quot;/&gt;&lt;property id=&quot;20307&quot; value=&quot;1299&quot;/&gt;&lt;/object&gt;&lt;object type=&quot;3&quot; unique_id=&quot;10119&quot;&gt;&lt;property id=&quot;20148&quot; value=&quot;5&quot;/&gt;&lt;property id=&quot;20300&quot; value=&quot;Slide 34 - &amp;quot;Relevant EEOC Guidance&amp;quot;&quot;/&gt;&lt;property id=&quot;20307&quot; value=&quot;1326&quot;/&gt;&lt;/object&gt;&lt;object type=&quot;3&quot; unique_id=&quot;10120&quot;&gt;&lt;property id=&quot;20148&quot; value=&quot;5&quot;/&gt;&lt;property id=&quot;20300&quot; value=&quot;Slide 35 - &amp;quot;Relevant EEOC Guidance (2)&amp;quot;&quot;/&gt;&lt;property id=&quot;20307&quot; value=&quot;1300&quot;/&gt;&lt;/object&gt;&lt;object type=&quot;3&quot; unique_id=&quot;10121&quot;&gt;&lt;property id=&quot;20148&quot; value=&quot;5&quot;/&gt;&lt;property id=&quot;20300&quot; value=&quot;Slide 36 - &amp;quot;Thank you for attending  “What to Do When Performance and Conduct  Factor Into the Accommodation Equation”&amp;quot;&quot;/&gt;&lt;property id=&quot;20307&quot; value=&quot;1285&quot;/&gt;&lt;/object&gt;&lt;object type=&quot;3&quot; unique_id=&quot;10122&quot;&gt;&lt;property id=&quot;20148&quot; value=&quot;5&quot;/&gt;&lt;property id=&quot;20300&quot; value=&quot;Slide 37 - &amp;quot;How do I claim the HR CEU? Complete the Evaluation&amp;quot;&quot;/&gt;&lt;property id=&quot;20307&quot; value=&quot;1286&quot;/&gt;&lt;/object&gt;&lt;object type=&quot;3&quot; unique_id=&quot;10123&quot;&gt;&lt;property id=&quot;20148&quot; value=&quot;5&quot;/&gt;&lt;property id=&quot;20300&quot; value=&quot;Slide 38 - &amp;quot;Contact JAN for More Information&amp;quot;&quot;/&gt;&lt;property id=&quot;20307&quot; value=&quot;1292&quot;/&gt;&lt;/object&gt;&lt;/object&gt;&lt;object type=&quot;8&quot; unique_id=&quot;10088&quot;&gt;&lt;/object&gt;&lt;/object&gt;&lt;/database&gt;"/>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5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2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5.xml><?xml version="1.0" encoding="utf-8"?>
<a:theme xmlns:a="http://schemas.openxmlformats.org/drawingml/2006/main" name="3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5708</TotalTime>
  <Words>2523</Words>
  <Application>Microsoft Office PowerPoint</Application>
  <PresentationFormat>Widescreen</PresentationFormat>
  <Paragraphs>233</Paragraphs>
  <Slides>38</Slides>
  <Notes>25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38</vt:i4>
      </vt:variant>
    </vt:vector>
  </HeadingPairs>
  <TitlesOfParts>
    <vt:vector size="49" baseType="lpstr">
      <vt:lpstr>Arial</vt:lpstr>
      <vt:lpstr>Arial Nova</vt:lpstr>
      <vt:lpstr>Calibri</vt:lpstr>
      <vt:lpstr>Gill Sans MT</vt:lpstr>
      <vt:lpstr>Wingdings</vt:lpstr>
      <vt:lpstr>Wingdings 2</vt:lpstr>
      <vt:lpstr>Dividend</vt:lpstr>
      <vt:lpstr>1_Dividend</vt:lpstr>
      <vt:lpstr>5_Dividend</vt:lpstr>
      <vt:lpstr>2_Dividend</vt:lpstr>
      <vt:lpstr>3_Dividend</vt:lpstr>
      <vt:lpstr>Accommodation and Compliance webcast Series: What to Do When Performance and Conduct  Factor Into the Accommodation Equation</vt:lpstr>
      <vt:lpstr>Housekeeping</vt:lpstr>
      <vt:lpstr>Housekeeping 2</vt:lpstr>
      <vt:lpstr>Discussion Points </vt:lpstr>
      <vt:lpstr>Expectations + Fair Standards = Effective Performance</vt:lpstr>
      <vt:lpstr>The ADA:  Applying Performance and Conduct Standards</vt:lpstr>
      <vt:lpstr>quantitative and qualitative Standards</vt:lpstr>
      <vt:lpstr>Conduct Standards</vt:lpstr>
      <vt:lpstr>job-related and consistent with business Necessity</vt:lpstr>
      <vt:lpstr>Job-Related and Consistent with Business necessity (2)</vt:lpstr>
      <vt:lpstr>Inquiries about Performance/Conduct &amp; Disability</vt:lpstr>
      <vt:lpstr>When Disability is a Factor:  Poor Performance/Misconduct</vt:lpstr>
      <vt:lpstr>disability-related Information/Documentation</vt:lpstr>
      <vt:lpstr>Reasonable Accommodation Points</vt:lpstr>
      <vt:lpstr>Logical Expectation</vt:lpstr>
      <vt:lpstr>Performance/Conduct  management Algorithm</vt:lpstr>
      <vt:lpstr>Situations &amp; Solutions </vt:lpstr>
      <vt:lpstr>Situation 1:  Addressing Tardiness</vt:lpstr>
      <vt:lpstr>Solution 1</vt:lpstr>
      <vt:lpstr>Situation 2: Addressing direct Threat</vt:lpstr>
      <vt:lpstr>Solution 2</vt:lpstr>
      <vt:lpstr>Situation 3: Applying an Overtime Requirement</vt:lpstr>
      <vt:lpstr>Solution 3</vt:lpstr>
      <vt:lpstr>Situation 4: Managing Productivity</vt:lpstr>
      <vt:lpstr>Solution 4</vt:lpstr>
      <vt:lpstr>Situation 5:  Managing telework &amp; Performance Issues</vt:lpstr>
      <vt:lpstr>Solution 5</vt:lpstr>
      <vt:lpstr> Situation 6: Managing a Performance Improvement Plan</vt:lpstr>
      <vt:lpstr>Solution 6</vt:lpstr>
      <vt:lpstr>Situation 7: Responding to Disability Disclosure</vt:lpstr>
      <vt:lpstr>Solution 7</vt:lpstr>
      <vt:lpstr>Questions?</vt:lpstr>
      <vt:lpstr>AskJAN.org Resources</vt:lpstr>
      <vt:lpstr>Relevant EEOC Guidance</vt:lpstr>
      <vt:lpstr>Relevant EEOC Guidance (2)</vt:lpstr>
      <vt:lpstr>Thank you for attending  “What to Do When Performance and Conduct  Factor Into the Accommodation Equation”</vt:lpstr>
      <vt:lpstr>How do I claim the HR CEU? Complete the Evaluation</vt:lpstr>
      <vt:lpstr>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Play Video Series: Confidentiality and Medical Information</dc:title>
  <dc:creator>Tracie DeFreitas</dc:creator>
  <cp:lastModifiedBy>Lyssa Rowan</cp:lastModifiedBy>
  <cp:revision>440</cp:revision>
  <dcterms:created xsi:type="dcterms:W3CDTF">2021-11-02T13:00:03Z</dcterms:created>
  <dcterms:modified xsi:type="dcterms:W3CDTF">2023-06-06T19:05:23Z</dcterms:modified>
</cp:coreProperties>
</file>