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79" r:id="rId1"/>
    <p:sldMasterId id="2147484393" r:id="rId2"/>
    <p:sldMasterId id="2147484405" r:id="rId3"/>
    <p:sldMasterId id="2147484425" r:id="rId4"/>
    <p:sldMasterId id="2147484439" r:id="rId5"/>
    <p:sldMasterId id="2147484451" r:id="rId6"/>
    <p:sldMasterId id="2147484467" r:id="rId7"/>
  </p:sldMasterIdLst>
  <p:notesMasterIdLst>
    <p:notesMasterId r:id="rId62"/>
  </p:notesMasterIdLst>
  <p:handoutMasterIdLst>
    <p:handoutMasterId r:id="rId63"/>
  </p:handoutMasterIdLst>
  <p:sldIdLst>
    <p:sldId id="259" r:id="rId8"/>
    <p:sldId id="297" r:id="rId9"/>
    <p:sldId id="1280" r:id="rId10"/>
    <p:sldId id="841" r:id="rId11"/>
    <p:sldId id="1290" r:id="rId12"/>
    <p:sldId id="277" r:id="rId13"/>
    <p:sldId id="403" r:id="rId14"/>
    <p:sldId id="404" r:id="rId15"/>
    <p:sldId id="908" r:id="rId16"/>
    <p:sldId id="907" r:id="rId17"/>
    <p:sldId id="905" r:id="rId18"/>
    <p:sldId id="405" r:id="rId19"/>
    <p:sldId id="880" r:id="rId20"/>
    <p:sldId id="406" r:id="rId21"/>
    <p:sldId id="881" r:id="rId22"/>
    <p:sldId id="407" r:id="rId23"/>
    <p:sldId id="882" r:id="rId24"/>
    <p:sldId id="898" r:id="rId25"/>
    <p:sldId id="899" r:id="rId26"/>
    <p:sldId id="900" r:id="rId27"/>
    <p:sldId id="901" r:id="rId28"/>
    <p:sldId id="902" r:id="rId29"/>
    <p:sldId id="903" r:id="rId30"/>
    <p:sldId id="916" r:id="rId31"/>
    <p:sldId id="1327" r:id="rId32"/>
    <p:sldId id="909" r:id="rId33"/>
    <p:sldId id="418" r:id="rId34"/>
    <p:sldId id="910" r:id="rId35"/>
    <p:sldId id="419" r:id="rId36"/>
    <p:sldId id="885" r:id="rId37"/>
    <p:sldId id="879" r:id="rId38"/>
    <p:sldId id="887" r:id="rId39"/>
    <p:sldId id="911" r:id="rId40"/>
    <p:sldId id="912" r:id="rId41"/>
    <p:sldId id="913" r:id="rId42"/>
    <p:sldId id="914" r:id="rId43"/>
    <p:sldId id="422" r:id="rId44"/>
    <p:sldId id="917" r:id="rId45"/>
    <p:sldId id="1328" r:id="rId46"/>
    <p:sldId id="915" r:id="rId47"/>
    <p:sldId id="889" r:id="rId48"/>
    <p:sldId id="894" r:id="rId49"/>
    <p:sldId id="888" r:id="rId50"/>
    <p:sldId id="425" r:id="rId51"/>
    <p:sldId id="426" r:id="rId52"/>
    <p:sldId id="427" r:id="rId53"/>
    <p:sldId id="918" r:id="rId54"/>
    <p:sldId id="890" r:id="rId55"/>
    <p:sldId id="895" r:id="rId56"/>
    <p:sldId id="896" r:id="rId57"/>
    <p:sldId id="1285" r:id="rId58"/>
    <p:sldId id="1326" r:id="rId59"/>
    <p:sldId id="1259" r:id="rId60"/>
    <p:sldId id="1293" r:id="rId61"/>
  </p:sldIdLst>
  <p:sldSz cx="12192000" cy="6858000"/>
  <p:notesSz cx="6950075" cy="9236075"/>
  <p:custDataLst>
    <p:tags r:id="rId6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576" userDrawn="1">
          <p15:clr>
            <a:srgbClr val="A4A3A4"/>
          </p15:clr>
        </p15:guide>
      </p15:sldGuideLst>
    </p:ext>
    <p:ext uri="{2D200454-40CA-4A62-9FC3-DE9A4176ACB9}">
      <p15:notesGuideLst xmlns:p15="http://schemas.microsoft.com/office/powerpoint/2012/main">
        <p15:guide id="1" orient="horz" pos="2910" userDrawn="1">
          <p15:clr>
            <a:srgbClr val="A4A3A4"/>
          </p15:clr>
        </p15:guide>
        <p15:guide id="2" pos="219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0B8"/>
    <a:srgbClr val="002C5F"/>
    <a:srgbClr val="66CCFF"/>
    <a:srgbClr val="0096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8" autoAdjust="0"/>
    <p:restoredTop sz="87779" autoAdjust="0"/>
  </p:normalViewPr>
  <p:slideViewPr>
    <p:cSldViewPr>
      <p:cViewPr varScale="1">
        <p:scale>
          <a:sx n="100" d="100"/>
          <a:sy n="100" d="100"/>
        </p:scale>
        <p:origin x="660" y="84"/>
      </p:cViewPr>
      <p:guideLst>
        <p:guide orient="horz" pos="576"/>
        <p:guide pos="576"/>
      </p:guideLst>
    </p:cSldViewPr>
  </p:slideViewPr>
  <p:outlineViewPr>
    <p:cViewPr>
      <p:scale>
        <a:sx n="33" d="100"/>
        <a:sy n="33" d="100"/>
      </p:scale>
      <p:origin x="0" y="-25746"/>
    </p:cViewPr>
  </p:outlineViewPr>
  <p:notesTextViewPr>
    <p:cViewPr>
      <p:scale>
        <a:sx n="100" d="100"/>
        <a:sy n="100" d="100"/>
      </p:scale>
      <p:origin x="0" y="0"/>
    </p:cViewPr>
  </p:notesTextViewPr>
  <p:sorterViewPr>
    <p:cViewPr varScale="1">
      <p:scale>
        <a:sx n="100" d="100"/>
        <a:sy n="100" d="100"/>
      </p:scale>
      <p:origin x="0" y="-20208"/>
    </p:cViewPr>
  </p:sorterViewPr>
  <p:notesViewPr>
    <p:cSldViewPr>
      <p:cViewPr varScale="1">
        <p:scale>
          <a:sx n="77" d="100"/>
          <a:sy n="77" d="100"/>
        </p:scale>
        <p:origin x="2794" y="86"/>
      </p:cViewPr>
      <p:guideLst>
        <p:guide orient="horz" pos="2910"/>
        <p:guide pos="219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_rels/data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Technical Difficulties</a:t>
          </a:r>
        </a:p>
      </dgm:t>
      <dgm:extLst>
        <a:ext uri="{E40237B7-FDA0-4F09-8148-C483321AD2D9}">
          <dgm14:cNvPr xmlns:dgm14="http://schemas.microsoft.com/office/drawing/2010/diagram" id="0" name="" descr="Technical Difficulties&#10;Q&amp;A option at the bottom of the screen&#10;800-526-7234 or 877-781-9403 (TTY) - or Live Chat at AskJAN.org&#10;Frequently Asked Questions (FAQ)&#10;https://AskJAN.org/Training/JAN-Webcast-Frequently-Asked-Questions.cfm"/>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Technical Difficulties&#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A0D0EC85-F76E-407A-B930-8719D0CAC1C7}">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800-526-7234 or 877-781-9403 (TTY) OR </a:t>
          </a:r>
          <a:r>
            <a:rPr lang="en-US" sz="2400" b="0" dirty="0">
              <a:solidFill>
                <a:schemeClr val="accent1"/>
              </a:solidFill>
              <a:latin typeface="Arial" panose="020B0604020202020204" pitchFamily="34" charset="0"/>
              <a:cs typeface="Arial" panose="020B0604020202020204" pitchFamily="34" charset="0"/>
            </a:rPr>
            <a:t>Live Chat at AskJAN.org</a:t>
          </a:r>
          <a:endParaRPr lang="en-US" sz="2400" dirty="0">
            <a:solidFill>
              <a:schemeClr val="accent1"/>
            </a:solidFill>
            <a:latin typeface="Arial" panose="020B0604020202020204" pitchFamily="34" charset="0"/>
            <a:cs typeface="Arial" panose="020B0604020202020204" pitchFamily="34" charset="0"/>
          </a:endParaRPr>
        </a:p>
      </dgm:t>
    </dgm:pt>
    <dgm:pt modelId="{8CDCFEF6-4728-45BC-B198-C9136E6007E4}" type="parTrans" cxnId="{B69D316B-8B53-428E-A800-2751D46E320F}">
      <dgm:prSet/>
      <dgm:spPr/>
      <dgm:t>
        <a:bodyPr/>
        <a:lstStyle/>
        <a:p>
          <a:endParaRPr lang="en-US"/>
        </a:p>
      </dgm:t>
    </dgm:pt>
    <dgm:pt modelId="{10C03239-F943-4575-B204-FB2E8DDC6451}" type="sibTrans" cxnId="{B69D316B-8B53-428E-A800-2751D46E320F}">
      <dgm:prSet/>
      <dgm:spPr/>
      <dgm:t>
        <a:bodyPr/>
        <a:lstStyle/>
        <a:p>
          <a:endParaRPr lang="en-US"/>
        </a:p>
      </dgm:t>
    </dgm:pt>
    <dgm:pt modelId="{E991C8F1-370B-4479-84C7-FCFBB9BD21ED}">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Frequently Asked Questions (FAQ)</a:t>
          </a:r>
          <a:br>
            <a:rPr lang="en-US" sz="2400" dirty="0">
              <a:solidFill>
                <a:schemeClr val="accent1"/>
              </a:solidFill>
              <a:latin typeface="Arial" panose="020B0604020202020204" pitchFamily="34" charset="0"/>
              <a:cs typeface="Arial" panose="020B0604020202020204" pitchFamily="34" charset="0"/>
            </a:rPr>
          </a:br>
          <a:r>
            <a:rPr lang="en-US" sz="2200" dirty="0">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dirty="0" err="1">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dirty="0">
            <a:solidFill>
              <a:srgbClr val="0070C0"/>
            </a:solidFill>
            <a:latin typeface="Arial" panose="020B0604020202020204" pitchFamily="34" charset="0"/>
            <a:cs typeface="Arial" panose="020B0604020202020204" pitchFamily="34" charset="0"/>
          </a:endParaRPr>
        </a:p>
      </dgm:t>
    </dgm:pt>
    <dgm:pt modelId="{930E5A43-25CF-43D8-9BD7-2AEC449FA1E4}" type="parTrans" cxnId="{9EC85DC8-9BF8-4F62-8653-D01315BFECBE}">
      <dgm:prSet/>
      <dgm:spPr/>
      <dgm:t>
        <a:bodyPr/>
        <a:lstStyle/>
        <a:p>
          <a:endParaRPr lang="en-US"/>
        </a:p>
      </dgm:t>
    </dgm:pt>
    <dgm:pt modelId="{9DA96016-F554-47B4-BF23-62ED0D5A4AEA}" type="sibTrans" cxnId="{9EC85DC8-9BF8-4F62-8653-D01315BFECBE}">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Questions for Presenters</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Questions for presenters"/>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Q&amp;A option at the bottom of the screen&#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B69D316B-8B53-428E-A800-2751D46E320F}" srcId="{EB0CF235-2E22-4C7A-8E13-61249CB1D138}" destId="{A0D0EC85-F76E-407A-B930-8719D0CAC1C7}" srcOrd="1" destOrd="0" parTransId="{8CDCFEF6-4728-45BC-B198-C9136E6007E4}" sibTransId="{10C03239-F943-4575-B204-FB2E8DDC6451}"/>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19D22475-9229-4197-8D9E-44ECF1D0CC40}" type="presOf" srcId="{A0D0EC85-F76E-407A-B930-8719D0CAC1C7}" destId="{C06939AD-943B-41EC-AB1A-4DF5ED39792E}" srcOrd="0" destOrd="1"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9EC85DC8-9BF8-4F62-8653-D01315BFECBE}" srcId="{EB0CF235-2E22-4C7A-8E13-61249CB1D138}" destId="{E991C8F1-370B-4479-84C7-FCFBB9BD21ED}" srcOrd="2" destOrd="0" parTransId="{930E5A43-25CF-43D8-9BD7-2AEC449FA1E4}" sibTransId="{9DA96016-F554-47B4-BF23-62ED0D5A4AEA}"/>
    <dgm:cxn modelId="{34E7D1E7-3CAE-4F41-A82E-61C29DCD0101}" type="presOf" srcId="{E991C8F1-370B-4479-84C7-FCFBB9BD21ED}" destId="{C06939AD-943B-41EC-AB1A-4DF5ED39792E}" srcOrd="0" destOrd="2" presId="urn:microsoft.com/office/officeart/2005/8/layout/list1"/>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PPT Slides</a:t>
          </a:r>
        </a:p>
      </dgm:t>
      <dgm:extLst>
        <a:ext uri="{E40237B7-FDA0-4F09-8148-C483321AD2D9}">
          <dgm14:cNvPr xmlns:dgm14="http://schemas.microsoft.com/office/drawing/2010/diagram" id="0" name="" descr="PPT Slides"/>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Link to PPT is included in webcast login email, see the link now in the chat, or go to this webcast event from the Training page at </a:t>
          </a:r>
          <a:r>
            <a:rPr lang="en-US" sz="2400" b="0" u="sng" dirty="0">
              <a:solidFill>
                <a:srgbClr val="0070C0"/>
              </a:solidFill>
              <a:latin typeface="Arial" panose="020B0604020202020204" pitchFamily="34" charset="0"/>
              <a:cs typeface="Arial" panose="020B0604020202020204" pitchFamily="34" charset="0"/>
            </a:rPr>
            <a:t>AskJAN.org</a:t>
          </a:r>
          <a:endParaRPr lang="en-US" sz="2400" u="sng" dirty="0">
            <a:solidFill>
              <a:srgbClr val="0070C0"/>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lick the link included in the webcast login email you received&#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Captioning</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aptioning"/>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Use the closed caption (CC) option or StreamText link shared in the webcast chat&#10;Transcript will be available with webcast archive&#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7B5C9-E85B-4562-B0C3-16DA6BBF8EE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8ACAB785-AC2A-4D2E-B9DF-3407BCD9C035}">
      <dgm:prSet custT="1"/>
      <dgm:spPr/>
      <dgm:t>
        <a:bodyPr/>
        <a:lstStyle/>
        <a:p>
          <a:r>
            <a:rPr lang="en-US" sz="2800">
              <a:latin typeface="Arial" panose="020B0604020202020204" pitchFamily="34" charset="0"/>
              <a:cs typeface="Arial" panose="020B0604020202020204" pitchFamily="34" charset="0"/>
            </a:rPr>
            <a:t>Visit</a:t>
          </a:r>
          <a:endParaRPr lang="en-US" sz="2800" dirty="0">
            <a:latin typeface="Arial" panose="020B0604020202020204" pitchFamily="34" charset="0"/>
            <a:cs typeface="Arial" panose="020B0604020202020204" pitchFamily="34" charset="0"/>
          </a:endParaRPr>
        </a:p>
      </dgm:t>
    </dgm:pt>
    <dgm:pt modelId="{F07C9693-6151-412C-910C-635EDE941326}" type="parTrans" cxnId="{09371DE9-6201-48DC-9F6B-1FA191C35CF2}">
      <dgm:prSet/>
      <dgm:spPr/>
      <dgm:t>
        <a:bodyPr/>
        <a:lstStyle/>
        <a:p>
          <a:endParaRPr lang="en-US"/>
        </a:p>
      </dgm:t>
    </dgm:pt>
    <dgm:pt modelId="{69E6F4DC-D787-4931-B7E9-6F56D48E4F03}" type="sibTrans" cxnId="{09371DE9-6201-48DC-9F6B-1FA191C35CF2}">
      <dgm:prSet/>
      <dgm:spPr/>
      <dgm:t>
        <a:bodyPr/>
        <a:lstStyle/>
        <a:p>
          <a:endParaRPr lang="en-US"/>
        </a:p>
      </dgm:t>
    </dgm:pt>
    <dgm:pt modelId="{37A3B53A-8575-48B8-B44D-8B948D4D4233}">
      <dgm:prSet custT="1"/>
      <dgm:spPr/>
      <dgm:t>
        <a:bodyPr/>
        <a:lstStyle/>
        <a:p>
          <a:r>
            <a:rPr lang="en-US" sz="2200" dirty="0">
              <a:solidFill>
                <a:srgbClr val="002060"/>
              </a:solidFill>
              <a:latin typeface="Arial" panose="020B0604020202020204" pitchFamily="34" charset="0"/>
              <a:cs typeface="Arial" panose="020B0604020202020204" pitchFamily="34" charset="0"/>
            </a:rPr>
            <a:t>AskJAN.org</a:t>
          </a:r>
        </a:p>
      </dgm:t>
    </dgm:pt>
    <dgm:pt modelId="{E473B189-50AD-4439-82CD-577386CA202C}" type="parTrans" cxnId="{63D6D5BB-7F8B-4EE4-8738-4E34EB26870D}">
      <dgm:prSet/>
      <dgm:spPr/>
      <dgm:t>
        <a:bodyPr/>
        <a:lstStyle/>
        <a:p>
          <a:endParaRPr lang="en-US"/>
        </a:p>
      </dgm:t>
    </dgm:pt>
    <dgm:pt modelId="{71748C51-AB7B-4BB9-9574-82A8430EC315}" type="sibTrans" cxnId="{63D6D5BB-7F8B-4EE4-8738-4E34EB26870D}">
      <dgm:prSet/>
      <dgm:spPr/>
      <dgm:t>
        <a:bodyPr/>
        <a:lstStyle/>
        <a:p>
          <a:endParaRPr lang="en-US"/>
        </a:p>
      </dgm:t>
    </dgm:pt>
    <dgm:pt modelId="{49BE56A4-9965-437C-8434-2A62BF01B3DC}">
      <dgm:prSet custT="1"/>
      <dgm:spPr/>
      <dgm:t>
        <a:bodyPr/>
        <a:lstStyle/>
        <a:p>
          <a:r>
            <a:rPr lang="en-US" sz="2800">
              <a:latin typeface="Arial" panose="020B0604020202020204" pitchFamily="34" charset="0"/>
              <a:cs typeface="Arial" panose="020B0604020202020204" pitchFamily="34" charset="0"/>
            </a:rPr>
            <a:t>Call</a:t>
          </a:r>
          <a:endParaRPr lang="en-US" sz="2800" dirty="0">
            <a:latin typeface="Arial" panose="020B0604020202020204" pitchFamily="34" charset="0"/>
            <a:cs typeface="Arial" panose="020B0604020202020204" pitchFamily="34" charset="0"/>
          </a:endParaRPr>
        </a:p>
      </dgm:t>
    </dgm:pt>
    <dgm:pt modelId="{9A6B54CE-0864-4619-852F-CC1050D929CA}" type="parTrans" cxnId="{20A6FE57-D66D-4A40-8EC9-EA6E300973D4}">
      <dgm:prSet/>
      <dgm:spPr/>
      <dgm:t>
        <a:bodyPr/>
        <a:lstStyle/>
        <a:p>
          <a:endParaRPr lang="en-US"/>
        </a:p>
      </dgm:t>
    </dgm:pt>
    <dgm:pt modelId="{F0DBC532-2ADA-4402-A4D7-2464EDC35BCC}" type="sibTrans" cxnId="{20A6FE57-D66D-4A40-8EC9-EA6E300973D4}">
      <dgm:prSet/>
      <dgm:spPr/>
      <dgm:t>
        <a:bodyPr/>
        <a:lstStyle/>
        <a:p>
          <a:endParaRPr lang="en-US"/>
        </a:p>
      </dgm:t>
    </dgm:pt>
    <dgm:pt modelId="{9D91E057-164E-4B0A-A113-56ABD94EDA0C}">
      <dgm:prSet custT="1"/>
      <dgm:spPr/>
      <dgm:t>
        <a:bodyPr/>
        <a:lstStyle/>
        <a:p>
          <a:r>
            <a:rPr lang="en-US" sz="1800" dirty="0">
              <a:solidFill>
                <a:srgbClr val="002060"/>
              </a:solidFill>
              <a:latin typeface="Arial" panose="020B0604020202020204" pitchFamily="34" charset="0"/>
              <a:cs typeface="Arial" panose="020B0604020202020204" pitchFamily="34" charset="0"/>
            </a:rPr>
            <a:t>800.526.7234</a:t>
          </a:r>
          <a:endParaRPr lang="en-US" sz="2800" dirty="0">
            <a:solidFill>
              <a:srgbClr val="002060"/>
            </a:solidFill>
            <a:latin typeface="Arial" panose="020B0604020202020204" pitchFamily="34" charset="0"/>
            <a:cs typeface="Arial" panose="020B0604020202020204" pitchFamily="34" charset="0"/>
          </a:endParaRPr>
        </a:p>
      </dgm:t>
    </dgm:pt>
    <dgm:pt modelId="{5A81F364-86FA-4E3E-B352-DFE5B002AE4C}" type="parTrans" cxnId="{76D0BBE6-E9BD-46BB-9614-10519203672C}">
      <dgm:prSet/>
      <dgm:spPr/>
      <dgm:t>
        <a:bodyPr/>
        <a:lstStyle/>
        <a:p>
          <a:endParaRPr lang="en-US"/>
        </a:p>
      </dgm:t>
    </dgm:pt>
    <dgm:pt modelId="{F53DA0D4-1609-4C08-BAD7-2F70B6F97CFB}" type="sibTrans" cxnId="{76D0BBE6-E9BD-46BB-9614-10519203672C}">
      <dgm:prSet/>
      <dgm:spPr/>
      <dgm:t>
        <a:bodyPr/>
        <a:lstStyle/>
        <a:p>
          <a:endParaRPr lang="en-US"/>
        </a:p>
      </dgm:t>
    </dgm:pt>
    <dgm:pt modelId="{97B88BEA-1C83-4896-986E-529E660E6FF2}">
      <dgm:prSet custT="1"/>
      <dgm:spPr/>
      <dgm:t>
        <a:bodyPr/>
        <a:lstStyle/>
        <a:p>
          <a:r>
            <a:rPr lang="en-US" sz="1800" dirty="0">
              <a:solidFill>
                <a:srgbClr val="002060"/>
              </a:solidFill>
              <a:latin typeface="Arial" panose="020B0604020202020204" pitchFamily="34" charset="0"/>
              <a:cs typeface="Arial" panose="020B0604020202020204" pitchFamily="34" charset="0"/>
            </a:rPr>
            <a:t>877.781.9403 (TTY)</a:t>
          </a:r>
          <a:endParaRPr lang="en-US" sz="1400" dirty="0">
            <a:solidFill>
              <a:srgbClr val="002060"/>
            </a:solidFill>
            <a:latin typeface="Arial" panose="020B0604020202020204" pitchFamily="34" charset="0"/>
            <a:cs typeface="Arial" panose="020B0604020202020204" pitchFamily="34" charset="0"/>
          </a:endParaRPr>
        </a:p>
      </dgm:t>
    </dgm:pt>
    <dgm:pt modelId="{03008A00-33C0-4916-814F-FD64F953A01D}" type="parTrans" cxnId="{DA45BF01-B25C-4A18-B97A-9B7BC3DDA572}">
      <dgm:prSet/>
      <dgm:spPr/>
      <dgm:t>
        <a:bodyPr/>
        <a:lstStyle/>
        <a:p>
          <a:endParaRPr lang="en-US"/>
        </a:p>
      </dgm:t>
    </dgm:pt>
    <dgm:pt modelId="{86B736CD-B11A-4697-8BFC-141B63F56893}" type="sibTrans" cxnId="{DA45BF01-B25C-4A18-B97A-9B7BC3DDA572}">
      <dgm:prSet/>
      <dgm:spPr/>
      <dgm:t>
        <a:bodyPr/>
        <a:lstStyle/>
        <a:p>
          <a:endParaRPr lang="en-US"/>
        </a:p>
      </dgm:t>
    </dgm:pt>
    <dgm:pt modelId="{A0D3DD45-4F65-4CC2-8604-503A1159E383}">
      <dgm:prSet custT="1"/>
      <dgm:spPr/>
      <dgm:t>
        <a:bodyPr/>
        <a:lstStyle/>
        <a:p>
          <a:r>
            <a:rPr lang="en-US" sz="2800" dirty="0">
              <a:latin typeface="Arial" panose="020B0604020202020204" pitchFamily="34" charset="0"/>
              <a:cs typeface="Arial" panose="020B0604020202020204" pitchFamily="34" charset="0"/>
            </a:rPr>
            <a:t>Live Chat</a:t>
          </a:r>
        </a:p>
      </dgm:t>
    </dgm:pt>
    <dgm:pt modelId="{1603659A-A2AA-4D7E-90D8-8E386C5D0706}" type="parTrans" cxnId="{D65A4540-D2BB-4169-A103-79DA5BDED9BD}">
      <dgm:prSet/>
      <dgm:spPr/>
      <dgm:t>
        <a:bodyPr/>
        <a:lstStyle/>
        <a:p>
          <a:endParaRPr lang="en-US"/>
        </a:p>
      </dgm:t>
    </dgm:pt>
    <dgm:pt modelId="{3AB7D0E4-AB9E-4C03-8A4F-65B0D35EFBB4}" type="sibTrans" cxnId="{D65A4540-D2BB-4169-A103-79DA5BDED9BD}">
      <dgm:prSet/>
      <dgm:spPr/>
      <dgm:t>
        <a:bodyPr/>
        <a:lstStyle/>
        <a:p>
          <a:endParaRPr lang="en-US"/>
        </a:p>
      </dgm:t>
    </dgm:pt>
    <dgm:pt modelId="{18EA27CD-2033-4A4C-9F96-1EA0682C2302}">
      <dgm:prSet custT="1"/>
      <dgm:spPr/>
      <dgm:t>
        <a:bodyPr/>
        <a:lstStyle/>
        <a:p>
          <a:r>
            <a:rPr lang="en-US" sz="2200" dirty="0">
              <a:solidFill>
                <a:srgbClr val="002060"/>
              </a:solidFill>
              <a:latin typeface="Arial" panose="020B0604020202020204" pitchFamily="34" charset="0"/>
              <a:cs typeface="Arial" panose="020B0604020202020204" pitchFamily="34" charset="0"/>
            </a:rPr>
            <a:t>@ AskJAN.org</a:t>
          </a:r>
        </a:p>
      </dgm:t>
    </dgm:pt>
    <dgm:pt modelId="{1C7D68EC-DE3F-4318-9DE7-EF504F6A6057}" type="parTrans" cxnId="{EA6D3D3C-ABFE-4953-A8F6-AFFB102DE9A3}">
      <dgm:prSet/>
      <dgm:spPr/>
      <dgm:t>
        <a:bodyPr/>
        <a:lstStyle/>
        <a:p>
          <a:endParaRPr lang="en-US"/>
        </a:p>
      </dgm:t>
    </dgm:pt>
    <dgm:pt modelId="{052CBF26-C647-4632-8CB4-3896352AA1FA}" type="sibTrans" cxnId="{EA6D3D3C-ABFE-4953-A8F6-AFFB102DE9A3}">
      <dgm:prSet/>
      <dgm:spPr/>
      <dgm:t>
        <a:bodyPr/>
        <a:lstStyle/>
        <a:p>
          <a:endParaRPr lang="en-US"/>
        </a:p>
      </dgm:t>
    </dgm:pt>
    <dgm:pt modelId="{FC1FEFC9-2F04-4DD2-AD6D-E59FCD44276C}">
      <dgm:prSet custT="1"/>
      <dgm:spPr/>
      <dgm:t>
        <a:bodyPr/>
        <a:lstStyle/>
        <a:p>
          <a:r>
            <a:rPr lang="en-US" sz="2800" dirty="0">
              <a:latin typeface="Arial" panose="020B0604020202020204" pitchFamily="34" charset="0"/>
              <a:cs typeface="Arial" panose="020B0604020202020204" pitchFamily="34" charset="0"/>
            </a:rPr>
            <a:t>Email</a:t>
          </a:r>
          <a:endParaRPr lang="en-US" sz="2200" dirty="0">
            <a:solidFill>
              <a:srgbClr val="002060"/>
            </a:solidFill>
            <a:latin typeface="Arial" panose="020B0604020202020204" pitchFamily="34" charset="0"/>
            <a:cs typeface="Arial" panose="020B0604020202020204" pitchFamily="34" charset="0"/>
          </a:endParaRPr>
        </a:p>
      </dgm:t>
    </dgm:pt>
    <dgm:pt modelId="{E462AE89-421B-4469-9DD2-DFF1505AC0D7}" type="parTrans" cxnId="{FCF5E7F5-2715-4542-867D-09184DEA160F}">
      <dgm:prSet/>
      <dgm:spPr/>
      <dgm:t>
        <a:bodyPr/>
        <a:lstStyle/>
        <a:p>
          <a:endParaRPr lang="en-US"/>
        </a:p>
      </dgm:t>
    </dgm:pt>
    <dgm:pt modelId="{EC3F3601-983A-4014-B0ED-A482BB187717}" type="sibTrans" cxnId="{FCF5E7F5-2715-4542-867D-09184DEA160F}">
      <dgm:prSet/>
      <dgm:spPr/>
      <dgm:t>
        <a:bodyPr/>
        <a:lstStyle/>
        <a:p>
          <a:endParaRPr lang="en-US"/>
        </a:p>
      </dgm:t>
    </dgm:pt>
    <dgm:pt modelId="{2A7A1DD2-1722-4E18-869B-B01993198337}">
      <dgm:prSet custT="1"/>
      <dgm:spPr/>
      <dgm:t>
        <a:bodyPr/>
        <a:lstStyle/>
        <a:p>
          <a:r>
            <a:rPr lang="en-US" sz="2200" dirty="0">
              <a:solidFill>
                <a:srgbClr val="002060"/>
              </a:solidFill>
              <a:latin typeface="Arial" panose="020B0604020202020204" pitchFamily="34" charset="0"/>
              <a:cs typeface="Arial" panose="020B0604020202020204" pitchFamily="34" charset="0"/>
            </a:rPr>
            <a:t>JAN@AskJAN.org</a:t>
          </a:r>
        </a:p>
      </dgm:t>
    </dgm:pt>
    <dgm:pt modelId="{E4467723-727E-40C0-9C05-BD16F5975C67}" type="parTrans" cxnId="{51C96E27-BE03-4808-9A81-CAE8FFE5FBE0}">
      <dgm:prSet/>
      <dgm:spPr/>
      <dgm:t>
        <a:bodyPr/>
        <a:lstStyle/>
        <a:p>
          <a:endParaRPr lang="en-US"/>
        </a:p>
      </dgm:t>
    </dgm:pt>
    <dgm:pt modelId="{C3A54CE1-1038-42D5-9E47-68A356DBD999}" type="sibTrans" cxnId="{51C96E27-BE03-4808-9A81-CAE8FFE5FBE0}">
      <dgm:prSet/>
      <dgm:spPr/>
      <dgm:t>
        <a:bodyPr/>
        <a:lstStyle/>
        <a:p>
          <a:endParaRPr lang="en-US"/>
        </a:p>
      </dgm:t>
    </dgm:pt>
    <dgm:pt modelId="{A3006EF7-0D45-4DEE-873A-90334446B58B}">
      <dgm:prSet custT="1"/>
      <dgm:spPr/>
      <dgm:t>
        <a:bodyPr/>
        <a:lstStyle/>
        <a:p>
          <a:r>
            <a:rPr lang="en-US" sz="2700" dirty="0">
              <a:latin typeface="Arial" panose="020B0604020202020204" pitchFamily="34" charset="0"/>
              <a:cs typeface="Arial" panose="020B0604020202020204" pitchFamily="34" charset="0"/>
            </a:rPr>
            <a:t>Social Media</a:t>
          </a:r>
        </a:p>
      </dgm:t>
    </dgm:pt>
    <dgm:pt modelId="{C57C3AB1-86FA-4DBB-9137-8A6F7965C6F2}" type="parTrans" cxnId="{34945F37-47EE-4F7C-9232-2758C7690927}">
      <dgm:prSet/>
      <dgm:spPr/>
      <dgm:t>
        <a:bodyPr/>
        <a:lstStyle/>
        <a:p>
          <a:endParaRPr lang="en-US"/>
        </a:p>
      </dgm:t>
    </dgm:pt>
    <dgm:pt modelId="{BF37630E-EA3F-462E-86D5-951B26ABCABC}" type="sibTrans" cxnId="{34945F37-47EE-4F7C-9232-2758C7690927}">
      <dgm:prSet/>
      <dgm:spPr/>
      <dgm:t>
        <a:bodyPr/>
        <a:lstStyle/>
        <a:p>
          <a:endParaRPr lang="en-US"/>
        </a:p>
      </dgm:t>
    </dgm:pt>
    <dgm:pt modelId="{4F2DF93E-E6A9-4AB9-B514-15D47164A693}">
      <dgm:prSet custT="1"/>
      <dgm:spPr/>
      <dgm:t>
        <a:bodyPr/>
        <a:lstStyle/>
        <a:p>
          <a:r>
            <a:rPr lang="en-US" sz="2000" dirty="0">
              <a:solidFill>
                <a:srgbClr val="002060"/>
              </a:solidFill>
              <a:latin typeface="Arial" panose="020B0604020202020204" pitchFamily="34" charset="0"/>
              <a:cs typeface="Arial" panose="020B0604020202020204" pitchFamily="34" charset="0"/>
            </a:rPr>
            <a:t>Facebook and LinkedIn– Job Accommodation Network</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X (Twitter) – @JANatJAN</a:t>
          </a:r>
        </a:p>
      </dgm:t>
    </dgm:pt>
    <dgm:pt modelId="{C8C62D38-2403-433E-BF37-055DDC2DD405}" type="parTrans" cxnId="{B83C7158-96A1-4A66-9233-CBC715892A6B}">
      <dgm:prSet/>
      <dgm:spPr/>
      <dgm:t>
        <a:bodyPr/>
        <a:lstStyle/>
        <a:p>
          <a:endParaRPr lang="en-US"/>
        </a:p>
      </dgm:t>
    </dgm:pt>
    <dgm:pt modelId="{09B8353E-59CD-4465-A0B7-78D75F847EB0}" type="sibTrans" cxnId="{B83C7158-96A1-4A66-9233-CBC715892A6B}">
      <dgm:prSet/>
      <dgm:spPr/>
      <dgm:t>
        <a:bodyPr/>
        <a:lstStyle/>
        <a:p>
          <a:endParaRPr lang="en-US"/>
        </a:p>
      </dgm:t>
    </dgm:pt>
    <dgm:pt modelId="{07FFBE56-8E5C-47B4-826F-78B60D33A189}" type="pres">
      <dgm:prSet presAssocID="{E1B7B5C9-E85B-4562-B0C3-16DA6BBF8EE6}" presName="Name0" presStyleCnt="0">
        <dgm:presLayoutVars>
          <dgm:dir/>
          <dgm:animLvl val="lvl"/>
          <dgm:resizeHandles val="exact"/>
        </dgm:presLayoutVars>
      </dgm:prSet>
      <dgm:spPr/>
    </dgm:pt>
    <dgm:pt modelId="{40A25EE5-414F-4CDC-9E2C-E081EC179671}" type="pres">
      <dgm:prSet presAssocID="{8ACAB785-AC2A-4D2E-B9DF-3407BCD9C035}" presName="linNode" presStyleCnt="0"/>
      <dgm:spPr/>
    </dgm:pt>
    <dgm:pt modelId="{358F9B01-4B8A-49E6-8182-92064EE7D17C}" type="pres">
      <dgm:prSet presAssocID="{8ACAB785-AC2A-4D2E-B9DF-3407BCD9C035}" presName="parentText" presStyleLbl="alignNode1" presStyleIdx="0" presStyleCnt="5">
        <dgm:presLayoutVars>
          <dgm:chMax val="1"/>
          <dgm:bulletEnabled/>
        </dgm:presLayoutVars>
      </dgm:prSet>
      <dgm:spPr/>
    </dgm:pt>
    <dgm:pt modelId="{C10D720D-524B-40A2-9A01-9A5E8D4E41AE}" type="pres">
      <dgm:prSet presAssocID="{8ACAB785-AC2A-4D2E-B9DF-3407BCD9C035}" presName="descendantText" presStyleLbl="alignAccFollowNode1" presStyleIdx="0" presStyleCnt="5">
        <dgm:presLayoutVars>
          <dgm:bulletEnabled/>
        </dgm:presLayoutVars>
      </dgm:prSet>
      <dgm:spPr/>
    </dgm:pt>
    <dgm:pt modelId="{7D49CA3D-23B6-48DE-9AD8-E36620B30B23}" type="pres">
      <dgm:prSet presAssocID="{69E6F4DC-D787-4931-B7E9-6F56D48E4F03}" presName="sp" presStyleCnt="0"/>
      <dgm:spPr/>
    </dgm:pt>
    <dgm:pt modelId="{5B4F5400-2CA5-4E04-9778-5EB04855F054}" type="pres">
      <dgm:prSet presAssocID="{49BE56A4-9965-437C-8434-2A62BF01B3DC}" presName="linNode" presStyleCnt="0"/>
      <dgm:spPr/>
    </dgm:pt>
    <dgm:pt modelId="{F603894A-3084-49F9-A36C-5951C1EE89B2}" type="pres">
      <dgm:prSet presAssocID="{49BE56A4-9965-437C-8434-2A62BF01B3DC}" presName="parentText" presStyleLbl="alignNode1" presStyleIdx="1" presStyleCnt="5">
        <dgm:presLayoutVars>
          <dgm:chMax val="1"/>
          <dgm:bulletEnabled/>
        </dgm:presLayoutVars>
      </dgm:prSet>
      <dgm:spPr/>
    </dgm:pt>
    <dgm:pt modelId="{1DC4E024-7BBB-4D38-86F8-4194D5DE58DA}" type="pres">
      <dgm:prSet presAssocID="{49BE56A4-9965-437C-8434-2A62BF01B3DC}" presName="descendantText" presStyleLbl="alignAccFollowNode1" presStyleIdx="1" presStyleCnt="5">
        <dgm:presLayoutVars>
          <dgm:bulletEnabled/>
        </dgm:presLayoutVars>
      </dgm:prSet>
      <dgm:spPr/>
    </dgm:pt>
    <dgm:pt modelId="{E0FFD8AD-8CF5-4E45-9D51-35685BCBCEBD}" type="pres">
      <dgm:prSet presAssocID="{F0DBC532-2ADA-4402-A4D7-2464EDC35BCC}" presName="sp" presStyleCnt="0"/>
      <dgm:spPr/>
    </dgm:pt>
    <dgm:pt modelId="{9B02DB0F-A71B-49D6-BE66-3D888A65B851}" type="pres">
      <dgm:prSet presAssocID="{A0D3DD45-4F65-4CC2-8604-503A1159E383}" presName="linNode" presStyleCnt="0"/>
      <dgm:spPr/>
    </dgm:pt>
    <dgm:pt modelId="{D6616D64-945C-4031-9A6D-F593D1F33F19}" type="pres">
      <dgm:prSet presAssocID="{A0D3DD45-4F65-4CC2-8604-503A1159E383}" presName="parentText" presStyleLbl="alignNode1" presStyleIdx="2" presStyleCnt="5">
        <dgm:presLayoutVars>
          <dgm:chMax val="1"/>
          <dgm:bulletEnabled/>
        </dgm:presLayoutVars>
      </dgm:prSet>
      <dgm:spPr/>
    </dgm:pt>
    <dgm:pt modelId="{616151C3-E234-47B5-9F99-ABAAD403D986}" type="pres">
      <dgm:prSet presAssocID="{A0D3DD45-4F65-4CC2-8604-503A1159E383}" presName="descendantText" presStyleLbl="alignAccFollowNode1" presStyleIdx="2" presStyleCnt="5" custLinFactNeighborX="-8" custLinFactNeighborY="-471">
        <dgm:presLayoutVars>
          <dgm:bulletEnabled/>
        </dgm:presLayoutVars>
      </dgm:prSet>
      <dgm:spPr/>
    </dgm:pt>
    <dgm:pt modelId="{D2B87F09-8361-4C2F-AD4C-8FBE177A8870}" type="pres">
      <dgm:prSet presAssocID="{3AB7D0E4-AB9E-4C03-8A4F-65B0D35EFBB4}" presName="sp" presStyleCnt="0"/>
      <dgm:spPr/>
    </dgm:pt>
    <dgm:pt modelId="{DE0B3176-54B0-4E96-912D-788BA68238C6}" type="pres">
      <dgm:prSet presAssocID="{FC1FEFC9-2F04-4DD2-AD6D-E59FCD44276C}" presName="linNode" presStyleCnt="0"/>
      <dgm:spPr/>
    </dgm:pt>
    <dgm:pt modelId="{9E7119BA-6D7B-4AF7-862A-6C863DC37D5B}" type="pres">
      <dgm:prSet presAssocID="{FC1FEFC9-2F04-4DD2-AD6D-E59FCD44276C}" presName="parentText" presStyleLbl="alignNode1" presStyleIdx="3" presStyleCnt="5" custLinFactNeighborY="26">
        <dgm:presLayoutVars>
          <dgm:chMax val="1"/>
          <dgm:bulletEnabled/>
        </dgm:presLayoutVars>
      </dgm:prSet>
      <dgm:spPr/>
    </dgm:pt>
    <dgm:pt modelId="{BDFC0553-FF3D-4E22-B819-89FBB206C6D3}" type="pres">
      <dgm:prSet presAssocID="{FC1FEFC9-2F04-4DD2-AD6D-E59FCD44276C}" presName="descendantText" presStyleLbl="alignAccFollowNode1" presStyleIdx="3" presStyleCnt="5" custLinFactNeighborX="-8" custLinFactNeighborY="27">
        <dgm:presLayoutVars>
          <dgm:bulletEnabled/>
        </dgm:presLayoutVars>
      </dgm:prSet>
      <dgm:spPr/>
    </dgm:pt>
    <dgm:pt modelId="{6491ABF5-336F-443E-94A5-EB321C19FB9B}" type="pres">
      <dgm:prSet presAssocID="{EC3F3601-983A-4014-B0ED-A482BB187717}" presName="sp" presStyleCnt="0"/>
      <dgm:spPr/>
    </dgm:pt>
    <dgm:pt modelId="{017F28BA-9260-49B2-84FB-A1981724ACE6}" type="pres">
      <dgm:prSet presAssocID="{A3006EF7-0D45-4DEE-873A-90334446B58B}" presName="linNode" presStyleCnt="0"/>
      <dgm:spPr/>
    </dgm:pt>
    <dgm:pt modelId="{74143DC2-0AFE-4F3A-AA20-35BD260D12F0}" type="pres">
      <dgm:prSet presAssocID="{A3006EF7-0D45-4DEE-873A-90334446B58B}" presName="parentText" presStyleLbl="alignNode1" presStyleIdx="4" presStyleCnt="5" custLinFactNeighborX="2" custLinFactNeighborY="1754">
        <dgm:presLayoutVars>
          <dgm:chMax val="1"/>
          <dgm:bulletEnabled/>
        </dgm:presLayoutVars>
      </dgm:prSet>
      <dgm:spPr/>
    </dgm:pt>
    <dgm:pt modelId="{CBFB381D-2314-4C74-93DF-1C615E841C82}" type="pres">
      <dgm:prSet presAssocID="{A3006EF7-0D45-4DEE-873A-90334446B58B}" presName="descendantText" presStyleLbl="alignAccFollowNode1" presStyleIdx="4" presStyleCnt="5">
        <dgm:presLayoutVars>
          <dgm:bulletEnabled/>
        </dgm:presLayoutVars>
      </dgm:prSet>
      <dgm:spPr/>
    </dgm:pt>
  </dgm:ptLst>
  <dgm:cxnLst>
    <dgm:cxn modelId="{DA45BF01-B25C-4A18-B97A-9B7BC3DDA572}" srcId="{49BE56A4-9965-437C-8434-2A62BF01B3DC}" destId="{97B88BEA-1C83-4896-986E-529E660E6FF2}" srcOrd="1" destOrd="0" parTransId="{03008A00-33C0-4916-814F-FD64F953A01D}" sibTransId="{86B736CD-B11A-4697-8BFC-141B63F56893}"/>
    <dgm:cxn modelId="{B5612209-10EC-42D6-92E5-506F311E9510}" type="presOf" srcId="{9D91E057-164E-4B0A-A113-56ABD94EDA0C}" destId="{1DC4E024-7BBB-4D38-86F8-4194D5DE58DA}" srcOrd="0" destOrd="0" presId="urn:microsoft.com/office/officeart/2016/7/layout/VerticalSolidActionList"/>
    <dgm:cxn modelId="{6043C80C-5C2B-4A19-BA12-A28A07AC5CA0}" type="presOf" srcId="{37A3B53A-8575-48B8-B44D-8B948D4D4233}" destId="{C10D720D-524B-40A2-9A01-9A5E8D4E41AE}" srcOrd="0" destOrd="0" presId="urn:microsoft.com/office/officeart/2016/7/layout/VerticalSolidActionList"/>
    <dgm:cxn modelId="{51C96E27-BE03-4808-9A81-CAE8FFE5FBE0}" srcId="{FC1FEFC9-2F04-4DD2-AD6D-E59FCD44276C}" destId="{2A7A1DD2-1722-4E18-869B-B01993198337}" srcOrd="0" destOrd="0" parTransId="{E4467723-727E-40C0-9C05-BD16F5975C67}" sibTransId="{C3A54CE1-1038-42D5-9E47-68A356DBD999}"/>
    <dgm:cxn modelId="{0FEB2931-A2C3-4ED4-ADCF-595CF821C213}" type="presOf" srcId="{A3006EF7-0D45-4DEE-873A-90334446B58B}" destId="{74143DC2-0AFE-4F3A-AA20-35BD260D12F0}" srcOrd="0" destOrd="0" presId="urn:microsoft.com/office/officeart/2016/7/layout/VerticalSolidActionList"/>
    <dgm:cxn modelId="{34945F37-47EE-4F7C-9232-2758C7690927}" srcId="{E1B7B5C9-E85B-4562-B0C3-16DA6BBF8EE6}" destId="{A3006EF7-0D45-4DEE-873A-90334446B58B}" srcOrd="4" destOrd="0" parTransId="{C57C3AB1-86FA-4DBB-9137-8A6F7965C6F2}" sibTransId="{BF37630E-EA3F-462E-86D5-951B26ABCABC}"/>
    <dgm:cxn modelId="{B13A953B-B7BC-493D-A250-B9DFA9838655}" type="presOf" srcId="{A0D3DD45-4F65-4CC2-8604-503A1159E383}" destId="{D6616D64-945C-4031-9A6D-F593D1F33F19}" srcOrd="0" destOrd="0" presId="urn:microsoft.com/office/officeart/2016/7/layout/VerticalSolidActionList"/>
    <dgm:cxn modelId="{EA6D3D3C-ABFE-4953-A8F6-AFFB102DE9A3}" srcId="{A0D3DD45-4F65-4CC2-8604-503A1159E383}" destId="{18EA27CD-2033-4A4C-9F96-1EA0682C2302}" srcOrd="0" destOrd="0" parTransId="{1C7D68EC-DE3F-4318-9DE7-EF504F6A6057}" sibTransId="{052CBF26-C647-4632-8CB4-3896352AA1FA}"/>
    <dgm:cxn modelId="{A156593E-2100-4412-9710-E71904B7EA0C}" type="presOf" srcId="{49BE56A4-9965-437C-8434-2A62BF01B3DC}" destId="{F603894A-3084-49F9-A36C-5951C1EE89B2}" srcOrd="0" destOrd="0" presId="urn:microsoft.com/office/officeart/2016/7/layout/VerticalSolidActionList"/>
    <dgm:cxn modelId="{D65A4540-D2BB-4169-A103-79DA5BDED9BD}" srcId="{E1B7B5C9-E85B-4562-B0C3-16DA6BBF8EE6}" destId="{A0D3DD45-4F65-4CC2-8604-503A1159E383}" srcOrd="2" destOrd="0" parTransId="{1603659A-A2AA-4D7E-90D8-8E386C5D0706}" sibTransId="{3AB7D0E4-AB9E-4C03-8A4F-65B0D35EFBB4}"/>
    <dgm:cxn modelId="{5944F666-D188-4E7B-982E-EE260D511FB7}" type="presOf" srcId="{4F2DF93E-E6A9-4AB9-B514-15D47164A693}" destId="{CBFB381D-2314-4C74-93DF-1C615E841C82}" srcOrd="0" destOrd="0" presId="urn:microsoft.com/office/officeart/2016/7/layout/VerticalSolidActionList"/>
    <dgm:cxn modelId="{2641834B-5CD4-479F-ADF2-CA4190EBCFD8}" type="presOf" srcId="{FC1FEFC9-2F04-4DD2-AD6D-E59FCD44276C}" destId="{9E7119BA-6D7B-4AF7-862A-6C863DC37D5B}" srcOrd="0" destOrd="0" presId="urn:microsoft.com/office/officeart/2016/7/layout/VerticalSolidActionList"/>
    <dgm:cxn modelId="{9179B36E-4507-4BCC-BAC6-371F66169461}" type="presOf" srcId="{97B88BEA-1C83-4896-986E-529E660E6FF2}" destId="{1DC4E024-7BBB-4D38-86F8-4194D5DE58DA}" srcOrd="0" destOrd="1" presId="urn:microsoft.com/office/officeart/2016/7/layout/VerticalSolidActionList"/>
    <dgm:cxn modelId="{20A6FE57-D66D-4A40-8EC9-EA6E300973D4}" srcId="{E1B7B5C9-E85B-4562-B0C3-16DA6BBF8EE6}" destId="{49BE56A4-9965-437C-8434-2A62BF01B3DC}" srcOrd="1" destOrd="0" parTransId="{9A6B54CE-0864-4619-852F-CC1050D929CA}" sibTransId="{F0DBC532-2ADA-4402-A4D7-2464EDC35BCC}"/>
    <dgm:cxn modelId="{B83C7158-96A1-4A66-9233-CBC715892A6B}" srcId="{A3006EF7-0D45-4DEE-873A-90334446B58B}" destId="{4F2DF93E-E6A9-4AB9-B514-15D47164A693}" srcOrd="0" destOrd="0" parTransId="{C8C62D38-2403-433E-BF37-055DDC2DD405}" sibTransId="{09B8353E-59CD-4465-A0B7-78D75F847EB0}"/>
    <dgm:cxn modelId="{4EBD27A0-B7A2-4737-91DE-52E36C39BFAC}" type="presOf" srcId="{E1B7B5C9-E85B-4562-B0C3-16DA6BBF8EE6}" destId="{07FFBE56-8E5C-47B4-826F-78B60D33A189}" srcOrd="0" destOrd="0" presId="urn:microsoft.com/office/officeart/2016/7/layout/VerticalSolidActionList"/>
    <dgm:cxn modelId="{1EF9DDB5-0F02-487C-9142-174A6229BE3E}" type="presOf" srcId="{2A7A1DD2-1722-4E18-869B-B01993198337}" destId="{BDFC0553-FF3D-4E22-B819-89FBB206C6D3}" srcOrd="0" destOrd="0" presId="urn:microsoft.com/office/officeart/2016/7/layout/VerticalSolidActionList"/>
    <dgm:cxn modelId="{E53CCCBA-9B32-4F55-A0D6-9E9A79260ACF}" type="presOf" srcId="{18EA27CD-2033-4A4C-9F96-1EA0682C2302}" destId="{616151C3-E234-47B5-9F99-ABAAD403D986}" srcOrd="0" destOrd="0" presId="urn:microsoft.com/office/officeart/2016/7/layout/VerticalSolidActionList"/>
    <dgm:cxn modelId="{63D6D5BB-7F8B-4EE4-8738-4E34EB26870D}" srcId="{8ACAB785-AC2A-4D2E-B9DF-3407BCD9C035}" destId="{37A3B53A-8575-48B8-B44D-8B948D4D4233}" srcOrd="0" destOrd="0" parTransId="{E473B189-50AD-4439-82CD-577386CA202C}" sibTransId="{71748C51-AB7B-4BB9-9574-82A8430EC315}"/>
    <dgm:cxn modelId="{76D0BBE6-E9BD-46BB-9614-10519203672C}" srcId="{49BE56A4-9965-437C-8434-2A62BF01B3DC}" destId="{9D91E057-164E-4B0A-A113-56ABD94EDA0C}" srcOrd="0" destOrd="0" parTransId="{5A81F364-86FA-4E3E-B352-DFE5B002AE4C}" sibTransId="{F53DA0D4-1609-4C08-BAD7-2F70B6F97CFB}"/>
    <dgm:cxn modelId="{09371DE9-6201-48DC-9F6B-1FA191C35CF2}" srcId="{E1B7B5C9-E85B-4562-B0C3-16DA6BBF8EE6}" destId="{8ACAB785-AC2A-4D2E-B9DF-3407BCD9C035}" srcOrd="0" destOrd="0" parTransId="{F07C9693-6151-412C-910C-635EDE941326}" sibTransId="{69E6F4DC-D787-4931-B7E9-6F56D48E4F03}"/>
    <dgm:cxn modelId="{3A0328EB-2ABA-498C-B254-C9FA6FEF2943}" type="presOf" srcId="{8ACAB785-AC2A-4D2E-B9DF-3407BCD9C035}" destId="{358F9B01-4B8A-49E6-8182-92064EE7D17C}" srcOrd="0" destOrd="0" presId="urn:microsoft.com/office/officeart/2016/7/layout/VerticalSolidActionList"/>
    <dgm:cxn modelId="{FCF5E7F5-2715-4542-867D-09184DEA160F}" srcId="{E1B7B5C9-E85B-4562-B0C3-16DA6BBF8EE6}" destId="{FC1FEFC9-2F04-4DD2-AD6D-E59FCD44276C}" srcOrd="3" destOrd="0" parTransId="{E462AE89-421B-4469-9DD2-DFF1505AC0D7}" sibTransId="{EC3F3601-983A-4014-B0ED-A482BB187717}"/>
    <dgm:cxn modelId="{0734BF0A-626C-41B8-BFCA-90494E6F12E7}" type="presParOf" srcId="{07FFBE56-8E5C-47B4-826F-78B60D33A189}" destId="{40A25EE5-414F-4CDC-9E2C-E081EC179671}" srcOrd="0" destOrd="0" presId="urn:microsoft.com/office/officeart/2016/7/layout/VerticalSolidActionList"/>
    <dgm:cxn modelId="{E7D70241-7432-4EA1-B7AC-56AE4B2316E8}" type="presParOf" srcId="{40A25EE5-414F-4CDC-9E2C-E081EC179671}" destId="{358F9B01-4B8A-49E6-8182-92064EE7D17C}" srcOrd="0" destOrd="0" presId="urn:microsoft.com/office/officeart/2016/7/layout/VerticalSolidActionList"/>
    <dgm:cxn modelId="{9BA6F410-7C02-4BE6-8901-192457BF38F6}" type="presParOf" srcId="{40A25EE5-414F-4CDC-9E2C-E081EC179671}" destId="{C10D720D-524B-40A2-9A01-9A5E8D4E41AE}" srcOrd="1" destOrd="0" presId="urn:microsoft.com/office/officeart/2016/7/layout/VerticalSolidActionList"/>
    <dgm:cxn modelId="{09DADCAC-A46F-4531-8275-61C8A3860689}" type="presParOf" srcId="{07FFBE56-8E5C-47B4-826F-78B60D33A189}" destId="{7D49CA3D-23B6-48DE-9AD8-E36620B30B23}" srcOrd="1" destOrd="0" presId="urn:microsoft.com/office/officeart/2016/7/layout/VerticalSolidActionList"/>
    <dgm:cxn modelId="{5C8A7E98-B760-44B2-8DDF-C7CA0B2B4369}" type="presParOf" srcId="{07FFBE56-8E5C-47B4-826F-78B60D33A189}" destId="{5B4F5400-2CA5-4E04-9778-5EB04855F054}" srcOrd="2" destOrd="0" presId="urn:microsoft.com/office/officeart/2016/7/layout/VerticalSolidActionList"/>
    <dgm:cxn modelId="{30B07061-56A4-4175-99EE-F721A4832B7E}" type="presParOf" srcId="{5B4F5400-2CA5-4E04-9778-5EB04855F054}" destId="{F603894A-3084-49F9-A36C-5951C1EE89B2}" srcOrd="0" destOrd="0" presId="urn:microsoft.com/office/officeart/2016/7/layout/VerticalSolidActionList"/>
    <dgm:cxn modelId="{85DA5D41-DF27-47A9-8D92-AF5C4D9D372F}" type="presParOf" srcId="{5B4F5400-2CA5-4E04-9778-5EB04855F054}" destId="{1DC4E024-7BBB-4D38-86F8-4194D5DE58DA}" srcOrd="1" destOrd="0" presId="urn:microsoft.com/office/officeart/2016/7/layout/VerticalSolidActionList"/>
    <dgm:cxn modelId="{D90B7599-CCCB-482B-A84C-D04723B3A945}" type="presParOf" srcId="{07FFBE56-8E5C-47B4-826F-78B60D33A189}" destId="{E0FFD8AD-8CF5-4E45-9D51-35685BCBCEBD}" srcOrd="3" destOrd="0" presId="urn:microsoft.com/office/officeart/2016/7/layout/VerticalSolidActionList"/>
    <dgm:cxn modelId="{3507611B-4B03-4267-9E3D-32D7E7A5BC4A}" type="presParOf" srcId="{07FFBE56-8E5C-47B4-826F-78B60D33A189}" destId="{9B02DB0F-A71B-49D6-BE66-3D888A65B851}" srcOrd="4" destOrd="0" presId="urn:microsoft.com/office/officeart/2016/7/layout/VerticalSolidActionList"/>
    <dgm:cxn modelId="{44C792F7-F662-4F49-AB8A-88D611463F4A}" type="presParOf" srcId="{9B02DB0F-A71B-49D6-BE66-3D888A65B851}" destId="{D6616D64-945C-4031-9A6D-F593D1F33F19}" srcOrd="0" destOrd="0" presId="urn:microsoft.com/office/officeart/2016/7/layout/VerticalSolidActionList"/>
    <dgm:cxn modelId="{09E87C70-F8AC-4CD3-8624-1BBA850E00EF}" type="presParOf" srcId="{9B02DB0F-A71B-49D6-BE66-3D888A65B851}" destId="{616151C3-E234-47B5-9F99-ABAAD403D986}" srcOrd="1" destOrd="0" presId="urn:microsoft.com/office/officeart/2016/7/layout/VerticalSolidActionList"/>
    <dgm:cxn modelId="{0C467449-744C-476A-8E1E-19F594A2E6A6}" type="presParOf" srcId="{07FFBE56-8E5C-47B4-826F-78B60D33A189}" destId="{D2B87F09-8361-4C2F-AD4C-8FBE177A8870}" srcOrd="5" destOrd="0" presId="urn:microsoft.com/office/officeart/2016/7/layout/VerticalSolidActionList"/>
    <dgm:cxn modelId="{F1E752F7-0C6C-4102-852C-AE58EAAAAE17}" type="presParOf" srcId="{07FFBE56-8E5C-47B4-826F-78B60D33A189}" destId="{DE0B3176-54B0-4E96-912D-788BA68238C6}" srcOrd="6" destOrd="0" presId="urn:microsoft.com/office/officeart/2016/7/layout/VerticalSolidActionList"/>
    <dgm:cxn modelId="{5B165FA2-7360-4C4D-8AB6-0B09CB308C60}" type="presParOf" srcId="{DE0B3176-54B0-4E96-912D-788BA68238C6}" destId="{9E7119BA-6D7B-4AF7-862A-6C863DC37D5B}" srcOrd="0" destOrd="0" presId="urn:microsoft.com/office/officeart/2016/7/layout/VerticalSolidActionList"/>
    <dgm:cxn modelId="{52111B20-3911-4C1B-8195-551462AF7215}" type="presParOf" srcId="{DE0B3176-54B0-4E96-912D-788BA68238C6}" destId="{BDFC0553-FF3D-4E22-B819-89FBB206C6D3}" srcOrd="1" destOrd="0" presId="urn:microsoft.com/office/officeart/2016/7/layout/VerticalSolidActionList"/>
    <dgm:cxn modelId="{2317705B-5CE9-479F-B214-56F8EC319EE7}" type="presParOf" srcId="{07FFBE56-8E5C-47B4-826F-78B60D33A189}" destId="{6491ABF5-336F-443E-94A5-EB321C19FB9B}" srcOrd="7" destOrd="0" presId="urn:microsoft.com/office/officeart/2016/7/layout/VerticalSolidActionList"/>
    <dgm:cxn modelId="{4DC21BDA-2C2A-4003-8742-0A93CC841699}" type="presParOf" srcId="{07FFBE56-8E5C-47B4-826F-78B60D33A189}" destId="{017F28BA-9260-49B2-84FB-A1981724ACE6}" srcOrd="8" destOrd="0" presId="urn:microsoft.com/office/officeart/2016/7/layout/VerticalSolidActionList"/>
    <dgm:cxn modelId="{F7761E00-CB0A-4698-9C43-166FD51262AD}" type="presParOf" srcId="{017F28BA-9260-49B2-84FB-A1981724ACE6}" destId="{74143DC2-0AFE-4F3A-AA20-35BD260D12F0}" srcOrd="0" destOrd="0" presId="urn:microsoft.com/office/officeart/2016/7/layout/VerticalSolidActionList"/>
    <dgm:cxn modelId="{C4DC7631-1B43-4658-AF43-F124DF24C2CC}" type="presParOf" srcId="{017F28BA-9260-49B2-84FB-A1981724ACE6}" destId="{CBFB381D-2314-4C74-93DF-1C615E841C8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382881"/>
          <a:ext cx="11029950" cy="208687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2070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800-526-7234 or 877-781-9403 (TTY) OR </a:t>
          </a:r>
          <a:r>
            <a:rPr lang="en-US" sz="2400" b="0" kern="1200" dirty="0">
              <a:solidFill>
                <a:schemeClr val="accent1"/>
              </a:solidFill>
              <a:latin typeface="Arial" panose="020B0604020202020204" pitchFamily="34" charset="0"/>
              <a:cs typeface="Arial" panose="020B0604020202020204" pitchFamily="34" charset="0"/>
            </a:rPr>
            <a:t>Live Chat at AskJAN.org</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Frequently Asked Questions (FAQ)</a:t>
          </a:r>
          <a:br>
            <a:rPr lang="en-US" sz="2400" kern="1200" dirty="0">
              <a:solidFill>
                <a:schemeClr val="accent1"/>
              </a:solidFill>
              <a:latin typeface="Arial" panose="020B0604020202020204" pitchFamily="34" charset="0"/>
              <a:cs typeface="Arial" panose="020B0604020202020204" pitchFamily="34" charset="0"/>
            </a:rPr>
          </a:br>
          <a:r>
            <a:rPr lang="en-US" sz="2200" kern="1200" dirty="0">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kern="1200" dirty="0" err="1">
              <a:solidFill>
                <a:srgbClr val="0070C0"/>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kern="1200" dirty="0">
            <a:solidFill>
              <a:srgbClr val="0070C0"/>
            </a:solidFill>
            <a:latin typeface="Arial" panose="020B0604020202020204" pitchFamily="34" charset="0"/>
            <a:cs typeface="Arial" panose="020B0604020202020204" pitchFamily="34" charset="0"/>
          </a:endParaRPr>
        </a:p>
      </dsp:txBody>
      <dsp:txXfrm>
        <a:off x="0" y="382881"/>
        <a:ext cx="11029950" cy="2086875"/>
      </dsp:txXfrm>
    </dsp:sp>
    <dsp:sp modelId="{C33B9B2B-6CAA-4302-BE0D-981D8F0C9B10}">
      <dsp:nvSpPr>
        <dsp:cNvPr id="0" name=""/>
        <dsp:cNvSpPr/>
      </dsp:nvSpPr>
      <dsp:spPr>
        <a:xfrm>
          <a:off x="551497" y="19566"/>
          <a:ext cx="7720965" cy="7380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Technical Difficulties</a:t>
          </a:r>
        </a:p>
      </dsp:txBody>
      <dsp:txXfrm>
        <a:off x="587523" y="55592"/>
        <a:ext cx="7648913" cy="665948"/>
      </dsp:txXfrm>
    </dsp:sp>
    <dsp:sp modelId="{D395A932-415F-4401-9F15-706E3511CF60}">
      <dsp:nvSpPr>
        <dsp:cNvPr id="0" name=""/>
        <dsp:cNvSpPr/>
      </dsp:nvSpPr>
      <dsp:spPr>
        <a:xfrm>
          <a:off x="0" y="2979441"/>
          <a:ext cx="11029950" cy="10237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2070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dsp:txBody>
      <dsp:txXfrm>
        <a:off x="0" y="2979441"/>
        <a:ext cx="11029950" cy="1023750"/>
      </dsp:txXfrm>
    </dsp:sp>
    <dsp:sp modelId="{BF394396-594D-48B4-88B6-57E0EB5F2607}">
      <dsp:nvSpPr>
        <dsp:cNvPr id="0" name=""/>
        <dsp:cNvSpPr/>
      </dsp:nvSpPr>
      <dsp:spPr>
        <a:xfrm>
          <a:off x="551497" y="2610441"/>
          <a:ext cx="7720965" cy="7380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Questions for Presenters</a:t>
          </a:r>
          <a:endParaRPr lang="en-US" sz="2400" b="1" kern="1200" dirty="0">
            <a:latin typeface="Arial" panose="020B0604020202020204" pitchFamily="34" charset="0"/>
            <a:cs typeface="Arial" panose="020B0604020202020204" pitchFamily="34" charset="0"/>
          </a:endParaRPr>
        </a:p>
      </dsp:txBody>
      <dsp:txXfrm>
        <a:off x="587523" y="2646467"/>
        <a:ext cx="7648913"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401419"/>
          <a:ext cx="11029950" cy="16789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Link to PPT is included in webcast login email, see the link now in the chat, or go to this webcast event from the Training page at </a:t>
          </a:r>
          <a:r>
            <a:rPr lang="en-US" sz="2400" b="0" u="sng" kern="1200" dirty="0">
              <a:solidFill>
                <a:srgbClr val="0070C0"/>
              </a:solidFill>
              <a:latin typeface="Arial" panose="020B0604020202020204" pitchFamily="34" charset="0"/>
              <a:cs typeface="Arial" panose="020B0604020202020204" pitchFamily="34" charset="0"/>
            </a:rPr>
            <a:t>AskJAN.org</a:t>
          </a:r>
          <a:endParaRPr lang="en-US" sz="2400" u="sng" kern="1200" dirty="0">
            <a:solidFill>
              <a:srgbClr val="0070C0"/>
            </a:solidFill>
            <a:latin typeface="Arial" panose="020B0604020202020204" pitchFamily="34" charset="0"/>
            <a:cs typeface="Arial" panose="020B0604020202020204" pitchFamily="34" charset="0"/>
          </a:endParaRPr>
        </a:p>
      </dsp:txBody>
      <dsp:txXfrm>
        <a:off x="0" y="401419"/>
        <a:ext cx="11029950" cy="1678950"/>
      </dsp:txXfrm>
    </dsp:sp>
    <dsp:sp modelId="{C33B9B2B-6CAA-4302-BE0D-981D8F0C9B10}">
      <dsp:nvSpPr>
        <dsp:cNvPr id="0" name=""/>
        <dsp:cNvSpPr/>
      </dsp:nvSpPr>
      <dsp:spPr>
        <a:xfrm>
          <a:off x="551497" y="2357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PPT Slides</a:t>
          </a:r>
        </a:p>
      </dsp:txBody>
      <dsp:txXfrm>
        <a:off x="588964" y="61038"/>
        <a:ext cx="7646031" cy="692586"/>
      </dsp:txXfrm>
    </dsp:sp>
    <dsp:sp modelId="{D395A932-415F-4401-9F15-706E3511CF60}">
      <dsp:nvSpPr>
        <dsp:cNvPr id="0" name=""/>
        <dsp:cNvSpPr/>
      </dsp:nvSpPr>
      <dsp:spPr>
        <a:xfrm>
          <a:off x="0" y="2610441"/>
          <a:ext cx="11029950" cy="104422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kern="1200" dirty="0">
            <a:solidFill>
              <a:schemeClr val="accent1"/>
            </a:solidFill>
            <a:latin typeface="Arial" panose="020B0604020202020204" pitchFamily="34" charset="0"/>
            <a:cs typeface="Arial" panose="020B0604020202020204" pitchFamily="34" charset="0"/>
          </a:endParaRPr>
        </a:p>
      </dsp:txBody>
      <dsp:txXfrm>
        <a:off x="0" y="2610441"/>
        <a:ext cx="11029950" cy="1044225"/>
      </dsp:txXfrm>
    </dsp:sp>
    <dsp:sp modelId="{BF394396-594D-48B4-88B6-57E0EB5F2607}">
      <dsp:nvSpPr>
        <dsp:cNvPr id="0" name=""/>
        <dsp:cNvSpPr/>
      </dsp:nvSpPr>
      <dsp:spPr>
        <a:xfrm>
          <a:off x="551497" y="222668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Captioning</a:t>
          </a:r>
          <a:endParaRPr lang="en-US" sz="2400" b="1" kern="1200" dirty="0">
            <a:latin typeface="Arial" panose="020B0604020202020204" pitchFamily="34" charset="0"/>
            <a:cs typeface="Arial" panose="020B0604020202020204" pitchFamily="34" charset="0"/>
          </a:endParaRPr>
        </a:p>
      </dsp:txBody>
      <dsp:txXfrm>
        <a:off x="588964" y="2264148"/>
        <a:ext cx="7646031"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D720D-524B-40A2-9A01-9A5E8D4E41AE}">
      <dsp:nvSpPr>
        <dsp:cNvPr id="0" name=""/>
        <dsp:cNvSpPr/>
      </dsp:nvSpPr>
      <dsp:spPr>
        <a:xfrm>
          <a:off x="2205989" y="1625"/>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AskJAN.org</a:t>
          </a:r>
        </a:p>
      </dsp:txBody>
      <dsp:txXfrm>
        <a:off x="2205989" y="1625"/>
        <a:ext cx="8823960" cy="713235"/>
      </dsp:txXfrm>
    </dsp:sp>
    <dsp:sp modelId="{358F9B01-4B8A-49E6-8182-92064EE7D17C}">
      <dsp:nvSpPr>
        <dsp:cNvPr id="0" name=""/>
        <dsp:cNvSpPr/>
      </dsp:nvSpPr>
      <dsp:spPr>
        <a:xfrm>
          <a:off x="0" y="1625"/>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Visit</a:t>
          </a:r>
          <a:endParaRPr lang="en-US" sz="2800" kern="1200" dirty="0">
            <a:latin typeface="Arial" panose="020B0604020202020204" pitchFamily="34" charset="0"/>
            <a:cs typeface="Arial" panose="020B0604020202020204" pitchFamily="34" charset="0"/>
          </a:endParaRPr>
        </a:p>
      </dsp:txBody>
      <dsp:txXfrm>
        <a:off x="0" y="1625"/>
        <a:ext cx="2205990" cy="713235"/>
      </dsp:txXfrm>
    </dsp:sp>
    <dsp:sp modelId="{1DC4E024-7BBB-4D38-86F8-4194D5DE58DA}">
      <dsp:nvSpPr>
        <dsp:cNvPr id="0" name=""/>
        <dsp:cNvSpPr/>
      </dsp:nvSpPr>
      <dsp:spPr>
        <a:xfrm>
          <a:off x="2205990" y="757654"/>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800.526.7234</a:t>
          </a:r>
          <a:endParaRPr lang="en-US" sz="2800" kern="1200" dirty="0">
            <a:solidFill>
              <a:srgbClr val="002060"/>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877.781.9403 (TTY)</a:t>
          </a:r>
          <a:endParaRPr lang="en-US" sz="1400" kern="1200" dirty="0">
            <a:solidFill>
              <a:srgbClr val="002060"/>
            </a:solidFill>
            <a:latin typeface="Arial" panose="020B0604020202020204" pitchFamily="34" charset="0"/>
            <a:cs typeface="Arial" panose="020B0604020202020204" pitchFamily="34" charset="0"/>
          </a:endParaRPr>
        </a:p>
      </dsp:txBody>
      <dsp:txXfrm>
        <a:off x="2205990" y="757654"/>
        <a:ext cx="8823960" cy="713235"/>
      </dsp:txXfrm>
    </dsp:sp>
    <dsp:sp modelId="{F603894A-3084-49F9-A36C-5951C1EE89B2}">
      <dsp:nvSpPr>
        <dsp:cNvPr id="0" name=""/>
        <dsp:cNvSpPr/>
      </dsp:nvSpPr>
      <dsp:spPr>
        <a:xfrm>
          <a:off x="0" y="757654"/>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Call</a:t>
          </a:r>
          <a:endParaRPr lang="en-US" sz="2800" kern="1200" dirty="0">
            <a:latin typeface="Arial" panose="020B0604020202020204" pitchFamily="34" charset="0"/>
            <a:cs typeface="Arial" panose="020B0604020202020204" pitchFamily="34" charset="0"/>
          </a:endParaRPr>
        </a:p>
      </dsp:txBody>
      <dsp:txXfrm>
        <a:off x="0" y="757654"/>
        <a:ext cx="2205990" cy="713235"/>
      </dsp:txXfrm>
    </dsp:sp>
    <dsp:sp modelId="{616151C3-E234-47B5-9F99-ABAAD403D986}">
      <dsp:nvSpPr>
        <dsp:cNvPr id="0" name=""/>
        <dsp:cNvSpPr/>
      </dsp:nvSpPr>
      <dsp:spPr>
        <a:xfrm>
          <a:off x="2205813" y="1510325"/>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 AskJAN.org</a:t>
          </a:r>
        </a:p>
      </dsp:txBody>
      <dsp:txXfrm>
        <a:off x="2205813" y="1510325"/>
        <a:ext cx="8823960" cy="713235"/>
      </dsp:txXfrm>
    </dsp:sp>
    <dsp:sp modelId="{D6616D64-945C-4031-9A6D-F593D1F33F19}">
      <dsp:nvSpPr>
        <dsp:cNvPr id="0" name=""/>
        <dsp:cNvSpPr/>
      </dsp:nvSpPr>
      <dsp:spPr>
        <a:xfrm>
          <a:off x="0" y="1513684"/>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Live Chat</a:t>
          </a:r>
        </a:p>
      </dsp:txBody>
      <dsp:txXfrm>
        <a:off x="0" y="1513684"/>
        <a:ext cx="2205990" cy="713235"/>
      </dsp:txXfrm>
    </dsp:sp>
    <dsp:sp modelId="{BDFC0553-FF3D-4E22-B819-89FBB206C6D3}">
      <dsp:nvSpPr>
        <dsp:cNvPr id="0" name=""/>
        <dsp:cNvSpPr/>
      </dsp:nvSpPr>
      <dsp:spPr>
        <a:xfrm>
          <a:off x="2205813" y="2269906"/>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JAN@AskJAN.org</a:t>
          </a:r>
        </a:p>
      </dsp:txBody>
      <dsp:txXfrm>
        <a:off x="2205813" y="2269906"/>
        <a:ext cx="8823960" cy="713235"/>
      </dsp:txXfrm>
    </dsp:sp>
    <dsp:sp modelId="{9E7119BA-6D7B-4AF7-862A-6C863DC37D5B}">
      <dsp:nvSpPr>
        <dsp:cNvPr id="0" name=""/>
        <dsp:cNvSpPr/>
      </dsp:nvSpPr>
      <dsp:spPr>
        <a:xfrm>
          <a:off x="0" y="2269899"/>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Email</a:t>
          </a:r>
          <a:endParaRPr lang="en-US" sz="2200" kern="1200" dirty="0">
            <a:solidFill>
              <a:srgbClr val="002060"/>
            </a:solidFill>
            <a:latin typeface="Arial" panose="020B0604020202020204" pitchFamily="34" charset="0"/>
            <a:cs typeface="Arial" panose="020B0604020202020204" pitchFamily="34" charset="0"/>
          </a:endParaRPr>
        </a:p>
      </dsp:txBody>
      <dsp:txXfrm>
        <a:off x="0" y="2269899"/>
        <a:ext cx="2205990" cy="713235"/>
      </dsp:txXfrm>
    </dsp:sp>
    <dsp:sp modelId="{CBFB381D-2314-4C74-93DF-1C615E841C82}">
      <dsp:nvSpPr>
        <dsp:cNvPr id="0" name=""/>
        <dsp:cNvSpPr/>
      </dsp:nvSpPr>
      <dsp:spPr>
        <a:xfrm>
          <a:off x="2205990" y="3025743"/>
          <a:ext cx="8823960" cy="71323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81162" rIns="171209" bIns="181162"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Facebook and LinkedIn– Job Accommodation Network</a:t>
          </a:r>
          <a:br>
            <a:rPr lang="en-US" sz="2000" kern="1200" dirty="0">
              <a:solidFill>
                <a:srgbClr val="002060"/>
              </a:solidFill>
              <a:latin typeface="Arial" panose="020B0604020202020204" pitchFamily="34" charset="0"/>
              <a:cs typeface="Arial" panose="020B0604020202020204" pitchFamily="34" charset="0"/>
            </a:rPr>
          </a:br>
          <a:r>
            <a:rPr lang="en-US" sz="2000" kern="1200" dirty="0">
              <a:solidFill>
                <a:srgbClr val="002060"/>
              </a:solidFill>
              <a:latin typeface="Arial" panose="020B0604020202020204" pitchFamily="34" charset="0"/>
              <a:cs typeface="Arial" panose="020B0604020202020204" pitchFamily="34" charset="0"/>
            </a:rPr>
            <a:t>X (Twitter) – @JANatJAN</a:t>
          </a:r>
        </a:p>
      </dsp:txBody>
      <dsp:txXfrm>
        <a:off x="2205990" y="3025743"/>
        <a:ext cx="8823960" cy="713235"/>
      </dsp:txXfrm>
    </dsp:sp>
    <dsp:sp modelId="{74143DC2-0AFE-4F3A-AA20-35BD260D12F0}">
      <dsp:nvSpPr>
        <dsp:cNvPr id="0" name=""/>
        <dsp:cNvSpPr/>
      </dsp:nvSpPr>
      <dsp:spPr>
        <a:xfrm>
          <a:off x="176" y="3027368"/>
          <a:ext cx="2205990" cy="71323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70452" rIns="116734" bIns="70452"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panose="020B0604020202020204" pitchFamily="34" charset="0"/>
              <a:cs typeface="Arial" panose="020B0604020202020204" pitchFamily="34" charset="0"/>
            </a:rPr>
            <a:t>Social Media</a:t>
          </a:r>
        </a:p>
      </dsp:txBody>
      <dsp:txXfrm>
        <a:off x="176" y="3027368"/>
        <a:ext cx="2205990" cy="71323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D4341DC-B23E-43CE-88CC-784C27635363}"/>
              </a:ext>
            </a:extLst>
          </p:cNvPr>
          <p:cNvSpPr>
            <a:spLocks noGrp="1"/>
          </p:cNvSpPr>
          <p:nvPr>
            <p:ph type="dt" sz="quarter" idx="1"/>
          </p:nvPr>
        </p:nvSpPr>
        <p:spPr>
          <a:xfrm>
            <a:off x="3937746" y="0"/>
            <a:ext cx="3010755" cy="462120"/>
          </a:xfrm>
          <a:prstGeom prst="rect">
            <a:avLst/>
          </a:prstGeom>
        </p:spPr>
        <p:txBody>
          <a:bodyPr vert="horz" lIns="92486" tIns="46243" rIns="92486" bIns="46243" rtlCol="0"/>
          <a:lstStyle>
            <a:lvl1pPr algn="r" eaLnBrk="1" fontAlgn="auto" hangingPunct="1">
              <a:spcBef>
                <a:spcPts val="0"/>
              </a:spcBef>
              <a:spcAft>
                <a:spcPts val="0"/>
              </a:spcAft>
              <a:defRPr sz="1200">
                <a:latin typeface="+mn-lt"/>
              </a:defRPr>
            </a:lvl1pPr>
          </a:lstStyle>
          <a:p>
            <a:pPr>
              <a:defRPr/>
            </a:pPr>
            <a:fld id="{BFC4D367-2D82-4EC0-89CC-E6013BFD3A00}" type="datetimeFigureOut">
              <a:rPr lang="en-US"/>
              <a:pPr>
                <a:defRPr/>
              </a:pPr>
              <a:t>9/12/2023</a:t>
            </a:fld>
            <a:endParaRPr lang="en-US"/>
          </a:p>
        </p:txBody>
      </p:sp>
      <p:sp>
        <p:nvSpPr>
          <p:cNvPr id="5" name="Slide Number Placeholder 4">
            <a:extLst>
              <a:ext uri="{FF2B5EF4-FFF2-40B4-BE49-F238E27FC236}">
                <a16:creationId xmlns:a16="http://schemas.microsoft.com/office/drawing/2014/main" id="{F3066BD0-E19F-4875-A68E-CBBD07A293D7}"/>
              </a:ext>
            </a:extLst>
          </p:cNvPr>
          <p:cNvSpPr>
            <a:spLocks noGrp="1"/>
          </p:cNvSpPr>
          <p:nvPr>
            <p:ph type="sldNum" sz="quarter" idx="3"/>
          </p:nvPr>
        </p:nvSpPr>
        <p:spPr>
          <a:xfrm>
            <a:off x="3937746" y="8772378"/>
            <a:ext cx="3010755" cy="462120"/>
          </a:xfrm>
          <a:prstGeom prst="rect">
            <a:avLst/>
          </a:prstGeom>
        </p:spPr>
        <p:txBody>
          <a:bodyPr vert="horz" wrap="square" lIns="92486" tIns="46243" rIns="92486" bIns="46243"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3269EDE6-9239-4A90-841F-4D1A271C95D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99124D-7FC5-49F3-99F1-E8900AE68DF1}"/>
              </a:ext>
            </a:extLst>
          </p:cNvPr>
          <p:cNvSpPr>
            <a:spLocks noGrp="1"/>
          </p:cNvSpPr>
          <p:nvPr>
            <p:ph type="hdr" sz="quarter"/>
          </p:nvPr>
        </p:nvSpPr>
        <p:spPr>
          <a:xfrm>
            <a:off x="0" y="0"/>
            <a:ext cx="3010755" cy="462120"/>
          </a:xfrm>
          <a:prstGeom prst="rect">
            <a:avLst/>
          </a:prstGeom>
        </p:spPr>
        <p:txBody>
          <a:bodyPr vert="horz" lIns="92486" tIns="46243" rIns="92486" bIns="46243"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DF006CFC-F0D8-4F83-A05A-405091F5E00F}"/>
              </a:ext>
            </a:extLst>
          </p:cNvPr>
          <p:cNvSpPr>
            <a:spLocks noGrp="1"/>
          </p:cNvSpPr>
          <p:nvPr>
            <p:ph type="dt" idx="1"/>
          </p:nvPr>
        </p:nvSpPr>
        <p:spPr>
          <a:xfrm>
            <a:off x="3937746" y="0"/>
            <a:ext cx="3010755" cy="462120"/>
          </a:xfrm>
          <a:prstGeom prst="rect">
            <a:avLst/>
          </a:prstGeom>
        </p:spPr>
        <p:txBody>
          <a:bodyPr vert="horz" lIns="92486" tIns="46243" rIns="92486" bIns="46243" rtlCol="0"/>
          <a:lstStyle>
            <a:lvl1pPr algn="r" eaLnBrk="1" hangingPunct="1">
              <a:defRPr sz="1200">
                <a:latin typeface="Arial" charset="0"/>
              </a:defRPr>
            </a:lvl1pPr>
          </a:lstStyle>
          <a:p>
            <a:pPr>
              <a:defRPr/>
            </a:pPr>
            <a:fld id="{24255463-3918-4DA1-BE6B-65086040A2D1}" type="datetimeFigureOut">
              <a:rPr lang="en-US"/>
              <a:pPr>
                <a:defRPr/>
              </a:pPr>
              <a:t>9/12/2023</a:t>
            </a:fld>
            <a:endParaRPr lang="en-US"/>
          </a:p>
        </p:txBody>
      </p:sp>
      <p:sp>
        <p:nvSpPr>
          <p:cNvPr id="4" name="Slide Image Placeholder 3">
            <a:extLst>
              <a:ext uri="{FF2B5EF4-FFF2-40B4-BE49-F238E27FC236}">
                <a16:creationId xmlns:a16="http://schemas.microsoft.com/office/drawing/2014/main" id="{243470B3-19D9-4CD1-A744-91E7C796605B}"/>
              </a:ext>
            </a:extLst>
          </p:cNvPr>
          <p:cNvSpPr>
            <a:spLocks noGrp="1" noRot="1" noChangeAspect="1"/>
          </p:cNvSpPr>
          <p:nvPr>
            <p:ph type="sldImg" idx="2"/>
          </p:nvPr>
        </p:nvSpPr>
        <p:spPr>
          <a:xfrm>
            <a:off x="398463" y="693738"/>
            <a:ext cx="6153150" cy="3462337"/>
          </a:xfrm>
          <a:prstGeom prst="rect">
            <a:avLst/>
          </a:prstGeom>
          <a:noFill/>
          <a:ln w="12700">
            <a:solidFill>
              <a:prstClr val="black"/>
            </a:solidFill>
          </a:ln>
        </p:spPr>
        <p:txBody>
          <a:bodyPr vert="horz" lIns="92486" tIns="46243" rIns="92486" bIns="46243" rtlCol="0" anchor="ctr"/>
          <a:lstStyle/>
          <a:p>
            <a:pPr lvl="0"/>
            <a:endParaRPr lang="en-US" noProof="0"/>
          </a:p>
        </p:txBody>
      </p:sp>
      <p:sp>
        <p:nvSpPr>
          <p:cNvPr id="5" name="Notes Placeholder 4">
            <a:extLst>
              <a:ext uri="{FF2B5EF4-FFF2-40B4-BE49-F238E27FC236}">
                <a16:creationId xmlns:a16="http://schemas.microsoft.com/office/drawing/2014/main" id="{9AB2A651-08BE-49C8-AA34-5086FF5F4BFB}"/>
              </a:ext>
            </a:extLst>
          </p:cNvPr>
          <p:cNvSpPr>
            <a:spLocks noGrp="1"/>
          </p:cNvSpPr>
          <p:nvPr>
            <p:ph type="body" sz="quarter" idx="3"/>
          </p:nvPr>
        </p:nvSpPr>
        <p:spPr>
          <a:xfrm>
            <a:off x="694064" y="4387767"/>
            <a:ext cx="5561949" cy="4154341"/>
          </a:xfrm>
          <a:prstGeom prst="rect">
            <a:avLst/>
          </a:prstGeom>
        </p:spPr>
        <p:txBody>
          <a:bodyPr vert="horz" lIns="92486" tIns="46243" rIns="92486" bIns="4624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94F39F9-200F-42B1-BDDF-5E022BA208F3}"/>
              </a:ext>
            </a:extLst>
          </p:cNvPr>
          <p:cNvSpPr>
            <a:spLocks noGrp="1"/>
          </p:cNvSpPr>
          <p:nvPr>
            <p:ph type="ftr" sz="quarter" idx="4"/>
          </p:nvPr>
        </p:nvSpPr>
        <p:spPr>
          <a:xfrm>
            <a:off x="0" y="8772378"/>
            <a:ext cx="3010755" cy="462120"/>
          </a:xfrm>
          <a:prstGeom prst="rect">
            <a:avLst/>
          </a:prstGeom>
        </p:spPr>
        <p:txBody>
          <a:bodyPr vert="horz" lIns="92486" tIns="46243" rIns="92486" bIns="46243"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0B11A144-7FF9-4107-A448-431D269FADA3}"/>
              </a:ext>
            </a:extLst>
          </p:cNvPr>
          <p:cNvSpPr>
            <a:spLocks noGrp="1"/>
          </p:cNvSpPr>
          <p:nvPr>
            <p:ph type="sldNum" sz="quarter" idx="5"/>
          </p:nvPr>
        </p:nvSpPr>
        <p:spPr>
          <a:xfrm>
            <a:off x="3937746" y="8772378"/>
            <a:ext cx="3010755" cy="462120"/>
          </a:xfrm>
          <a:prstGeom prst="rect">
            <a:avLst/>
          </a:prstGeom>
        </p:spPr>
        <p:txBody>
          <a:bodyPr vert="horz" wrap="square" lIns="92486" tIns="46243" rIns="92486" bIns="46243" numCol="1" anchor="b" anchorCtr="0" compatLnSpc="1">
            <a:prstTxWarp prst="textNoShape">
              <a:avLst/>
            </a:prstTxWarp>
          </a:bodyPr>
          <a:lstStyle>
            <a:lvl1pPr algn="r" eaLnBrk="1" hangingPunct="1">
              <a:defRPr sz="1200" smtClean="0"/>
            </a:lvl1pPr>
          </a:lstStyle>
          <a:p>
            <a:pPr>
              <a:defRPr/>
            </a:pPr>
            <a:fld id="{47A857C5-4910-4C2E-9505-4C1A0C8B237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5BFCA6A-77A6-487A-AF93-3266CA5E074F}"/>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ECE33D3B-F17C-4788-A886-4BF4DBB48B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7652" name="Slide Number Placeholder 3">
            <a:extLst>
              <a:ext uri="{FF2B5EF4-FFF2-40B4-BE49-F238E27FC236}">
                <a16:creationId xmlns:a16="http://schemas.microsoft.com/office/drawing/2014/main" id="{E83B9124-3D74-4E99-A34D-027BCE44C8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26AA75-2A0E-40BB-AE95-1DFDD4DA5731}" type="slidenum">
              <a:rPr lang="en-US" altLang="en-US">
                <a:latin typeface="Arial" panose="020B0604020202020204" pitchFamily="34" charset="0"/>
              </a:rPr>
              <a:pPr>
                <a:spcBef>
                  <a:spcPct val="0"/>
                </a:spcBef>
              </a:pPr>
              <a:t>1</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2C20067B-E5AA-49DB-A833-1263ADCA8540}"/>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7545139F-ABC4-470D-9E0F-7FFF3EB6D7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45F57BE4-195F-476E-8298-C09FF41916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54A686-C4E7-4D5B-B222-6B12C4C9178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946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CD24E2B5-FA36-452E-928A-A475A8942B8B}"/>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1502B838-917F-453A-B33F-507C71707B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a:extLst>
              <a:ext uri="{FF2B5EF4-FFF2-40B4-BE49-F238E27FC236}">
                <a16:creationId xmlns:a16="http://schemas.microsoft.com/office/drawing/2014/main" id="{7E3381E0-39BE-4721-942E-744BC400D5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9A50C7-DA05-4E1E-A47A-B4976454EBF5}" type="slidenum">
              <a:rPr lang="en-US" altLang="en-US">
                <a:latin typeface="Arial" panose="020B0604020202020204" pitchFamily="34" charset="0"/>
              </a:rPr>
              <a:pPr>
                <a:spcBef>
                  <a:spcPct val="0"/>
                </a:spcBef>
              </a:pPr>
              <a:t>11</a:t>
            </a:fld>
            <a:endParaRPr lang="en-US" altLang="en-US">
              <a:latin typeface="Arial" panose="020B0604020202020204" pitchFamily="34" charset="0"/>
            </a:endParaRPr>
          </a:p>
        </p:txBody>
      </p:sp>
    </p:spTree>
    <p:extLst>
      <p:ext uri="{BB962C8B-B14F-4D97-AF65-F5344CB8AC3E}">
        <p14:creationId xmlns:p14="http://schemas.microsoft.com/office/powerpoint/2010/main" val="4199308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BF8843B5-9C90-4E6B-AB97-474D193DF561}"/>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AEF4864-1F8E-4E48-A5C9-04BAED3ABC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782E2347-6DF0-40E0-8EE6-7DE23E3F7D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072720-7C30-4037-82DA-2E647C43EF04}" type="slidenum">
              <a:rPr lang="en-US" altLang="en-US">
                <a:latin typeface="Arial" panose="020B0604020202020204" pitchFamily="34" charset="0"/>
              </a:rPr>
              <a:pPr>
                <a:spcBef>
                  <a:spcPct val="0"/>
                </a:spcBef>
              </a:pPr>
              <a:t>12</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12DB368-847B-4CF1-8716-C669772C286E}"/>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AF5B042D-5736-4F0A-8728-59EAD14C3A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a:extLst>
              <a:ext uri="{FF2B5EF4-FFF2-40B4-BE49-F238E27FC236}">
                <a16:creationId xmlns:a16="http://schemas.microsoft.com/office/drawing/2014/main" id="{C9F3D0FE-7EBB-4C5A-949A-6A8D681051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A433E7-DF47-49C5-81EA-A4700BAAED7B}" type="slidenum">
              <a:rPr lang="en-US" altLang="en-US">
                <a:latin typeface="Arial" panose="020B0604020202020204" pitchFamily="34" charset="0"/>
              </a:rPr>
              <a:pPr>
                <a:spcBef>
                  <a:spcPct val="0"/>
                </a:spcBef>
              </a:pPr>
              <a:t>13</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CC31C82C-0E88-4BF3-BF0A-2C77EC7B5BAD}"/>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F6F5EBA7-7797-43AF-9146-49B36C3D93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074E712C-CBDB-4F88-8153-F5404D4D56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A5E36D-1356-4B87-97A7-F2A9F33AA6DF}" type="slidenum">
              <a:rPr lang="en-US" altLang="en-US">
                <a:latin typeface="Arial" panose="020B0604020202020204" pitchFamily="34" charset="0"/>
              </a:rPr>
              <a:pPr>
                <a:spcBef>
                  <a:spcPct val="0"/>
                </a:spcBef>
              </a:pPr>
              <a:t>14</a:t>
            </a:fld>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DC89FA3F-859A-471E-B23B-16005F2B17DB}"/>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E7432943-272B-4FD0-B239-4750D1E13F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C5881908-70FC-48C6-8032-DE00FFB2DB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D4EF58-7C44-42F7-BC4A-43BE5C3CAAF7}" type="slidenum">
              <a:rPr lang="en-US" altLang="en-US">
                <a:latin typeface="Arial" panose="020B0604020202020204" pitchFamily="34" charset="0"/>
              </a:rPr>
              <a:pPr>
                <a:spcBef>
                  <a:spcPct val="0"/>
                </a:spcBef>
              </a:pPr>
              <a:t>15</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F06B906F-F5E6-4ED1-8213-9D46A7981F7D}"/>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8B25E222-CF33-4C59-9861-19C761E1F1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3252" name="Slide Number Placeholder 3">
            <a:extLst>
              <a:ext uri="{FF2B5EF4-FFF2-40B4-BE49-F238E27FC236}">
                <a16:creationId xmlns:a16="http://schemas.microsoft.com/office/drawing/2014/main" id="{FFE1EF79-67C0-4661-B8F8-71BBE1B93C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37C91C-0287-4AFC-9241-86C33C32C3B8}" type="slidenum">
              <a:rPr lang="en-US" altLang="en-US">
                <a:latin typeface="Arial" panose="020B0604020202020204" pitchFamily="34" charset="0"/>
              </a:rPr>
              <a:pPr>
                <a:spcBef>
                  <a:spcPct val="0"/>
                </a:spcBef>
              </a:pPr>
              <a:t>16</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F806EB78-6AC2-44CB-90C1-9129440C0EC1}"/>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FF2F34A7-8ED2-490D-B152-3A2BEBB661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5300" name="Slide Number Placeholder 3">
            <a:extLst>
              <a:ext uri="{FF2B5EF4-FFF2-40B4-BE49-F238E27FC236}">
                <a16:creationId xmlns:a16="http://schemas.microsoft.com/office/drawing/2014/main" id="{C39A3433-F271-46C0-B865-3EDF9678CF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7E0476-1A45-4E77-B564-AFA84FE3752F}" type="slidenum">
              <a:rPr lang="en-US" altLang="en-US">
                <a:latin typeface="Arial" panose="020B0604020202020204" pitchFamily="34" charset="0"/>
              </a:rPr>
              <a:pPr>
                <a:spcBef>
                  <a:spcPct val="0"/>
                </a:spcBef>
              </a:pPr>
              <a:t>17</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F06B906F-F5E6-4ED1-8213-9D46A7981F7D}"/>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8B25E222-CF33-4C59-9861-19C761E1F1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3252" name="Slide Number Placeholder 3">
            <a:extLst>
              <a:ext uri="{FF2B5EF4-FFF2-40B4-BE49-F238E27FC236}">
                <a16:creationId xmlns:a16="http://schemas.microsoft.com/office/drawing/2014/main" id="{FFE1EF79-67C0-4661-B8F8-71BBE1B93C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37C91C-0287-4AFC-9241-86C33C32C3B8}" type="slidenum">
              <a:rPr lang="en-US" altLang="en-US">
                <a:latin typeface="Arial" panose="020B0604020202020204" pitchFamily="34" charset="0"/>
              </a:rPr>
              <a:pPr>
                <a:spcBef>
                  <a:spcPct val="0"/>
                </a:spcBef>
              </a:pPr>
              <a:t>18</a:t>
            </a:fld>
            <a:endParaRPr lang="en-US" altLang="en-US">
              <a:latin typeface="Arial" panose="020B0604020202020204" pitchFamily="34" charset="0"/>
            </a:endParaRPr>
          </a:p>
        </p:txBody>
      </p:sp>
    </p:spTree>
    <p:extLst>
      <p:ext uri="{BB962C8B-B14F-4D97-AF65-F5344CB8AC3E}">
        <p14:creationId xmlns:p14="http://schemas.microsoft.com/office/powerpoint/2010/main" val="2407539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12DB368-847B-4CF1-8716-C669772C286E}"/>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AF5B042D-5736-4F0A-8728-59EAD14C3A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a:extLst>
              <a:ext uri="{FF2B5EF4-FFF2-40B4-BE49-F238E27FC236}">
                <a16:creationId xmlns:a16="http://schemas.microsoft.com/office/drawing/2014/main" id="{C9F3D0FE-7EBB-4C5A-949A-6A8D681051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A433E7-DF47-49C5-81EA-A4700BAAED7B}" type="slidenum">
              <a:rPr lang="en-US" altLang="en-US">
                <a:latin typeface="Arial" panose="020B0604020202020204" pitchFamily="34" charset="0"/>
              </a:rPr>
              <a:pPr>
                <a:spcBef>
                  <a:spcPct val="0"/>
                </a:spcBef>
              </a:pPr>
              <a:t>19</a:t>
            </a:fld>
            <a:endParaRPr lang="en-US" altLang="en-US">
              <a:latin typeface="Arial" panose="020B0604020202020204" pitchFamily="34" charset="0"/>
            </a:endParaRPr>
          </a:p>
        </p:txBody>
      </p:sp>
    </p:spTree>
    <p:extLst>
      <p:ext uri="{BB962C8B-B14F-4D97-AF65-F5344CB8AC3E}">
        <p14:creationId xmlns:p14="http://schemas.microsoft.com/office/powerpoint/2010/main" val="2130520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51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F06B906F-F5E6-4ED1-8213-9D46A7981F7D}"/>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8B25E222-CF33-4C59-9861-19C761E1F1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3252" name="Slide Number Placeholder 3">
            <a:extLst>
              <a:ext uri="{FF2B5EF4-FFF2-40B4-BE49-F238E27FC236}">
                <a16:creationId xmlns:a16="http://schemas.microsoft.com/office/drawing/2014/main" id="{FFE1EF79-67C0-4661-B8F8-71BBE1B93C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37C91C-0287-4AFC-9241-86C33C32C3B8}" type="slidenum">
              <a:rPr lang="en-US" altLang="en-US">
                <a:latin typeface="Arial" panose="020B0604020202020204" pitchFamily="34" charset="0"/>
              </a:rPr>
              <a:pPr>
                <a:spcBef>
                  <a:spcPct val="0"/>
                </a:spcBef>
              </a:pPr>
              <a:t>20</a:t>
            </a:fld>
            <a:endParaRPr lang="en-US" altLang="en-US">
              <a:latin typeface="Arial" panose="020B0604020202020204" pitchFamily="34" charset="0"/>
            </a:endParaRPr>
          </a:p>
        </p:txBody>
      </p:sp>
    </p:spTree>
    <p:extLst>
      <p:ext uri="{BB962C8B-B14F-4D97-AF65-F5344CB8AC3E}">
        <p14:creationId xmlns:p14="http://schemas.microsoft.com/office/powerpoint/2010/main" val="1648708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12DB368-847B-4CF1-8716-C669772C286E}"/>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AF5B042D-5736-4F0A-8728-59EAD14C3A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7108" name="Slide Number Placeholder 3">
            <a:extLst>
              <a:ext uri="{FF2B5EF4-FFF2-40B4-BE49-F238E27FC236}">
                <a16:creationId xmlns:a16="http://schemas.microsoft.com/office/drawing/2014/main" id="{C9F3D0FE-7EBB-4C5A-949A-6A8D681051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A433E7-DF47-49C5-81EA-A4700BAAED7B}" type="slidenum">
              <a:rPr lang="en-US" altLang="en-US">
                <a:latin typeface="Arial" panose="020B0604020202020204" pitchFamily="34" charset="0"/>
              </a:rPr>
              <a:pPr>
                <a:spcBef>
                  <a:spcPct val="0"/>
                </a:spcBef>
              </a:pPr>
              <a:t>21</a:t>
            </a:fld>
            <a:endParaRPr lang="en-US" altLang="en-US">
              <a:latin typeface="Arial" panose="020B0604020202020204" pitchFamily="34" charset="0"/>
            </a:endParaRPr>
          </a:p>
        </p:txBody>
      </p:sp>
    </p:spTree>
    <p:extLst>
      <p:ext uri="{BB962C8B-B14F-4D97-AF65-F5344CB8AC3E}">
        <p14:creationId xmlns:p14="http://schemas.microsoft.com/office/powerpoint/2010/main" val="728610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F06B906F-F5E6-4ED1-8213-9D46A7981F7D}"/>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8B25E222-CF33-4C59-9861-19C761E1F1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3252" name="Slide Number Placeholder 3">
            <a:extLst>
              <a:ext uri="{FF2B5EF4-FFF2-40B4-BE49-F238E27FC236}">
                <a16:creationId xmlns:a16="http://schemas.microsoft.com/office/drawing/2014/main" id="{FFE1EF79-67C0-4661-B8F8-71BBE1B93C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37C91C-0287-4AFC-9241-86C33C32C3B8}" type="slidenum">
              <a:rPr lang="en-US" altLang="en-US">
                <a:latin typeface="Arial" panose="020B0604020202020204" pitchFamily="34" charset="0"/>
              </a:rPr>
              <a:pPr>
                <a:spcBef>
                  <a:spcPct val="0"/>
                </a:spcBef>
              </a:pPr>
              <a:t>22</a:t>
            </a:fld>
            <a:endParaRPr lang="en-US" altLang="en-US">
              <a:latin typeface="Arial" panose="020B0604020202020204" pitchFamily="34" charset="0"/>
            </a:endParaRPr>
          </a:p>
        </p:txBody>
      </p:sp>
    </p:spTree>
    <p:extLst>
      <p:ext uri="{BB962C8B-B14F-4D97-AF65-F5344CB8AC3E}">
        <p14:creationId xmlns:p14="http://schemas.microsoft.com/office/powerpoint/2010/main" val="1278663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12DB368-847B-4CF1-8716-C669772C286E}"/>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AF5B042D-5736-4F0A-8728-59EAD14C3A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7108" name="Slide Number Placeholder 3">
            <a:extLst>
              <a:ext uri="{FF2B5EF4-FFF2-40B4-BE49-F238E27FC236}">
                <a16:creationId xmlns:a16="http://schemas.microsoft.com/office/drawing/2014/main" id="{C9F3D0FE-7EBB-4C5A-949A-6A8D681051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A433E7-DF47-49C5-81EA-A4700BAAED7B}" type="slidenum">
              <a:rPr lang="en-US" altLang="en-US">
                <a:latin typeface="Arial" panose="020B0604020202020204" pitchFamily="34" charset="0"/>
              </a:rPr>
              <a:pPr>
                <a:spcBef>
                  <a:spcPct val="0"/>
                </a:spcBef>
              </a:pPr>
              <a:t>23</a:t>
            </a:fld>
            <a:endParaRPr lang="en-US" altLang="en-US">
              <a:latin typeface="Arial" panose="020B0604020202020204" pitchFamily="34" charset="0"/>
            </a:endParaRPr>
          </a:p>
        </p:txBody>
      </p:sp>
    </p:spTree>
    <p:extLst>
      <p:ext uri="{BB962C8B-B14F-4D97-AF65-F5344CB8AC3E}">
        <p14:creationId xmlns:p14="http://schemas.microsoft.com/office/powerpoint/2010/main" val="4210739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A857C5-4910-4C2E-9505-4C1A0C8B2377}" type="slidenum">
              <a:rPr lang="en-US" altLang="en-US" smtClean="0"/>
              <a:pPr>
                <a:defRPr/>
              </a:pPr>
              <a:t>24</a:t>
            </a:fld>
            <a:endParaRPr lang="en-US" altLang="en-US"/>
          </a:p>
        </p:txBody>
      </p:sp>
    </p:spTree>
    <p:extLst>
      <p:ext uri="{BB962C8B-B14F-4D97-AF65-F5344CB8AC3E}">
        <p14:creationId xmlns:p14="http://schemas.microsoft.com/office/powerpoint/2010/main" val="1503795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E6D2D1-9FA8-42C2-98DB-1C9D9645FC3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6016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2C20067B-E5AA-49DB-A833-1263ADCA8540}"/>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7545139F-ABC4-470D-9E0F-7FFF3EB6D7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916" name="Slide Number Placeholder 3">
            <a:extLst>
              <a:ext uri="{FF2B5EF4-FFF2-40B4-BE49-F238E27FC236}">
                <a16:creationId xmlns:a16="http://schemas.microsoft.com/office/drawing/2014/main" id="{45F57BE4-195F-476E-8298-C09FF41916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54A686-C4E7-4D5B-B222-6B12C4C9178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5294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FADFA0D6-4529-4F0D-B60A-C904659E7FA1}"/>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789309F1-2919-48E9-BFF2-B7A28571E8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5780" name="Slide Number Placeholder 3">
            <a:extLst>
              <a:ext uri="{FF2B5EF4-FFF2-40B4-BE49-F238E27FC236}">
                <a16:creationId xmlns:a16="http://schemas.microsoft.com/office/drawing/2014/main" id="{EA1EF464-761D-4953-B980-63911CD7C7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DE0385-EA5A-44AD-B196-CE913E595292}" type="slidenum">
              <a:rPr lang="en-US" altLang="en-US">
                <a:latin typeface="Arial" panose="020B0604020202020204" pitchFamily="34" charset="0"/>
              </a:rPr>
              <a:pPr>
                <a:spcBef>
                  <a:spcPct val="0"/>
                </a:spcBef>
              </a:pPr>
              <a:t>27</a:t>
            </a:fld>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FADFA0D6-4529-4F0D-B60A-C904659E7FA1}"/>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789309F1-2919-48E9-BFF2-B7A28571E8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5780" name="Slide Number Placeholder 3">
            <a:extLst>
              <a:ext uri="{FF2B5EF4-FFF2-40B4-BE49-F238E27FC236}">
                <a16:creationId xmlns:a16="http://schemas.microsoft.com/office/drawing/2014/main" id="{EA1EF464-761D-4953-B980-63911CD7C7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DE0385-EA5A-44AD-B196-CE913E595292}" type="slidenum">
              <a:rPr lang="en-US" altLang="en-US">
                <a:latin typeface="Arial" panose="020B0604020202020204" pitchFamily="34" charset="0"/>
              </a:rPr>
              <a:pPr>
                <a:spcBef>
                  <a:spcPct val="0"/>
                </a:spcBef>
              </a:pPr>
              <a:t>28</a:t>
            </a:fld>
            <a:endParaRPr lang="en-US" altLang="en-US">
              <a:latin typeface="Arial" panose="020B0604020202020204" pitchFamily="34" charset="0"/>
            </a:endParaRPr>
          </a:p>
        </p:txBody>
      </p:sp>
    </p:spTree>
    <p:extLst>
      <p:ext uri="{BB962C8B-B14F-4D97-AF65-F5344CB8AC3E}">
        <p14:creationId xmlns:p14="http://schemas.microsoft.com/office/powerpoint/2010/main" val="3740358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3BB3085-D3E0-4122-8493-A7CE4BC9B7BB}"/>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E06A139C-1A41-4DF8-B4FD-82FAEBB6F6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7828" name="Slide Number Placeholder 3">
            <a:extLst>
              <a:ext uri="{FF2B5EF4-FFF2-40B4-BE49-F238E27FC236}">
                <a16:creationId xmlns:a16="http://schemas.microsoft.com/office/drawing/2014/main" id="{A2EC738B-4CF8-48AF-A038-60A8B64906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5D5E73-8E78-4A03-8E66-B63DFE950D1E}" type="slidenum">
              <a:rPr lang="en-US" altLang="en-US">
                <a:latin typeface="Arial" panose="020B0604020202020204" pitchFamily="34" charset="0"/>
              </a:rPr>
              <a:pPr>
                <a:spcBef>
                  <a:spcPct val="0"/>
                </a:spcBef>
              </a:pPr>
              <a:t>29</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794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D7ADD7D0-C7F1-4001-89EB-5DD3C7961B6E}"/>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6190B86-83FF-4ACE-BBCA-8880077A58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9876" name="Slide Number Placeholder 3">
            <a:extLst>
              <a:ext uri="{FF2B5EF4-FFF2-40B4-BE49-F238E27FC236}">
                <a16:creationId xmlns:a16="http://schemas.microsoft.com/office/drawing/2014/main" id="{E911A748-3394-409E-B6EC-2F66EC8DD9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7FB499-40A6-42B1-B499-4F9FD32F8E85}" type="slidenum">
              <a:rPr lang="en-US" altLang="en-US">
                <a:latin typeface="Arial" panose="020B0604020202020204" pitchFamily="34" charset="0"/>
              </a:rPr>
              <a:pPr>
                <a:spcBef>
                  <a:spcPct val="0"/>
                </a:spcBef>
              </a:pPr>
              <a:t>30</a:t>
            </a:fld>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415AA7CE-7DE6-48B3-A66D-7B384D512FD8}"/>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D54BAEB9-8479-4D57-8AC4-B0D0EA4A80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6020" name="Slide Number Placeholder 3">
            <a:extLst>
              <a:ext uri="{FF2B5EF4-FFF2-40B4-BE49-F238E27FC236}">
                <a16:creationId xmlns:a16="http://schemas.microsoft.com/office/drawing/2014/main" id="{8EA90B82-88E9-405B-9D14-1ADF8A6F91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B98D1C-A75F-4BB7-9D31-1B1F8B0FE4CD}" type="slidenum">
              <a:rPr lang="en-US" altLang="en-US">
                <a:latin typeface="Arial" panose="020B0604020202020204" pitchFamily="34" charset="0"/>
              </a:rPr>
              <a:pPr>
                <a:spcBef>
                  <a:spcPct val="0"/>
                </a:spcBef>
              </a:pPr>
              <a:t>31</a:t>
            </a:fld>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1CB21626-B235-4F4E-920F-E216B499DB93}"/>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34F528C0-9D91-426F-A80F-846AC604C6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A3F9FD52-1C17-4E24-A246-29227D3968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16F747-39C2-4CA5-AC22-35BC28445087}" type="slidenum">
              <a:rPr lang="en-US" altLang="en-US">
                <a:latin typeface="Arial" panose="020B0604020202020204" pitchFamily="34" charset="0"/>
              </a:rPr>
              <a:pPr>
                <a:spcBef>
                  <a:spcPct val="0"/>
                </a:spcBef>
              </a:pPr>
              <a:t>32</a:t>
            </a:fld>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415AA7CE-7DE6-48B3-A66D-7B384D512FD8}"/>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D54BAEB9-8479-4D57-8AC4-B0D0EA4A80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6020" name="Slide Number Placeholder 3">
            <a:extLst>
              <a:ext uri="{FF2B5EF4-FFF2-40B4-BE49-F238E27FC236}">
                <a16:creationId xmlns:a16="http://schemas.microsoft.com/office/drawing/2014/main" id="{8EA90B82-88E9-405B-9D14-1ADF8A6F91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B98D1C-A75F-4BB7-9D31-1B1F8B0FE4CD}" type="slidenum">
              <a:rPr lang="en-US" altLang="en-US">
                <a:latin typeface="Arial" panose="020B0604020202020204" pitchFamily="34" charset="0"/>
              </a:rPr>
              <a:pPr>
                <a:spcBef>
                  <a:spcPct val="0"/>
                </a:spcBef>
              </a:pPr>
              <a:t>33</a:t>
            </a:fld>
            <a:endParaRPr lang="en-US" altLang="en-US">
              <a:latin typeface="Arial" panose="020B0604020202020204" pitchFamily="34" charset="0"/>
            </a:endParaRPr>
          </a:p>
        </p:txBody>
      </p:sp>
    </p:spTree>
    <p:extLst>
      <p:ext uri="{BB962C8B-B14F-4D97-AF65-F5344CB8AC3E}">
        <p14:creationId xmlns:p14="http://schemas.microsoft.com/office/powerpoint/2010/main" val="616992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1CB21626-B235-4F4E-920F-E216B499DB93}"/>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34F528C0-9D91-426F-A80F-846AC604C6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8068" name="Slide Number Placeholder 3">
            <a:extLst>
              <a:ext uri="{FF2B5EF4-FFF2-40B4-BE49-F238E27FC236}">
                <a16:creationId xmlns:a16="http://schemas.microsoft.com/office/drawing/2014/main" id="{A3F9FD52-1C17-4E24-A246-29227D3968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16F747-39C2-4CA5-AC22-35BC28445087}" type="slidenum">
              <a:rPr lang="en-US" altLang="en-US">
                <a:latin typeface="Arial" panose="020B0604020202020204" pitchFamily="34" charset="0"/>
              </a:rPr>
              <a:pPr>
                <a:spcBef>
                  <a:spcPct val="0"/>
                </a:spcBef>
              </a:pPr>
              <a:t>34</a:t>
            </a:fld>
            <a:endParaRPr lang="en-US" altLang="en-US">
              <a:latin typeface="Arial" panose="020B0604020202020204" pitchFamily="34" charset="0"/>
            </a:endParaRPr>
          </a:p>
        </p:txBody>
      </p:sp>
    </p:spTree>
    <p:extLst>
      <p:ext uri="{BB962C8B-B14F-4D97-AF65-F5344CB8AC3E}">
        <p14:creationId xmlns:p14="http://schemas.microsoft.com/office/powerpoint/2010/main" val="2733575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415AA7CE-7DE6-48B3-A66D-7B384D512FD8}"/>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D54BAEB9-8479-4D57-8AC4-B0D0EA4A80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6020" name="Slide Number Placeholder 3">
            <a:extLst>
              <a:ext uri="{FF2B5EF4-FFF2-40B4-BE49-F238E27FC236}">
                <a16:creationId xmlns:a16="http://schemas.microsoft.com/office/drawing/2014/main" id="{8EA90B82-88E9-405B-9D14-1ADF8A6F91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B98D1C-A75F-4BB7-9D31-1B1F8B0FE4CD}" type="slidenum">
              <a:rPr lang="en-US" altLang="en-US">
                <a:latin typeface="Arial" panose="020B0604020202020204" pitchFamily="34" charset="0"/>
              </a:rPr>
              <a:pPr>
                <a:spcBef>
                  <a:spcPct val="0"/>
                </a:spcBef>
              </a:pPr>
              <a:t>35</a:t>
            </a:fld>
            <a:endParaRPr lang="en-US" altLang="en-US">
              <a:latin typeface="Arial" panose="020B0604020202020204" pitchFamily="34" charset="0"/>
            </a:endParaRPr>
          </a:p>
        </p:txBody>
      </p:sp>
    </p:spTree>
    <p:extLst>
      <p:ext uri="{BB962C8B-B14F-4D97-AF65-F5344CB8AC3E}">
        <p14:creationId xmlns:p14="http://schemas.microsoft.com/office/powerpoint/2010/main" val="409144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1CB21626-B235-4F4E-920F-E216B499DB93}"/>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34F528C0-9D91-426F-A80F-846AC604C6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8068" name="Slide Number Placeholder 3">
            <a:extLst>
              <a:ext uri="{FF2B5EF4-FFF2-40B4-BE49-F238E27FC236}">
                <a16:creationId xmlns:a16="http://schemas.microsoft.com/office/drawing/2014/main" id="{A3F9FD52-1C17-4E24-A246-29227D3968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16F747-39C2-4CA5-AC22-35BC28445087}" type="slidenum">
              <a:rPr lang="en-US" altLang="en-US">
                <a:latin typeface="Arial" panose="020B0604020202020204" pitchFamily="34" charset="0"/>
              </a:rPr>
              <a:pPr>
                <a:spcBef>
                  <a:spcPct val="0"/>
                </a:spcBef>
              </a:pPr>
              <a:t>36</a:t>
            </a:fld>
            <a:endParaRPr lang="en-US" altLang="en-US">
              <a:latin typeface="Arial" panose="020B0604020202020204" pitchFamily="34" charset="0"/>
            </a:endParaRPr>
          </a:p>
        </p:txBody>
      </p:sp>
    </p:spTree>
    <p:extLst>
      <p:ext uri="{BB962C8B-B14F-4D97-AF65-F5344CB8AC3E}">
        <p14:creationId xmlns:p14="http://schemas.microsoft.com/office/powerpoint/2010/main" val="1601723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970852BF-57C3-4D8E-81D4-81339CD2C738}"/>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2759046A-37BA-4EFE-933E-F7F129577F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116" name="Slide Number Placeholder 3">
            <a:extLst>
              <a:ext uri="{FF2B5EF4-FFF2-40B4-BE49-F238E27FC236}">
                <a16:creationId xmlns:a16="http://schemas.microsoft.com/office/drawing/2014/main" id="{8F039196-CE37-4DED-A9E6-77851F34C2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2024CE-92F5-4F58-A7C6-66FD900C0A6C}" type="slidenum">
              <a:rPr lang="en-US" altLang="en-US">
                <a:latin typeface="Arial" panose="020B0604020202020204" pitchFamily="34" charset="0"/>
              </a:rPr>
              <a:pPr>
                <a:spcBef>
                  <a:spcPct val="0"/>
                </a:spcBef>
              </a:pPr>
              <a:t>37</a:t>
            </a:fld>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A857C5-4910-4C2E-9505-4C1A0C8B2377}" type="slidenum">
              <a:rPr lang="en-US" altLang="en-US" smtClean="0"/>
              <a:pPr>
                <a:defRPr/>
              </a:pPr>
              <a:t>38</a:t>
            </a:fld>
            <a:endParaRPr lang="en-US" altLang="en-US"/>
          </a:p>
        </p:txBody>
      </p:sp>
    </p:spTree>
    <p:extLst>
      <p:ext uri="{BB962C8B-B14F-4D97-AF65-F5344CB8AC3E}">
        <p14:creationId xmlns:p14="http://schemas.microsoft.com/office/powerpoint/2010/main" val="516159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E6D2D1-9FA8-42C2-98DB-1C9D9645FC3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112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3B60DA92-93A9-4F9E-B5B6-AFBAD33BE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a:defRPr>
                <a:solidFill>
                  <a:schemeClr val="tx1"/>
                </a:solidFill>
                <a:latin typeface="Arial" panose="020B0604020202020204" pitchFamily="34" charset="0"/>
              </a:defRPr>
            </a:lvl1pPr>
            <a:lvl2pPr marL="739028" indent="-283635" defTabSz="910785">
              <a:defRPr>
                <a:solidFill>
                  <a:schemeClr val="tx1"/>
                </a:solidFill>
                <a:latin typeface="Arial" panose="020B0604020202020204" pitchFamily="34" charset="0"/>
              </a:defRPr>
            </a:lvl2pPr>
            <a:lvl3pPr marL="1137693" indent="-226908" defTabSz="910785">
              <a:defRPr>
                <a:solidFill>
                  <a:schemeClr val="tx1"/>
                </a:solidFill>
                <a:latin typeface="Arial" panose="020B0604020202020204" pitchFamily="34" charset="0"/>
              </a:defRPr>
            </a:lvl3pPr>
            <a:lvl4pPr marL="1593086" indent="-226908" defTabSz="910785">
              <a:defRPr>
                <a:solidFill>
                  <a:schemeClr val="tx1"/>
                </a:solidFill>
                <a:latin typeface="Arial" panose="020B0604020202020204" pitchFamily="34" charset="0"/>
              </a:defRPr>
            </a:lvl4pPr>
            <a:lvl5pPr marL="2048478" indent="-226908" defTabSz="910785">
              <a:defRPr>
                <a:solidFill>
                  <a:schemeClr val="tx1"/>
                </a:solidFill>
                <a:latin typeface="Arial" panose="020B0604020202020204" pitchFamily="34" charset="0"/>
              </a:defRPr>
            </a:lvl5pPr>
            <a:lvl6pPr marL="2502295" indent="-226908" defTabSz="910785" eaLnBrk="0" fontAlgn="base" hangingPunct="0">
              <a:spcBef>
                <a:spcPct val="0"/>
              </a:spcBef>
              <a:spcAft>
                <a:spcPct val="0"/>
              </a:spcAft>
              <a:defRPr>
                <a:solidFill>
                  <a:schemeClr val="tx1"/>
                </a:solidFill>
                <a:latin typeface="Arial" panose="020B0604020202020204" pitchFamily="34" charset="0"/>
              </a:defRPr>
            </a:lvl6pPr>
            <a:lvl7pPr marL="2956112" indent="-226908" defTabSz="910785" eaLnBrk="0" fontAlgn="base" hangingPunct="0">
              <a:spcBef>
                <a:spcPct val="0"/>
              </a:spcBef>
              <a:spcAft>
                <a:spcPct val="0"/>
              </a:spcAft>
              <a:defRPr>
                <a:solidFill>
                  <a:schemeClr val="tx1"/>
                </a:solidFill>
                <a:latin typeface="Arial" panose="020B0604020202020204" pitchFamily="34" charset="0"/>
              </a:defRPr>
            </a:lvl7pPr>
            <a:lvl8pPr marL="3409928" indent="-226908" defTabSz="910785" eaLnBrk="0" fontAlgn="base" hangingPunct="0">
              <a:spcBef>
                <a:spcPct val="0"/>
              </a:spcBef>
              <a:spcAft>
                <a:spcPct val="0"/>
              </a:spcAft>
              <a:defRPr>
                <a:solidFill>
                  <a:schemeClr val="tx1"/>
                </a:solidFill>
                <a:latin typeface="Arial" panose="020B0604020202020204" pitchFamily="34" charset="0"/>
              </a:defRPr>
            </a:lvl8pPr>
            <a:lvl9pPr marL="3863745" indent="-226908" defTabSz="910785" eaLnBrk="0" fontAlgn="base" hangingPunct="0">
              <a:spcBef>
                <a:spcPct val="0"/>
              </a:spcBef>
              <a:spcAft>
                <a:spcPct val="0"/>
              </a:spcAft>
              <a:defRPr>
                <a:solidFill>
                  <a:schemeClr val="tx1"/>
                </a:solidFill>
                <a:latin typeface="Arial" panose="020B0604020202020204" pitchFamily="34" charset="0"/>
              </a:defRPr>
            </a:lvl9pPr>
          </a:lstStyle>
          <a:p>
            <a:fld id="{3730474C-9FF2-41E4-B1BF-47063A780253}" type="slidenum">
              <a:rPr lang="en-US" altLang="en-US">
                <a:solidFill>
                  <a:srgbClr val="000000"/>
                </a:solidFill>
              </a:rPr>
              <a:pPr/>
              <a:t>4</a:t>
            </a:fld>
            <a:endParaRPr lang="en-US" altLang="en-US">
              <a:solidFill>
                <a:srgbClr val="000000"/>
              </a:solidFill>
            </a:endParaRPr>
          </a:p>
        </p:txBody>
      </p:sp>
      <p:sp>
        <p:nvSpPr>
          <p:cNvPr id="29699" name="Rectangle 2">
            <a:extLst>
              <a:ext uri="{FF2B5EF4-FFF2-40B4-BE49-F238E27FC236}">
                <a16:creationId xmlns:a16="http://schemas.microsoft.com/office/drawing/2014/main" id="{A90EA98B-AD8F-4462-B41A-3BC05CAE51A8}"/>
              </a:ext>
            </a:extLst>
          </p:cNvPr>
          <p:cNvSpPr>
            <a:spLocks noGrp="1" noRot="1" noChangeAspect="1" noChangeArrowheads="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228F2622-7681-43A0-8432-83FE4FEFAB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2C20067B-E5AA-49DB-A833-1263ADCA8540}"/>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7545139F-ABC4-470D-9E0F-7FFF3EB6D7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916" name="Slide Number Placeholder 3">
            <a:extLst>
              <a:ext uri="{FF2B5EF4-FFF2-40B4-BE49-F238E27FC236}">
                <a16:creationId xmlns:a16="http://schemas.microsoft.com/office/drawing/2014/main" id="{45F57BE4-195F-476E-8298-C09FF41916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54A686-C4E7-4D5B-B222-6B12C4C9178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5530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F26D6628-D0F8-405C-896C-2BB588DEDE71}"/>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C39A6058-8EA9-4BC5-935D-E419D8044C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a:extLst>
              <a:ext uri="{FF2B5EF4-FFF2-40B4-BE49-F238E27FC236}">
                <a16:creationId xmlns:a16="http://schemas.microsoft.com/office/drawing/2014/main" id="{ACEFC8F8-7AA5-413C-B2EF-B43420C836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748621-F52E-42AC-99B0-C5674EFEBF4D}" type="slidenum">
              <a:rPr lang="en-US" altLang="en-US">
                <a:latin typeface="Arial" panose="020B0604020202020204" pitchFamily="34" charset="0"/>
              </a:rPr>
              <a:pPr>
                <a:spcBef>
                  <a:spcPct val="0"/>
                </a:spcBef>
              </a:pPr>
              <a:t>41</a:t>
            </a:fld>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3F5D2770-0ACA-4698-8C8C-6A4ACFC740A3}"/>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FF7299FB-AA9E-4C52-88F6-052F0AE2CE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8308" name="Slide Number Placeholder 3">
            <a:extLst>
              <a:ext uri="{FF2B5EF4-FFF2-40B4-BE49-F238E27FC236}">
                <a16:creationId xmlns:a16="http://schemas.microsoft.com/office/drawing/2014/main" id="{0AAE5C72-6994-4883-896B-B39E505297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80CCC4-6852-49EA-91F1-015B658F5890}" type="slidenum">
              <a:rPr lang="en-US" altLang="en-US">
                <a:latin typeface="Arial" panose="020B0604020202020204" pitchFamily="34" charset="0"/>
              </a:rPr>
              <a:pPr>
                <a:spcBef>
                  <a:spcPct val="0"/>
                </a:spcBef>
              </a:pPr>
              <a:t>42</a:t>
            </a:fld>
            <a:endParaRPr lang="en-US" altLang="en-US">
              <a:latin typeface="Arial" panose="020B0604020202020204" pitchFamily="34" charset="0"/>
            </a:endParaRPr>
          </a:p>
        </p:txBody>
      </p:sp>
    </p:spTree>
    <p:extLst>
      <p:ext uri="{BB962C8B-B14F-4D97-AF65-F5344CB8AC3E}">
        <p14:creationId xmlns:p14="http://schemas.microsoft.com/office/powerpoint/2010/main" val="35713739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2D4B1AC7-7A80-4037-B1E3-14BB072FB3BC}"/>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1AB4CD9C-DB53-479A-9D46-C4F8919BAF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0356" name="Slide Number Placeholder 3">
            <a:extLst>
              <a:ext uri="{FF2B5EF4-FFF2-40B4-BE49-F238E27FC236}">
                <a16:creationId xmlns:a16="http://schemas.microsoft.com/office/drawing/2014/main" id="{1B9EB413-7238-4273-BFCD-96D3045577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8EBF2D-9DF2-4D40-8A74-4BB2148F7A35}" type="slidenum">
              <a:rPr lang="en-US" altLang="en-US">
                <a:latin typeface="Arial" panose="020B0604020202020204" pitchFamily="34" charset="0"/>
              </a:rPr>
              <a:pPr>
                <a:spcBef>
                  <a:spcPct val="0"/>
                </a:spcBef>
              </a:pPr>
              <a:t>43</a:t>
            </a:fld>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7B8D2EFB-DA7E-4E41-BB0D-1E9A03F14B71}"/>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F47375F5-C2D3-431D-965A-992AB05B52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04" name="Slide Number Placeholder 3">
            <a:extLst>
              <a:ext uri="{FF2B5EF4-FFF2-40B4-BE49-F238E27FC236}">
                <a16:creationId xmlns:a16="http://schemas.microsoft.com/office/drawing/2014/main" id="{284132F8-9749-45A9-8B81-74229D7837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FD7042-C920-4769-B016-E2857CEC0D1E}" type="slidenum">
              <a:rPr lang="en-US" altLang="en-US">
                <a:latin typeface="Arial" panose="020B0604020202020204" pitchFamily="34" charset="0"/>
              </a:rPr>
              <a:pPr>
                <a:spcBef>
                  <a:spcPct val="0"/>
                </a:spcBef>
              </a:pPr>
              <a:t>44</a:t>
            </a:fld>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E9B4DB52-560D-4F01-A44F-F33725BFC77B}"/>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7B6289F3-B6F6-4AB8-8DF4-3A4317123E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4452" name="Slide Number Placeholder 3">
            <a:extLst>
              <a:ext uri="{FF2B5EF4-FFF2-40B4-BE49-F238E27FC236}">
                <a16:creationId xmlns:a16="http://schemas.microsoft.com/office/drawing/2014/main" id="{430B6650-8CF2-4E1C-8698-B692441ED8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CA69FE-64A1-42CE-B660-0627D5E97791}" type="slidenum">
              <a:rPr lang="en-US" altLang="en-US">
                <a:latin typeface="Arial" panose="020B0604020202020204" pitchFamily="34" charset="0"/>
              </a:rPr>
              <a:pPr>
                <a:spcBef>
                  <a:spcPct val="0"/>
                </a:spcBef>
              </a:pPr>
              <a:t>45</a:t>
            </a:fld>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ACDC4C92-6856-4F3E-9C12-EE67D3212C7D}"/>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BA569D8-A163-4A40-998D-69CB8B7956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6500" name="Slide Number Placeholder 3">
            <a:extLst>
              <a:ext uri="{FF2B5EF4-FFF2-40B4-BE49-F238E27FC236}">
                <a16:creationId xmlns:a16="http://schemas.microsoft.com/office/drawing/2014/main" id="{DF9A51A9-4FA6-4481-AF13-AE6F647CE8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04CFD9-3582-49D9-8816-7C857D5BAE76}" type="slidenum">
              <a:rPr lang="en-US" altLang="en-US">
                <a:latin typeface="Arial" panose="020B0604020202020204" pitchFamily="34" charset="0"/>
              </a:rPr>
              <a:pPr>
                <a:spcBef>
                  <a:spcPct val="0"/>
                </a:spcBef>
              </a:pPr>
              <a:t>46</a:t>
            </a:fld>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A857C5-4910-4C2E-9505-4C1A0C8B2377}" type="slidenum">
              <a:rPr lang="en-US" altLang="en-US" smtClean="0"/>
              <a:pPr>
                <a:defRPr/>
              </a:pPr>
              <a:t>47</a:t>
            </a:fld>
            <a:endParaRPr lang="en-US" altLang="en-US"/>
          </a:p>
        </p:txBody>
      </p:sp>
    </p:spTree>
    <p:extLst>
      <p:ext uri="{BB962C8B-B14F-4D97-AF65-F5344CB8AC3E}">
        <p14:creationId xmlns:p14="http://schemas.microsoft.com/office/powerpoint/2010/main" val="2570952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3B2E9ECA-D2AA-42CA-871B-F78788ABA4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0785">
              <a:defRPr>
                <a:solidFill>
                  <a:schemeClr val="tx1"/>
                </a:solidFill>
                <a:latin typeface="Arial" panose="020B0604020202020204" pitchFamily="34" charset="0"/>
              </a:defRPr>
            </a:lvl1pPr>
            <a:lvl2pPr marL="739028" indent="-283635" defTabSz="910785">
              <a:defRPr>
                <a:solidFill>
                  <a:schemeClr val="tx1"/>
                </a:solidFill>
                <a:latin typeface="Arial" panose="020B0604020202020204" pitchFamily="34" charset="0"/>
              </a:defRPr>
            </a:lvl2pPr>
            <a:lvl3pPr marL="1137693" indent="-226908" defTabSz="910785">
              <a:defRPr>
                <a:solidFill>
                  <a:schemeClr val="tx1"/>
                </a:solidFill>
                <a:latin typeface="Arial" panose="020B0604020202020204" pitchFamily="34" charset="0"/>
              </a:defRPr>
            </a:lvl3pPr>
            <a:lvl4pPr marL="1593086" indent="-226908" defTabSz="910785">
              <a:defRPr>
                <a:solidFill>
                  <a:schemeClr val="tx1"/>
                </a:solidFill>
                <a:latin typeface="Arial" panose="020B0604020202020204" pitchFamily="34" charset="0"/>
              </a:defRPr>
            </a:lvl4pPr>
            <a:lvl5pPr marL="2048478" indent="-226908" defTabSz="910785">
              <a:defRPr>
                <a:solidFill>
                  <a:schemeClr val="tx1"/>
                </a:solidFill>
                <a:latin typeface="Arial" panose="020B0604020202020204" pitchFamily="34" charset="0"/>
              </a:defRPr>
            </a:lvl5pPr>
            <a:lvl6pPr marL="2502295" indent="-226908" defTabSz="910785" eaLnBrk="0" fontAlgn="base" hangingPunct="0">
              <a:spcBef>
                <a:spcPct val="0"/>
              </a:spcBef>
              <a:spcAft>
                <a:spcPct val="0"/>
              </a:spcAft>
              <a:defRPr>
                <a:solidFill>
                  <a:schemeClr val="tx1"/>
                </a:solidFill>
                <a:latin typeface="Arial" panose="020B0604020202020204" pitchFamily="34" charset="0"/>
              </a:defRPr>
            </a:lvl6pPr>
            <a:lvl7pPr marL="2956112" indent="-226908" defTabSz="910785" eaLnBrk="0" fontAlgn="base" hangingPunct="0">
              <a:spcBef>
                <a:spcPct val="0"/>
              </a:spcBef>
              <a:spcAft>
                <a:spcPct val="0"/>
              </a:spcAft>
              <a:defRPr>
                <a:solidFill>
                  <a:schemeClr val="tx1"/>
                </a:solidFill>
                <a:latin typeface="Arial" panose="020B0604020202020204" pitchFamily="34" charset="0"/>
              </a:defRPr>
            </a:lvl7pPr>
            <a:lvl8pPr marL="3409928" indent="-226908" defTabSz="910785" eaLnBrk="0" fontAlgn="base" hangingPunct="0">
              <a:spcBef>
                <a:spcPct val="0"/>
              </a:spcBef>
              <a:spcAft>
                <a:spcPct val="0"/>
              </a:spcAft>
              <a:defRPr>
                <a:solidFill>
                  <a:schemeClr val="tx1"/>
                </a:solidFill>
                <a:latin typeface="Arial" panose="020B0604020202020204" pitchFamily="34" charset="0"/>
              </a:defRPr>
            </a:lvl8pPr>
            <a:lvl9pPr marL="3863745" indent="-226908" defTabSz="910785" eaLnBrk="0" fontAlgn="base" hangingPunct="0">
              <a:spcBef>
                <a:spcPct val="0"/>
              </a:spcBef>
              <a:spcAft>
                <a:spcPct val="0"/>
              </a:spcAft>
              <a:defRPr>
                <a:solidFill>
                  <a:schemeClr val="tx1"/>
                </a:solidFill>
                <a:latin typeface="Arial" panose="020B0604020202020204" pitchFamily="34" charset="0"/>
              </a:defRPr>
            </a:lvl9pPr>
          </a:lstStyle>
          <a:p>
            <a:fld id="{E66C6723-EE97-4EE2-8C1E-AF851156E65E}" type="slidenum">
              <a:rPr lang="en-US" altLang="en-US">
                <a:solidFill>
                  <a:srgbClr val="000000"/>
                </a:solidFill>
              </a:rPr>
              <a:pPr/>
              <a:t>48</a:t>
            </a:fld>
            <a:endParaRPr lang="en-US" altLang="en-US">
              <a:solidFill>
                <a:srgbClr val="000000"/>
              </a:solidFill>
            </a:endParaRPr>
          </a:p>
        </p:txBody>
      </p:sp>
      <p:sp>
        <p:nvSpPr>
          <p:cNvPr id="114691" name="Rectangle 2">
            <a:extLst>
              <a:ext uri="{FF2B5EF4-FFF2-40B4-BE49-F238E27FC236}">
                <a16:creationId xmlns:a16="http://schemas.microsoft.com/office/drawing/2014/main" id="{195706B0-95DF-4C01-A4AE-DBF6FF54AAB4}"/>
              </a:ext>
            </a:extLst>
          </p:cNvPr>
          <p:cNvSpPr>
            <a:spLocks noGrp="1" noRot="1" noChangeAspect="1" noChangeArrowheads="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a:extLst>
              <a:ext uri="{FF2B5EF4-FFF2-40B4-BE49-F238E27FC236}">
                <a16:creationId xmlns:a16="http://schemas.microsoft.com/office/drawing/2014/main" id="{FF46D1F4-6277-4285-8C8A-7F6CA91581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7E513A-D5CD-49C2-A479-060BE207EFE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26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E6D2D1-9FA8-42C2-98DB-1C9D9645FC3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02264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6668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dirty="0">
              <a:solidFill>
                <a:srgbClr val="212121"/>
              </a:solidFill>
              <a:effectLst/>
              <a:latin typeface="Source Sans Pro Web"/>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7D63A3-1F42-4513-9469-678C3FF616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3104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438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2C20067B-E5AA-49DB-A833-1263ADCA8540}"/>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7545139F-ABC4-470D-9E0F-7FFF3EB6D7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45F57BE4-195F-476E-8298-C09FF41916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54A686-C4E7-4D5B-B222-6B12C4C9178A}" type="slidenum">
              <a:rPr lang="en-US" altLang="en-US">
                <a:latin typeface="Arial" panose="020B0604020202020204" pitchFamily="34" charset="0"/>
              </a:rPr>
              <a:pPr>
                <a:spcBef>
                  <a:spcPct val="0"/>
                </a:spcBef>
              </a:pPr>
              <a:t>6</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61BDBEC7-E1C5-4A6E-9724-E7452BCFB6AB}"/>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EA8735E2-02EB-4489-ABE9-DFC10ECA8F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id="{C3F6A15F-398D-4D95-970D-6F21F63D96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59C58C-81FF-4159-9AC4-6BADB7E41996}" type="slidenum">
              <a:rPr lang="en-US" altLang="en-US">
                <a:latin typeface="Arial" panose="020B0604020202020204" pitchFamily="34" charset="0"/>
              </a:rPr>
              <a:pPr>
                <a:spcBef>
                  <a:spcPct val="0"/>
                </a:spcBef>
              </a:pPr>
              <a:t>7</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2A3BFD96-2509-4241-839B-4FB340C8D20F}"/>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01B7496C-985A-4687-AEBB-15585CAB8A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3012" name="Slide Number Placeholder 3">
            <a:extLst>
              <a:ext uri="{FF2B5EF4-FFF2-40B4-BE49-F238E27FC236}">
                <a16:creationId xmlns:a16="http://schemas.microsoft.com/office/drawing/2014/main" id="{C9D6B9EE-80DF-4ED9-B748-0091123862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FF4096-7662-4943-8420-9A3481E8F470}" type="slidenum">
              <a:rPr lang="en-US" altLang="en-US">
                <a:latin typeface="Arial" panose="020B0604020202020204" pitchFamily="34" charset="0"/>
              </a:rPr>
              <a:pPr>
                <a:spcBef>
                  <a:spcPct val="0"/>
                </a:spcBef>
              </a:pPr>
              <a:t>8</a:t>
            </a:fld>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2A3BFD96-2509-4241-839B-4FB340C8D20F}"/>
              </a:ext>
            </a:extLst>
          </p:cNvPr>
          <p:cNvSpPr>
            <a:spLocks noGrp="1" noRot="1" noChangeAspect="1" noTextEdit="1"/>
          </p:cNvSpPr>
          <p:nvPr>
            <p:ph type="sldImg"/>
          </p:nvPr>
        </p:nvSpPr>
        <p:spPr bwMode="auto">
          <a:xfrm>
            <a:off x="398463" y="693738"/>
            <a:ext cx="6153150" cy="34623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01B7496C-985A-4687-AEBB-15585CAB8A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3012" name="Slide Number Placeholder 3">
            <a:extLst>
              <a:ext uri="{FF2B5EF4-FFF2-40B4-BE49-F238E27FC236}">
                <a16:creationId xmlns:a16="http://schemas.microsoft.com/office/drawing/2014/main" id="{C9D6B9EE-80DF-4ED9-B748-0091123862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7452" indent="-283635">
              <a:spcBef>
                <a:spcPct val="30000"/>
              </a:spcBef>
              <a:defRPr sz="1200">
                <a:solidFill>
                  <a:schemeClr val="tx1"/>
                </a:solidFill>
                <a:latin typeface="Calibri" panose="020F0502020204030204" pitchFamily="34" charset="0"/>
              </a:defRPr>
            </a:lvl2pPr>
            <a:lvl3pPr marL="1134542" indent="-226908">
              <a:spcBef>
                <a:spcPct val="30000"/>
              </a:spcBef>
              <a:defRPr sz="1200">
                <a:solidFill>
                  <a:schemeClr val="tx1"/>
                </a:solidFill>
                <a:latin typeface="Calibri" panose="020F0502020204030204" pitchFamily="34" charset="0"/>
              </a:defRPr>
            </a:lvl3pPr>
            <a:lvl4pPr marL="1588359" indent="-226908">
              <a:spcBef>
                <a:spcPct val="30000"/>
              </a:spcBef>
              <a:defRPr sz="1200">
                <a:solidFill>
                  <a:schemeClr val="tx1"/>
                </a:solidFill>
                <a:latin typeface="Calibri" panose="020F0502020204030204" pitchFamily="34" charset="0"/>
              </a:defRPr>
            </a:lvl4pPr>
            <a:lvl5pPr marL="2042175" indent="-226908">
              <a:spcBef>
                <a:spcPct val="30000"/>
              </a:spcBef>
              <a:defRPr sz="1200">
                <a:solidFill>
                  <a:schemeClr val="tx1"/>
                </a:solidFill>
                <a:latin typeface="Calibri" panose="020F0502020204030204" pitchFamily="34" charset="0"/>
              </a:defRPr>
            </a:lvl5pPr>
            <a:lvl6pPr marL="2495992" indent="-226908" eaLnBrk="0" fontAlgn="base" hangingPunct="0">
              <a:spcBef>
                <a:spcPct val="30000"/>
              </a:spcBef>
              <a:spcAft>
                <a:spcPct val="0"/>
              </a:spcAft>
              <a:defRPr sz="1200">
                <a:solidFill>
                  <a:schemeClr val="tx1"/>
                </a:solidFill>
                <a:latin typeface="Calibri" panose="020F0502020204030204" pitchFamily="34" charset="0"/>
              </a:defRPr>
            </a:lvl6pPr>
            <a:lvl7pPr marL="2949809" indent="-226908" eaLnBrk="0" fontAlgn="base" hangingPunct="0">
              <a:spcBef>
                <a:spcPct val="30000"/>
              </a:spcBef>
              <a:spcAft>
                <a:spcPct val="0"/>
              </a:spcAft>
              <a:defRPr sz="1200">
                <a:solidFill>
                  <a:schemeClr val="tx1"/>
                </a:solidFill>
                <a:latin typeface="Calibri" panose="020F0502020204030204" pitchFamily="34" charset="0"/>
              </a:defRPr>
            </a:lvl7pPr>
            <a:lvl8pPr marL="3403625" indent="-226908" eaLnBrk="0" fontAlgn="base" hangingPunct="0">
              <a:spcBef>
                <a:spcPct val="30000"/>
              </a:spcBef>
              <a:spcAft>
                <a:spcPct val="0"/>
              </a:spcAft>
              <a:defRPr sz="1200">
                <a:solidFill>
                  <a:schemeClr val="tx1"/>
                </a:solidFill>
                <a:latin typeface="Calibri" panose="020F0502020204030204" pitchFamily="34" charset="0"/>
              </a:defRPr>
            </a:lvl8pPr>
            <a:lvl9pPr marL="3857442" indent="-22690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FF4096-7662-4943-8420-9A3481E8F470}" type="slidenum">
              <a:rPr lang="en-US" altLang="en-US">
                <a:latin typeface="Arial" panose="020B0604020202020204" pitchFamily="34" charset="0"/>
              </a:rPr>
              <a:pPr>
                <a:spcBef>
                  <a:spcPct val="0"/>
                </a:spcBef>
              </a:pPr>
              <a:t>9</a:t>
            </a:fld>
            <a:endParaRPr lang="en-US" altLang="en-US">
              <a:latin typeface="Arial" panose="020B0604020202020204" pitchFamily="34" charset="0"/>
            </a:endParaRPr>
          </a:p>
        </p:txBody>
      </p:sp>
    </p:spTree>
    <p:extLst>
      <p:ext uri="{BB962C8B-B14F-4D97-AF65-F5344CB8AC3E}">
        <p14:creationId xmlns:p14="http://schemas.microsoft.com/office/powerpoint/2010/main" val="3603275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3"/>
          </a:xfrm>
          <a:effectLst/>
        </p:spPr>
        <p:txBody>
          <a:bodyPr anchor="b">
            <a:normAutofit/>
          </a:bodyPr>
          <a:lstStyle>
            <a:lvl1pPr>
              <a:defRPr sz="27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3" y="2495447"/>
            <a:ext cx="10993547" cy="590321"/>
          </a:xfrm>
        </p:spPr>
        <p:txBody>
          <a:bodyPr anchor="t">
            <a:normAutofit/>
          </a:bodyPr>
          <a:lstStyle>
            <a:lvl1pPr marL="0" indent="0" algn="l">
              <a:buNone/>
              <a:defRPr sz="1200" cap="all" baseline="0">
                <a:solidFill>
                  <a:srgbClr val="0070C0"/>
                </a:solidFill>
                <a:latin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9"/>
            <a:ext cx="9210508" cy="365125"/>
          </a:xfrm>
        </p:spPr>
        <p:txBody>
          <a:bodyPr/>
          <a:lstStyle>
            <a:lvl1pPr>
              <a:defRPr sz="825" b="1">
                <a:solidFill>
                  <a:schemeClr val="bg1"/>
                </a:solidFill>
                <a:latin typeface="Arial" panose="020B0604020202020204" pitchFamily="34" charset="0"/>
                <a:cs typeface="Arial" panose="020B0604020202020204" pitchFamily="34" charset="0"/>
              </a:defRPr>
            </a:lvl1pPr>
          </a:lstStyle>
          <a:p>
            <a:pPr defTabSz="342900" eaLnBrk="1" fontAlgn="auto" hangingPunct="1">
              <a:spcBef>
                <a:spcPts val="0"/>
              </a:spcBef>
              <a:spcAft>
                <a:spcPts val="0"/>
              </a:spcAft>
            </a:pPr>
            <a:r>
              <a:rPr lang="en-US" dirty="0">
                <a:solidFill>
                  <a:prstClr val="white"/>
                </a:solidFill>
              </a:rPr>
              <a:t>JAN is funded by a contract with the Office of disability employment policy, </a:t>
            </a:r>
            <a:r>
              <a:rPr lang="en-US" dirty="0" err="1">
                <a:solidFill>
                  <a:prstClr val="white"/>
                </a:solidFill>
              </a:rPr>
              <a:t>u.s.</a:t>
            </a:r>
            <a:r>
              <a:rPr lang="en-US" dirty="0">
                <a:solidFill>
                  <a:prstClr val="white"/>
                </a:solidFill>
              </a:rPr>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4225120258"/>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eaLnBrk="1" fontAlgn="auto" hangingPunct="1">
              <a:spcBef>
                <a:spcPts val="0"/>
              </a:spcBef>
              <a:spcAft>
                <a:spcPts val="0"/>
              </a:spcAft>
            </a:pPr>
            <a:fld id="{E516496B-62A4-45AD-A174-D929C967C4CB}" type="datetime1">
              <a:rPr lang="en-US" smtClean="0">
                <a:solidFill>
                  <a:srgbClr val="4590B8"/>
                </a:solidFill>
                <a:latin typeface="Gill Sans MT" panose="020B0502020104020203"/>
              </a:rPr>
              <a:pPr defTabSz="342900" eaLnBrk="1" fontAlgn="auto" hangingPunct="1">
                <a:spcBef>
                  <a:spcPts val="0"/>
                </a:spcBef>
                <a:spcAft>
                  <a:spcPts val="0"/>
                </a:spcAft>
              </a:pPr>
              <a:t>9/12/2023</a:t>
            </a:fld>
            <a:endParaRPr lang="en-US" dirty="0">
              <a:solidFill>
                <a:srgbClr val="4590B8"/>
              </a:solidFill>
              <a:latin typeface="Gill Sans MT" panose="020B0502020104020203"/>
            </a:endParaRPr>
          </a:p>
        </p:txBody>
      </p:sp>
      <p:sp>
        <p:nvSpPr>
          <p:cNvPr id="5" name="Footer Placeholder 4"/>
          <p:cNvSpPr>
            <a:spLocks noGrp="1"/>
          </p:cNvSpPr>
          <p:nvPr>
            <p:ph type="ftr" sz="quarter" idx="11"/>
          </p:nvPr>
        </p:nvSpPr>
        <p:spPr/>
        <p:txBody>
          <a:bodyPr/>
          <a:lstStyle/>
          <a:p>
            <a:pPr defTabSz="342900" eaLnBrk="1" fontAlgn="auto" hangingPunct="1">
              <a:spcBef>
                <a:spcPts val="0"/>
              </a:spcBef>
              <a:spcAft>
                <a:spcPts val="0"/>
              </a:spcAft>
            </a:pPr>
            <a:endParaRPr lang="en-US" dirty="0">
              <a:solidFill>
                <a:srgbClr val="4590B8"/>
              </a:solidFill>
              <a:latin typeface="Gill Sans MT" panose="020B0502020104020203"/>
            </a:endParaRPr>
          </a:p>
        </p:txBody>
      </p:sp>
      <p:sp>
        <p:nvSpPr>
          <p:cNvPr id="6" name="Slide Number Placeholder 5"/>
          <p:cNvSpPr>
            <a:spLocks noGrp="1"/>
          </p:cNvSpPr>
          <p:nvPr>
            <p:ph type="sldNum" sz="quarter" idx="12"/>
          </p:nvPr>
        </p:nvSpPr>
        <p:spPr/>
        <p:txBody>
          <a:bodyPr/>
          <a:lstStyle/>
          <a:p>
            <a:pPr defTabSz="342900" eaLnBrk="1" fontAlgn="auto" hangingPunct="1">
              <a:spcBef>
                <a:spcPts val="0"/>
              </a:spcBef>
              <a:spcAft>
                <a:spcPts val="0"/>
              </a:spcAft>
            </a:pPr>
            <a:fld id="{D57F1E4F-1CFF-5643-939E-217C01CDF565}" type="slidenum">
              <a:rPr lang="en-US" smtClean="0">
                <a:solidFill>
                  <a:srgbClr val="4590B8"/>
                </a:solidFill>
                <a:latin typeface="Gill Sans MT" panose="020B0502020104020203"/>
              </a:rPr>
              <a:pPr defTabSz="342900" eaLnBrk="1" fontAlgn="auto" hangingPunct="1">
                <a:spcBef>
                  <a:spcPts val="0"/>
                </a:spcBef>
                <a:spcAft>
                  <a:spcPts val="0"/>
                </a:spcAft>
              </a:pPr>
              <a:t>‹#›</a:t>
            </a:fld>
            <a:endParaRPr lang="en-US" dirty="0">
              <a:solidFill>
                <a:srgbClr val="4590B8"/>
              </a:solidFill>
              <a:latin typeface="Gill Sans MT" panose="020B0502020104020203"/>
            </a:endParaRPr>
          </a:p>
        </p:txBody>
      </p:sp>
    </p:spTree>
    <p:extLst>
      <p:ext uri="{BB962C8B-B14F-4D97-AF65-F5344CB8AC3E}">
        <p14:creationId xmlns:p14="http://schemas.microsoft.com/office/powerpoint/2010/main" val="2513975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4" y="5956139"/>
            <a:ext cx="1328141" cy="365125"/>
          </a:xfrm>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fld id="{832A0D10-1C02-40CB-A684-779709F45FE8}" type="datetime1">
              <a:rPr lang="en-US" smtClean="0">
                <a:solidFill>
                  <a:srgbClr val="1A3260">
                    <a:lumMod val="75000"/>
                    <a:lumOff val="25000"/>
                  </a:srgbClr>
                </a:solidFill>
                <a:latin typeface="Gill Sans MT" panose="020B0502020104020203"/>
              </a:rPr>
              <a:pPr defTabSz="342900" eaLnBrk="1" fontAlgn="auto" hangingPunct="1">
                <a:spcBef>
                  <a:spcPts val="0"/>
                </a:spcBef>
                <a:spcAft>
                  <a:spcPts val="0"/>
                </a:spcAft>
              </a:pPr>
              <a:t>9/12/2023</a:t>
            </a:fld>
            <a:endParaRPr lang="en-US" dirty="0">
              <a:solidFill>
                <a:srgbClr val="1A3260">
                  <a:lumMod val="75000"/>
                  <a:lumOff val="25000"/>
                </a:srgbClr>
              </a:solidFill>
              <a:latin typeface="Gill Sans MT" panose="020B0502020104020203"/>
            </a:endParaRPr>
          </a:p>
        </p:txBody>
      </p:sp>
      <p:sp>
        <p:nvSpPr>
          <p:cNvPr id="5" name="Footer Placeholder 4"/>
          <p:cNvSpPr>
            <a:spLocks noGrp="1"/>
          </p:cNvSpPr>
          <p:nvPr>
            <p:ph type="ftr" sz="quarter" idx="11"/>
          </p:nvPr>
        </p:nvSpPr>
        <p:spPr>
          <a:xfrm>
            <a:off x="774925" y="5951813"/>
            <a:ext cx="7896279" cy="365125"/>
          </a:xfrm>
        </p:spPr>
        <p:txBody>
          <a:bodyPr/>
          <a:lstStyle/>
          <a:p>
            <a:pPr defTabSz="342900" eaLnBrk="1" fontAlgn="auto" hangingPunct="1">
              <a:spcBef>
                <a:spcPts val="0"/>
              </a:spcBef>
              <a:spcAft>
                <a:spcPts val="0"/>
              </a:spcAft>
            </a:pPr>
            <a:endParaRPr lang="en-US" dirty="0">
              <a:solidFill>
                <a:srgbClr val="4590B8"/>
              </a:solidFill>
              <a:latin typeface="Gill Sans MT" panose="020B0502020104020203"/>
            </a:endParaRPr>
          </a:p>
        </p:txBody>
      </p:sp>
      <p:sp>
        <p:nvSpPr>
          <p:cNvPr id="6" name="Slide Number Placeholder 5"/>
          <p:cNvSpPr>
            <a:spLocks noGrp="1"/>
          </p:cNvSpPr>
          <p:nvPr>
            <p:ph type="sldNum" sz="quarter" idx="12"/>
          </p:nvPr>
        </p:nvSpPr>
        <p:spPr>
          <a:xfrm>
            <a:off x="10446616" y="5956139"/>
            <a:ext cx="1164195" cy="365125"/>
          </a:xfrm>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fld id="{D57F1E4F-1CFF-5643-939E-217C01CDF565}" type="slidenum">
              <a:rPr lang="en-US" smtClean="0">
                <a:solidFill>
                  <a:srgbClr val="1A3260">
                    <a:lumMod val="75000"/>
                    <a:lumOff val="25000"/>
                  </a:srgbClr>
                </a:solidFill>
                <a:latin typeface="Gill Sans MT" panose="020B0502020104020203"/>
              </a:rPr>
              <a:pPr defTabSz="342900" eaLnBrk="1" fontAlgn="auto" hangingPunct="1">
                <a:spcBef>
                  <a:spcPts val="0"/>
                </a:spcBef>
                <a:spcAft>
                  <a:spcPts val="0"/>
                </a:spcAft>
              </a:pPr>
              <a:t>‹#›</a:t>
            </a:fld>
            <a:endParaRPr lang="en-US" dirty="0">
              <a:solidFill>
                <a:srgbClr val="1A3260">
                  <a:lumMod val="75000"/>
                  <a:lumOff val="25000"/>
                </a:srgbClr>
              </a:solidFill>
              <a:latin typeface="Gill Sans MT" panose="020B0502020104020203"/>
            </a:endParaRPr>
          </a:p>
        </p:txBody>
      </p:sp>
    </p:spTree>
    <p:extLst>
      <p:ext uri="{BB962C8B-B14F-4D97-AF65-F5344CB8AC3E}">
        <p14:creationId xmlns:p14="http://schemas.microsoft.com/office/powerpoint/2010/main" val="15169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3974EB-9946-416D-A462-C7767B5F2066}"/>
              </a:ext>
            </a:extLst>
          </p:cNvPr>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a:extLst>
              <a:ext uri="{FF2B5EF4-FFF2-40B4-BE49-F238E27FC236}">
                <a16:creationId xmlns:a16="http://schemas.microsoft.com/office/drawing/2014/main" id="{E2832F09-26BF-45AA-BD9A-22FA79C0D9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a:extLst>
              <a:ext uri="{FF2B5EF4-FFF2-40B4-BE49-F238E27FC236}">
                <a16:creationId xmlns:a16="http://schemas.microsoft.com/office/drawing/2014/main" id="{2F429A08-2906-4F78-A381-122FD4635164}"/>
              </a:ext>
            </a:extLst>
          </p:cNvPr>
          <p:cNvSpPr>
            <a:spLocks noGrp="1"/>
          </p:cNvSpPr>
          <p:nvPr>
            <p:ph type="sldNum" sz="quarter" idx="10"/>
          </p:nvPr>
        </p:nvSpPr>
        <p:spPr/>
        <p:txBody>
          <a:bodyPr/>
          <a:lstStyle>
            <a:lvl1pPr>
              <a:defRPr smtClean="0"/>
            </a:lvl1pPr>
          </a:lstStyle>
          <a:p>
            <a:pPr>
              <a:defRPr/>
            </a:pPr>
            <a:fld id="{0B0A3B68-6485-42E5-A1B1-29DB39DED44F}" type="slidenum">
              <a:rPr lang="en-US" altLang="en-US"/>
              <a:pPr>
                <a:defRPr/>
              </a:pPr>
              <a:t>‹#›</a:t>
            </a:fld>
            <a:endParaRPr lang="en-US" altLang="en-US"/>
          </a:p>
        </p:txBody>
      </p:sp>
    </p:spTree>
    <p:extLst>
      <p:ext uri="{BB962C8B-B14F-4D97-AF65-F5344CB8AC3E}">
        <p14:creationId xmlns:p14="http://schemas.microsoft.com/office/powerpoint/2010/main" val="2248962137"/>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E451AD-E14E-454A-8BFA-A6EE73BE9055}"/>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94B314C-34E3-4DE0-AE39-52967CDFD20A}"/>
              </a:ext>
            </a:extLst>
          </p:cNvPr>
          <p:cNvSpPr>
            <a:spLocks noGrp="1"/>
          </p:cNvSpPr>
          <p:nvPr>
            <p:ph type="sldNum" sz="quarter" idx="10"/>
          </p:nvPr>
        </p:nvSpPr>
        <p:spPr/>
        <p:txBody>
          <a:bodyPr/>
          <a:lstStyle>
            <a:lvl1pPr>
              <a:defRPr smtClean="0"/>
            </a:lvl1pPr>
          </a:lstStyle>
          <a:p>
            <a:pPr>
              <a:defRPr/>
            </a:pPr>
            <a:fld id="{B8ED09B7-8E9B-4FCD-91BD-D909505471F2}" type="slidenum">
              <a:rPr lang="en-US" altLang="en-US"/>
              <a:pPr>
                <a:defRPr/>
              </a:pPr>
              <a:t>‹#›</a:t>
            </a:fld>
            <a:endParaRPr lang="en-US" altLang="en-US"/>
          </a:p>
        </p:txBody>
      </p:sp>
    </p:spTree>
    <p:extLst>
      <p:ext uri="{BB962C8B-B14F-4D97-AF65-F5344CB8AC3E}">
        <p14:creationId xmlns:p14="http://schemas.microsoft.com/office/powerpoint/2010/main" val="1913849186"/>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r>
              <a:rPr lang="en-US" dirty="0">
                <a:solidFill>
                  <a:prstClr val="white"/>
                </a:solidFill>
              </a:rPr>
              <a:t>JAN is funded by a contract with the Office of disability employment policy, </a:t>
            </a:r>
            <a:r>
              <a:rPr lang="en-US" dirty="0" err="1">
                <a:solidFill>
                  <a:prstClr val="white"/>
                </a:solidFill>
              </a:rPr>
              <a:t>u.s.</a:t>
            </a:r>
            <a:r>
              <a:rPr lang="en-US" dirty="0">
                <a:solidFill>
                  <a:prstClr val="white"/>
                </a:solidFill>
              </a:rPr>
              <a:t> department of labor.</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8" name="Rectangle 7">
            <a:extLst>
              <a:ext uri="{FF2B5EF4-FFF2-40B4-BE49-F238E27FC236}">
                <a16:creationId xmlns:a16="http://schemas.microsoft.com/office/drawing/2014/main" id="{572FC6D7-7FCB-447E-A0F9-D2BA450396D6}"/>
              </a:ext>
            </a:extLst>
          </p:cNvPr>
          <p:cNvSpPr/>
          <p:nvPr userDrawn="1"/>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descr="Logo&#10;&#10;Description automatically generated">
            <a:extLst>
              <a:ext uri="{FF2B5EF4-FFF2-40B4-BE49-F238E27FC236}">
                <a16:creationId xmlns:a16="http://schemas.microsoft.com/office/drawing/2014/main" id="{F34011B6-31A8-4A53-81F0-1634BE81543C}"/>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682FE941-80E4-4D06-8A89-B461318F44A7}"/>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332304876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pPr defTabSz="342900" eaLnBrk="1" fontAlgn="auto" hangingPunct="1">
              <a:spcBef>
                <a:spcPts val="0"/>
              </a:spcBef>
              <a:spcAft>
                <a:spcPts val="0"/>
              </a:spcAft>
            </a:pPr>
            <a:fld id="{D57F1E4F-1CFF-5643-939E-217C01CDF565}" type="slidenum">
              <a:rPr lang="en-US" smtClean="0">
                <a:solidFill>
                  <a:srgbClr val="4590B8"/>
                </a:solidFill>
                <a:latin typeface="Gill Sans MT" panose="020B0502020104020203"/>
              </a:rPr>
              <a:pPr defTabSz="342900" eaLnBrk="1" fontAlgn="auto" hangingPunct="1">
                <a:spcBef>
                  <a:spcPts val="0"/>
                </a:spcBef>
                <a:spcAft>
                  <a:spcPts val="0"/>
                </a:spcAft>
              </a:pPr>
              <a:t>‹#›</a:t>
            </a:fld>
            <a:endParaRPr lang="en-US" dirty="0">
              <a:solidFill>
                <a:srgbClr val="4590B8"/>
              </a:solidFill>
              <a:latin typeface="Gill Sans MT" panose="020B0502020104020203"/>
            </a:endParaRPr>
          </a:p>
        </p:txBody>
      </p:sp>
      <p:pic>
        <p:nvPicPr>
          <p:cNvPr id="8" name="Picture 7" descr="JAN Logo&#10;Job Accommodation Network">
            <a:extLst>
              <a:ext uri="{FF2B5EF4-FFF2-40B4-BE49-F238E27FC236}">
                <a16:creationId xmlns:a16="http://schemas.microsoft.com/office/drawing/2014/main" id="{515C3614-D055-42EF-BDC2-BFD7870CB6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7" y="6064502"/>
            <a:ext cx="1830967" cy="580832"/>
          </a:xfrm>
          <a:prstGeom prst="rect">
            <a:avLst/>
          </a:prstGeom>
        </p:spPr>
      </p:pic>
    </p:spTree>
    <p:extLst>
      <p:ext uri="{BB962C8B-B14F-4D97-AF65-F5344CB8AC3E}">
        <p14:creationId xmlns:p14="http://schemas.microsoft.com/office/powerpoint/2010/main" val="2456502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fld id="{66C84B26-3D2A-4741-A536-840D4BB0A26D}" type="datetime1">
              <a:rPr lang="en-US" smtClean="0">
                <a:solidFill>
                  <a:srgbClr val="1A3260">
                    <a:lumMod val="75000"/>
                    <a:lumOff val="25000"/>
                  </a:srgbClr>
                </a:solidFill>
                <a:latin typeface="Gill Sans MT" panose="020B0502020104020203"/>
              </a:rPr>
              <a:pPr defTabSz="342900" eaLnBrk="1" fontAlgn="auto" hangingPunct="1">
                <a:spcBef>
                  <a:spcPts val="0"/>
                </a:spcBef>
                <a:spcAft>
                  <a:spcPts val="0"/>
                </a:spcAft>
              </a:pPr>
              <a:t>9/12/2023</a:t>
            </a:fld>
            <a:endParaRPr lang="en-US" dirty="0">
              <a:solidFill>
                <a:srgbClr val="1A3260">
                  <a:lumMod val="75000"/>
                  <a:lumOff val="25000"/>
                </a:srgbClr>
              </a:solidFill>
              <a:latin typeface="Gill Sans MT" panose="020B0502020104020203"/>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endParaRPr lang="en-US" dirty="0">
              <a:solidFill>
                <a:srgbClr val="1A3260">
                  <a:lumMod val="75000"/>
                  <a:lumOff val="25000"/>
                </a:srgbClr>
              </a:solidFill>
              <a:latin typeface="Gill Sans MT" panose="020B0502020104020203"/>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fld id="{D57F1E4F-1CFF-5643-939E-217C01CDF565}" type="slidenum">
              <a:rPr lang="en-US" smtClean="0">
                <a:solidFill>
                  <a:srgbClr val="1A3260">
                    <a:lumMod val="75000"/>
                    <a:lumOff val="25000"/>
                  </a:srgbClr>
                </a:solidFill>
                <a:latin typeface="Gill Sans MT" panose="020B0502020104020203"/>
              </a:rPr>
              <a:pPr defTabSz="342900" eaLnBrk="1" fontAlgn="auto" hangingPunct="1">
                <a:spcBef>
                  <a:spcPts val="0"/>
                </a:spcBef>
                <a:spcAft>
                  <a:spcPts val="0"/>
                </a:spcAft>
              </a:pPr>
              <a:t>‹#›</a:t>
            </a:fld>
            <a:endParaRPr lang="en-US" dirty="0">
              <a:solidFill>
                <a:srgbClr val="1A3260">
                  <a:lumMod val="75000"/>
                  <a:lumOff val="25000"/>
                </a:srgbClr>
              </a:solidFill>
              <a:latin typeface="Gill Sans MT" panose="020B0502020104020203"/>
            </a:endParaRPr>
          </a:p>
        </p:txBody>
      </p:sp>
    </p:spTree>
    <p:extLst>
      <p:ext uri="{BB962C8B-B14F-4D97-AF65-F5344CB8AC3E}">
        <p14:creationId xmlns:p14="http://schemas.microsoft.com/office/powerpoint/2010/main" val="3350011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900" eaLnBrk="1" fontAlgn="auto" hangingPunct="1">
              <a:spcBef>
                <a:spcPts val="0"/>
              </a:spcBef>
              <a:spcAft>
                <a:spcPts val="0"/>
              </a:spcAft>
            </a:pPr>
            <a:fld id="{6DF33448-939B-4EC9-AF81-FED917661257}" type="datetime1">
              <a:rPr lang="en-US" smtClean="0">
                <a:solidFill>
                  <a:srgbClr val="4590B8"/>
                </a:solidFill>
                <a:latin typeface="Gill Sans MT" panose="020B0502020104020203"/>
              </a:rPr>
              <a:pPr defTabSz="342900" eaLnBrk="1" fontAlgn="auto" hangingPunct="1">
                <a:spcBef>
                  <a:spcPts val="0"/>
                </a:spcBef>
                <a:spcAft>
                  <a:spcPts val="0"/>
                </a:spcAft>
              </a:pPr>
              <a:t>9/12/2023</a:t>
            </a:fld>
            <a:endParaRPr lang="en-US" dirty="0">
              <a:solidFill>
                <a:srgbClr val="4590B8"/>
              </a:solidFill>
              <a:latin typeface="Gill Sans MT" panose="020B0502020104020203"/>
            </a:endParaRPr>
          </a:p>
        </p:txBody>
      </p:sp>
      <p:sp>
        <p:nvSpPr>
          <p:cNvPr id="6" name="Footer Placeholder 5"/>
          <p:cNvSpPr>
            <a:spLocks noGrp="1"/>
          </p:cNvSpPr>
          <p:nvPr>
            <p:ph type="ftr" sz="quarter" idx="11"/>
          </p:nvPr>
        </p:nvSpPr>
        <p:spPr/>
        <p:txBody>
          <a:bodyPr/>
          <a:lstStyle/>
          <a:p>
            <a:pPr defTabSz="342900" eaLnBrk="1" fontAlgn="auto" hangingPunct="1">
              <a:spcBef>
                <a:spcPts val="0"/>
              </a:spcBef>
              <a:spcAft>
                <a:spcPts val="0"/>
              </a:spcAft>
            </a:pPr>
            <a:endParaRPr lang="en-US" dirty="0">
              <a:solidFill>
                <a:srgbClr val="4590B8"/>
              </a:solidFill>
              <a:latin typeface="Gill Sans MT" panose="020B0502020104020203"/>
            </a:endParaRPr>
          </a:p>
        </p:txBody>
      </p:sp>
      <p:sp>
        <p:nvSpPr>
          <p:cNvPr id="7" name="Slide Number Placeholder 6"/>
          <p:cNvSpPr>
            <a:spLocks noGrp="1"/>
          </p:cNvSpPr>
          <p:nvPr>
            <p:ph type="sldNum" sz="quarter" idx="12"/>
          </p:nvPr>
        </p:nvSpPr>
        <p:spPr/>
        <p:txBody>
          <a:bodyPr/>
          <a:lstStyle/>
          <a:p>
            <a:pPr defTabSz="342900" eaLnBrk="1" fontAlgn="auto" hangingPunct="1">
              <a:spcBef>
                <a:spcPts val="0"/>
              </a:spcBef>
              <a:spcAft>
                <a:spcPts val="0"/>
              </a:spcAft>
            </a:pPr>
            <a:fld id="{D57F1E4F-1CFF-5643-939E-217C01CDF565}" type="slidenum">
              <a:rPr lang="en-US" smtClean="0">
                <a:solidFill>
                  <a:srgbClr val="4590B8"/>
                </a:solidFill>
                <a:latin typeface="Gill Sans MT" panose="020B0502020104020203"/>
              </a:rPr>
              <a:pPr defTabSz="342900" eaLnBrk="1" fontAlgn="auto" hangingPunct="1">
                <a:spcBef>
                  <a:spcPts val="0"/>
                </a:spcBef>
                <a:spcAft>
                  <a:spcPts val="0"/>
                </a:spcAft>
              </a:pPr>
              <a:t>‹#›</a:t>
            </a:fld>
            <a:endParaRPr lang="en-US" dirty="0">
              <a:solidFill>
                <a:srgbClr val="4590B8"/>
              </a:solidFill>
              <a:latin typeface="Gill Sans MT" panose="020B0502020104020203"/>
            </a:endParaRPr>
          </a:p>
        </p:txBody>
      </p:sp>
    </p:spTree>
    <p:extLst>
      <p:ext uri="{BB962C8B-B14F-4D97-AF65-F5344CB8AC3E}">
        <p14:creationId xmlns:p14="http://schemas.microsoft.com/office/powerpoint/2010/main" val="2500896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eaLnBrk="1" fontAlgn="auto" hangingPunct="1">
              <a:spcBef>
                <a:spcPts val="0"/>
              </a:spcBef>
              <a:spcAft>
                <a:spcPts val="0"/>
              </a:spcAft>
            </a:pPr>
            <a:fld id="{8AB8E1A0-F19E-43ED-A9FD-BBBB6365A0B1}" type="datetime1">
              <a:rPr lang="en-US" smtClean="0">
                <a:solidFill>
                  <a:srgbClr val="4590B8"/>
                </a:solidFill>
                <a:latin typeface="Gill Sans MT" panose="020B0502020104020203"/>
              </a:rPr>
              <a:pPr defTabSz="342900" eaLnBrk="1" fontAlgn="auto" hangingPunct="1">
                <a:spcBef>
                  <a:spcPts val="0"/>
                </a:spcBef>
                <a:spcAft>
                  <a:spcPts val="0"/>
                </a:spcAft>
              </a:pPr>
              <a:t>9/12/2023</a:t>
            </a:fld>
            <a:endParaRPr lang="en-US" dirty="0">
              <a:solidFill>
                <a:srgbClr val="4590B8"/>
              </a:solidFill>
              <a:latin typeface="Gill Sans MT" panose="020B0502020104020203"/>
            </a:endParaRPr>
          </a:p>
        </p:txBody>
      </p:sp>
      <p:sp>
        <p:nvSpPr>
          <p:cNvPr id="8" name="Footer Placeholder 7"/>
          <p:cNvSpPr>
            <a:spLocks noGrp="1"/>
          </p:cNvSpPr>
          <p:nvPr>
            <p:ph type="ftr" sz="quarter" idx="11"/>
          </p:nvPr>
        </p:nvSpPr>
        <p:spPr/>
        <p:txBody>
          <a:bodyPr/>
          <a:lstStyle/>
          <a:p>
            <a:pPr defTabSz="342900" eaLnBrk="1" fontAlgn="auto" hangingPunct="1">
              <a:spcBef>
                <a:spcPts val="0"/>
              </a:spcBef>
              <a:spcAft>
                <a:spcPts val="0"/>
              </a:spcAft>
            </a:pPr>
            <a:endParaRPr lang="en-US" dirty="0">
              <a:solidFill>
                <a:srgbClr val="4590B8"/>
              </a:solidFill>
              <a:latin typeface="Gill Sans MT" panose="020B0502020104020203"/>
            </a:endParaRPr>
          </a:p>
        </p:txBody>
      </p:sp>
      <p:sp>
        <p:nvSpPr>
          <p:cNvPr id="9" name="Slide Number Placeholder 8"/>
          <p:cNvSpPr>
            <a:spLocks noGrp="1"/>
          </p:cNvSpPr>
          <p:nvPr>
            <p:ph type="sldNum" sz="quarter" idx="12"/>
          </p:nvPr>
        </p:nvSpPr>
        <p:spPr/>
        <p:txBody>
          <a:bodyPr/>
          <a:lstStyle/>
          <a:p>
            <a:pPr defTabSz="342900" eaLnBrk="1" fontAlgn="auto" hangingPunct="1">
              <a:spcBef>
                <a:spcPts val="0"/>
              </a:spcBef>
              <a:spcAft>
                <a:spcPts val="0"/>
              </a:spcAft>
            </a:pPr>
            <a:fld id="{D57F1E4F-1CFF-5643-939E-217C01CDF565}" type="slidenum">
              <a:rPr lang="en-US" smtClean="0">
                <a:solidFill>
                  <a:srgbClr val="4590B8"/>
                </a:solidFill>
                <a:latin typeface="Gill Sans MT" panose="020B0502020104020203"/>
              </a:rPr>
              <a:pPr defTabSz="342900" eaLnBrk="1" fontAlgn="auto" hangingPunct="1">
                <a:spcBef>
                  <a:spcPts val="0"/>
                </a:spcBef>
                <a:spcAft>
                  <a:spcPts val="0"/>
                </a:spcAft>
              </a:pPr>
              <a:t>‹#›</a:t>
            </a:fld>
            <a:endParaRPr lang="en-US" dirty="0">
              <a:solidFill>
                <a:srgbClr val="4590B8"/>
              </a:solidFill>
              <a:latin typeface="Gill Sans MT" panose="020B0502020104020203"/>
            </a:endParaRPr>
          </a:p>
        </p:txBody>
      </p:sp>
    </p:spTree>
    <p:extLst>
      <p:ext uri="{BB962C8B-B14F-4D97-AF65-F5344CB8AC3E}">
        <p14:creationId xmlns:p14="http://schemas.microsoft.com/office/powerpoint/2010/main" val="1202719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9" name="Picture 8">
            <a:extLst>
              <a:ext uri="{FF2B5EF4-FFF2-40B4-BE49-F238E27FC236}">
                <a16:creationId xmlns:a16="http://schemas.microsoft.com/office/drawing/2014/main" id="{E9F8D1D2-EAD4-4E6E-A878-5FDEC5CCF264}"/>
              </a:ext>
            </a:extLst>
          </p:cNvPr>
          <p:cNvPicPr>
            <a:picLocks noChangeAspect="1"/>
          </p:cNvPicPr>
          <p:nvPr userDrawn="1"/>
        </p:nvPicPr>
        <p:blipFill>
          <a:blip r:embed="rId2"/>
          <a:stretch>
            <a:fillRect/>
          </a:stretch>
        </p:blipFill>
        <p:spPr>
          <a:xfrm>
            <a:off x="10161626" y="6041605"/>
            <a:ext cx="1828959" cy="579170"/>
          </a:xfrm>
          <a:prstGeom prst="rect">
            <a:avLst/>
          </a:prstGeom>
        </p:spPr>
      </p:pic>
    </p:spTree>
    <p:extLst>
      <p:ext uri="{BB962C8B-B14F-4D97-AF65-F5344CB8AC3E}">
        <p14:creationId xmlns:p14="http://schemas.microsoft.com/office/powerpoint/2010/main" val="2478005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4" y="2180498"/>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7"/>
            <a:ext cx="717635" cy="335001"/>
          </a:xfrm>
        </p:spPr>
        <p:txBody>
          <a:bodyPr/>
          <a:lstStyle>
            <a:lvl1pPr>
              <a:defRPr sz="1350"/>
            </a:lvl1pPr>
          </a:lstStyle>
          <a:p>
            <a:pPr defTabSz="342900" eaLnBrk="1" fontAlgn="auto" hangingPunct="1">
              <a:spcBef>
                <a:spcPts val="0"/>
              </a:spcBef>
              <a:spcAft>
                <a:spcPts val="0"/>
              </a:spcAft>
            </a:pPr>
            <a:fld id="{D57F1E4F-1CFF-5643-939E-217C01CDF565}" type="slidenum">
              <a:rPr lang="en-US" smtClean="0">
                <a:solidFill>
                  <a:srgbClr val="4590B8"/>
                </a:solidFill>
                <a:latin typeface="Gill Sans MT" panose="020B0502020104020203"/>
              </a:rPr>
              <a:pPr defTabSz="342900" eaLnBrk="1" fontAlgn="auto" hangingPunct="1">
                <a:spcBef>
                  <a:spcPts val="0"/>
                </a:spcBef>
                <a:spcAft>
                  <a:spcPts val="0"/>
                </a:spcAft>
              </a:pPr>
              <a:t>‹#›</a:t>
            </a:fld>
            <a:endParaRPr lang="en-US" dirty="0">
              <a:solidFill>
                <a:srgbClr val="4590B8"/>
              </a:solidFill>
              <a:latin typeface="Gill Sans MT" panose="020B0502020104020203"/>
            </a:endParaRPr>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7" y="6064502"/>
            <a:ext cx="1830967" cy="580832"/>
          </a:xfrm>
          <a:prstGeom prst="rect">
            <a:avLst/>
          </a:prstGeom>
        </p:spPr>
      </p:pic>
    </p:spTree>
    <p:extLst>
      <p:ext uri="{BB962C8B-B14F-4D97-AF65-F5344CB8AC3E}">
        <p14:creationId xmlns:p14="http://schemas.microsoft.com/office/powerpoint/2010/main" val="3826290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5" name="Picture 4">
            <a:extLst>
              <a:ext uri="{FF2B5EF4-FFF2-40B4-BE49-F238E27FC236}">
                <a16:creationId xmlns:a16="http://schemas.microsoft.com/office/drawing/2014/main" id="{8A03DAF7-3DC2-4514-88E6-B02EE8E8135A}"/>
              </a:ext>
            </a:extLst>
          </p:cNvPr>
          <p:cNvPicPr>
            <a:picLocks noChangeAspect="1"/>
          </p:cNvPicPr>
          <p:nvPr userDrawn="1"/>
        </p:nvPicPr>
        <p:blipFill>
          <a:blip r:embed="rId2"/>
          <a:stretch>
            <a:fillRect/>
          </a:stretch>
        </p:blipFill>
        <p:spPr>
          <a:xfrm>
            <a:off x="10040601" y="5994257"/>
            <a:ext cx="1828959" cy="579170"/>
          </a:xfrm>
          <a:prstGeom prst="rect">
            <a:avLst/>
          </a:prstGeom>
        </p:spPr>
      </p:pic>
    </p:spTree>
    <p:extLst>
      <p:ext uri="{BB962C8B-B14F-4D97-AF65-F5344CB8AC3E}">
        <p14:creationId xmlns:p14="http://schemas.microsoft.com/office/powerpoint/2010/main" val="315373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fld id="{EA0697B2-505F-4AC8-8F94-72E521A0B74F}" type="datetime1">
              <a:rPr lang="en-US" smtClean="0">
                <a:solidFill>
                  <a:srgbClr val="1A3260">
                    <a:lumMod val="75000"/>
                    <a:lumOff val="25000"/>
                  </a:srgbClr>
                </a:solidFill>
                <a:latin typeface="Gill Sans MT" panose="020B0502020104020203"/>
              </a:rPr>
              <a:pPr defTabSz="342900" eaLnBrk="1" fontAlgn="auto" hangingPunct="1">
                <a:spcBef>
                  <a:spcPts val="0"/>
                </a:spcBef>
                <a:spcAft>
                  <a:spcPts val="0"/>
                </a:spcAft>
              </a:pPr>
              <a:t>9/12/2023</a:t>
            </a:fld>
            <a:endParaRPr lang="en-US" dirty="0">
              <a:solidFill>
                <a:srgbClr val="1A3260">
                  <a:lumMod val="75000"/>
                  <a:lumOff val="25000"/>
                </a:srgbClr>
              </a:solidFill>
              <a:latin typeface="Gill Sans MT" panose="020B0502020104020203"/>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endParaRPr lang="en-US" dirty="0">
              <a:solidFill>
                <a:srgbClr val="1A3260">
                  <a:lumMod val="75000"/>
                  <a:lumOff val="25000"/>
                </a:srgbClr>
              </a:solidFill>
              <a:latin typeface="Gill Sans MT" panose="020B0502020104020203"/>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fld id="{D57F1E4F-1CFF-5643-939E-217C01CDF565}" type="slidenum">
              <a:rPr lang="en-US" smtClean="0">
                <a:solidFill>
                  <a:srgbClr val="1A3260">
                    <a:lumMod val="75000"/>
                    <a:lumOff val="25000"/>
                  </a:srgbClr>
                </a:solidFill>
                <a:latin typeface="Gill Sans MT" panose="020B0502020104020203"/>
              </a:rPr>
              <a:pPr defTabSz="342900" eaLnBrk="1" fontAlgn="auto" hangingPunct="1">
                <a:spcBef>
                  <a:spcPts val="0"/>
                </a:spcBef>
                <a:spcAft>
                  <a:spcPts val="0"/>
                </a:spcAft>
              </a:pPr>
              <a:t>‹#›</a:t>
            </a:fld>
            <a:endParaRPr lang="en-US" dirty="0">
              <a:solidFill>
                <a:srgbClr val="1A3260">
                  <a:lumMod val="75000"/>
                  <a:lumOff val="25000"/>
                </a:srgbClr>
              </a:solidFill>
              <a:latin typeface="Gill Sans MT" panose="020B0502020104020203"/>
            </a:endParaRPr>
          </a:p>
        </p:txBody>
      </p:sp>
    </p:spTree>
    <p:extLst>
      <p:ext uri="{BB962C8B-B14F-4D97-AF65-F5344CB8AC3E}">
        <p14:creationId xmlns:p14="http://schemas.microsoft.com/office/powerpoint/2010/main" val="1321474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eaLnBrk="1" fontAlgn="auto" hangingPunct="1">
              <a:spcBef>
                <a:spcPts val="0"/>
              </a:spcBef>
              <a:spcAft>
                <a:spcPts val="0"/>
              </a:spcAft>
            </a:pPr>
            <a:fld id="{0DEFF899-93D7-4212-8D3F-0D755BDEB77C}" type="datetime1">
              <a:rPr lang="en-US" smtClean="0">
                <a:solidFill>
                  <a:srgbClr val="4590B8"/>
                </a:solidFill>
                <a:latin typeface="Gill Sans MT" panose="020B0502020104020203"/>
              </a:rPr>
              <a:pPr defTabSz="342900" eaLnBrk="1" fontAlgn="auto" hangingPunct="1">
                <a:spcBef>
                  <a:spcPts val="0"/>
                </a:spcBef>
                <a:spcAft>
                  <a:spcPts val="0"/>
                </a:spcAft>
              </a:pPr>
              <a:t>9/12/2023</a:t>
            </a:fld>
            <a:endParaRPr lang="en-US" dirty="0">
              <a:solidFill>
                <a:srgbClr val="4590B8"/>
              </a:solidFill>
              <a:latin typeface="Gill Sans MT" panose="020B0502020104020203"/>
            </a:endParaRPr>
          </a:p>
        </p:txBody>
      </p:sp>
      <p:sp>
        <p:nvSpPr>
          <p:cNvPr id="6" name="Footer Placeholder 5"/>
          <p:cNvSpPr>
            <a:spLocks noGrp="1"/>
          </p:cNvSpPr>
          <p:nvPr>
            <p:ph type="ftr" sz="quarter" idx="11"/>
          </p:nvPr>
        </p:nvSpPr>
        <p:spPr/>
        <p:txBody>
          <a:bodyPr/>
          <a:lstStyle/>
          <a:p>
            <a:pPr defTabSz="342900" eaLnBrk="1" fontAlgn="auto" hangingPunct="1">
              <a:spcBef>
                <a:spcPts val="0"/>
              </a:spcBef>
              <a:spcAft>
                <a:spcPts val="0"/>
              </a:spcAft>
            </a:pPr>
            <a:endParaRPr lang="en-US" dirty="0">
              <a:solidFill>
                <a:srgbClr val="4590B8"/>
              </a:solidFill>
              <a:latin typeface="Gill Sans MT" panose="020B0502020104020203"/>
            </a:endParaRPr>
          </a:p>
        </p:txBody>
      </p:sp>
      <p:sp>
        <p:nvSpPr>
          <p:cNvPr id="7" name="Slide Number Placeholder 6"/>
          <p:cNvSpPr>
            <a:spLocks noGrp="1"/>
          </p:cNvSpPr>
          <p:nvPr>
            <p:ph type="sldNum" sz="quarter" idx="12"/>
          </p:nvPr>
        </p:nvSpPr>
        <p:spPr/>
        <p:txBody>
          <a:bodyPr/>
          <a:lstStyle/>
          <a:p>
            <a:pPr defTabSz="342900" eaLnBrk="1" fontAlgn="auto" hangingPunct="1">
              <a:spcBef>
                <a:spcPts val="0"/>
              </a:spcBef>
              <a:spcAft>
                <a:spcPts val="0"/>
              </a:spcAft>
            </a:pPr>
            <a:fld id="{D57F1E4F-1CFF-5643-939E-217C01CDF565}" type="slidenum">
              <a:rPr lang="en-US" smtClean="0">
                <a:solidFill>
                  <a:srgbClr val="4590B8"/>
                </a:solidFill>
                <a:latin typeface="Gill Sans MT" panose="020B0502020104020203"/>
              </a:rPr>
              <a:pPr defTabSz="342900" eaLnBrk="1" fontAlgn="auto" hangingPunct="1">
                <a:spcBef>
                  <a:spcPts val="0"/>
                </a:spcBef>
                <a:spcAft>
                  <a:spcPts val="0"/>
                </a:spcAft>
              </a:pPr>
              <a:t>‹#›</a:t>
            </a:fld>
            <a:endParaRPr lang="en-US" dirty="0">
              <a:solidFill>
                <a:srgbClr val="4590B8"/>
              </a:solidFill>
              <a:latin typeface="Gill Sans MT" panose="020B0502020104020203"/>
            </a:endParaRPr>
          </a:p>
        </p:txBody>
      </p:sp>
    </p:spTree>
    <p:extLst>
      <p:ext uri="{BB962C8B-B14F-4D97-AF65-F5344CB8AC3E}">
        <p14:creationId xmlns:p14="http://schemas.microsoft.com/office/powerpoint/2010/main" val="62077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900" eaLnBrk="1" fontAlgn="auto" hangingPunct="1">
              <a:spcBef>
                <a:spcPts val="0"/>
              </a:spcBef>
              <a:spcAft>
                <a:spcPts val="0"/>
              </a:spcAft>
            </a:pPr>
            <a:fld id="{E516496B-62A4-45AD-A174-D929C967C4CB}" type="datetime1">
              <a:rPr lang="en-US" smtClean="0">
                <a:solidFill>
                  <a:srgbClr val="4590B8"/>
                </a:solidFill>
                <a:latin typeface="Gill Sans MT" panose="020B0502020104020203"/>
              </a:rPr>
              <a:pPr defTabSz="342900" eaLnBrk="1" fontAlgn="auto" hangingPunct="1">
                <a:spcBef>
                  <a:spcPts val="0"/>
                </a:spcBef>
                <a:spcAft>
                  <a:spcPts val="0"/>
                </a:spcAft>
              </a:pPr>
              <a:t>9/12/2023</a:t>
            </a:fld>
            <a:endParaRPr lang="en-US" dirty="0">
              <a:solidFill>
                <a:srgbClr val="4590B8"/>
              </a:solidFill>
              <a:latin typeface="Gill Sans MT" panose="020B0502020104020203"/>
            </a:endParaRPr>
          </a:p>
        </p:txBody>
      </p:sp>
      <p:sp>
        <p:nvSpPr>
          <p:cNvPr id="5" name="Footer Placeholder 4"/>
          <p:cNvSpPr>
            <a:spLocks noGrp="1"/>
          </p:cNvSpPr>
          <p:nvPr>
            <p:ph type="ftr" sz="quarter" idx="11"/>
          </p:nvPr>
        </p:nvSpPr>
        <p:spPr/>
        <p:txBody>
          <a:bodyPr/>
          <a:lstStyle/>
          <a:p>
            <a:pPr defTabSz="342900" eaLnBrk="1" fontAlgn="auto" hangingPunct="1">
              <a:spcBef>
                <a:spcPts val="0"/>
              </a:spcBef>
              <a:spcAft>
                <a:spcPts val="0"/>
              </a:spcAft>
            </a:pPr>
            <a:endParaRPr lang="en-US" dirty="0">
              <a:solidFill>
                <a:srgbClr val="4590B8"/>
              </a:solidFill>
              <a:latin typeface="Gill Sans MT" panose="020B0502020104020203"/>
            </a:endParaRPr>
          </a:p>
        </p:txBody>
      </p:sp>
      <p:sp>
        <p:nvSpPr>
          <p:cNvPr id="6" name="Slide Number Placeholder 5"/>
          <p:cNvSpPr>
            <a:spLocks noGrp="1"/>
          </p:cNvSpPr>
          <p:nvPr>
            <p:ph type="sldNum" sz="quarter" idx="12"/>
          </p:nvPr>
        </p:nvSpPr>
        <p:spPr/>
        <p:txBody>
          <a:bodyPr/>
          <a:lstStyle/>
          <a:p>
            <a:pPr defTabSz="342900" eaLnBrk="1" fontAlgn="auto" hangingPunct="1">
              <a:spcBef>
                <a:spcPts val="0"/>
              </a:spcBef>
              <a:spcAft>
                <a:spcPts val="0"/>
              </a:spcAft>
            </a:pPr>
            <a:fld id="{D57F1E4F-1CFF-5643-939E-217C01CDF565}" type="slidenum">
              <a:rPr lang="en-US" smtClean="0">
                <a:solidFill>
                  <a:srgbClr val="4590B8"/>
                </a:solidFill>
                <a:latin typeface="Gill Sans MT" panose="020B0502020104020203"/>
              </a:rPr>
              <a:pPr defTabSz="342900" eaLnBrk="1" fontAlgn="auto" hangingPunct="1">
                <a:spcBef>
                  <a:spcPts val="0"/>
                </a:spcBef>
                <a:spcAft>
                  <a:spcPts val="0"/>
                </a:spcAft>
              </a:pPr>
              <a:t>‹#›</a:t>
            </a:fld>
            <a:endParaRPr lang="en-US" dirty="0">
              <a:solidFill>
                <a:srgbClr val="4590B8"/>
              </a:solidFill>
              <a:latin typeface="Gill Sans MT" panose="020B0502020104020203"/>
            </a:endParaRPr>
          </a:p>
        </p:txBody>
      </p:sp>
    </p:spTree>
    <p:extLst>
      <p:ext uri="{BB962C8B-B14F-4D97-AF65-F5344CB8AC3E}">
        <p14:creationId xmlns:p14="http://schemas.microsoft.com/office/powerpoint/2010/main" val="4207115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fld id="{832A0D10-1C02-40CB-A684-779709F45FE8}" type="datetime1">
              <a:rPr lang="en-US" smtClean="0">
                <a:solidFill>
                  <a:srgbClr val="1A3260">
                    <a:lumMod val="75000"/>
                    <a:lumOff val="25000"/>
                  </a:srgbClr>
                </a:solidFill>
                <a:latin typeface="Gill Sans MT" panose="020B0502020104020203"/>
              </a:rPr>
              <a:pPr defTabSz="342900" eaLnBrk="1" fontAlgn="auto" hangingPunct="1">
                <a:spcBef>
                  <a:spcPts val="0"/>
                </a:spcBef>
                <a:spcAft>
                  <a:spcPts val="0"/>
                </a:spcAft>
              </a:pPr>
              <a:t>9/12/2023</a:t>
            </a:fld>
            <a:endParaRPr lang="en-US" dirty="0">
              <a:solidFill>
                <a:srgbClr val="1A3260">
                  <a:lumMod val="75000"/>
                  <a:lumOff val="25000"/>
                </a:srgbClr>
              </a:solidFill>
              <a:latin typeface="Gill Sans MT" panose="020B0502020104020203"/>
            </a:endParaRPr>
          </a:p>
        </p:txBody>
      </p:sp>
      <p:sp>
        <p:nvSpPr>
          <p:cNvPr id="5" name="Footer Placeholder 4"/>
          <p:cNvSpPr>
            <a:spLocks noGrp="1"/>
          </p:cNvSpPr>
          <p:nvPr>
            <p:ph type="ftr" sz="quarter" idx="11"/>
          </p:nvPr>
        </p:nvSpPr>
        <p:spPr>
          <a:xfrm>
            <a:off x="774923" y="5951811"/>
            <a:ext cx="7896279" cy="365125"/>
          </a:xfrm>
        </p:spPr>
        <p:txBody>
          <a:bodyPr/>
          <a:lstStyle/>
          <a:p>
            <a:pPr defTabSz="342900" eaLnBrk="1" fontAlgn="auto" hangingPunct="1">
              <a:spcBef>
                <a:spcPts val="0"/>
              </a:spcBef>
              <a:spcAft>
                <a:spcPts val="0"/>
              </a:spcAft>
            </a:pPr>
            <a:endParaRPr lang="en-US" dirty="0">
              <a:solidFill>
                <a:srgbClr val="4590B8"/>
              </a:solidFill>
              <a:latin typeface="Gill Sans MT" panose="020B0502020104020203"/>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fld id="{D57F1E4F-1CFF-5643-939E-217C01CDF565}" type="slidenum">
              <a:rPr lang="en-US" smtClean="0">
                <a:solidFill>
                  <a:srgbClr val="1A3260">
                    <a:lumMod val="75000"/>
                    <a:lumOff val="25000"/>
                  </a:srgbClr>
                </a:solidFill>
                <a:latin typeface="Gill Sans MT" panose="020B0502020104020203"/>
              </a:rPr>
              <a:pPr defTabSz="342900" eaLnBrk="1" fontAlgn="auto" hangingPunct="1">
                <a:spcBef>
                  <a:spcPts val="0"/>
                </a:spcBef>
                <a:spcAft>
                  <a:spcPts val="0"/>
                </a:spcAft>
              </a:pPr>
              <a:t>‹#›</a:t>
            </a:fld>
            <a:endParaRPr lang="en-US" dirty="0">
              <a:solidFill>
                <a:srgbClr val="1A3260">
                  <a:lumMod val="75000"/>
                  <a:lumOff val="25000"/>
                </a:srgbClr>
              </a:solidFill>
              <a:latin typeface="Gill Sans MT" panose="020B0502020104020203"/>
            </a:endParaRPr>
          </a:p>
        </p:txBody>
      </p:sp>
    </p:spTree>
    <p:extLst>
      <p:ext uri="{BB962C8B-B14F-4D97-AF65-F5344CB8AC3E}">
        <p14:creationId xmlns:p14="http://schemas.microsoft.com/office/powerpoint/2010/main" val="738237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11497455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3690716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21106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85988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4036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6"/>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2"/>
            <a:ext cx="11029615" cy="1497507"/>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fld id="{66C84B26-3D2A-4741-A536-840D4BB0A26D}" type="datetime1">
              <a:rPr lang="en-US" smtClean="0">
                <a:solidFill>
                  <a:srgbClr val="1A3260">
                    <a:lumMod val="75000"/>
                    <a:lumOff val="25000"/>
                  </a:srgbClr>
                </a:solidFill>
                <a:latin typeface="Gill Sans MT" panose="020B0502020104020203"/>
              </a:rPr>
              <a:pPr defTabSz="342900" eaLnBrk="1" fontAlgn="auto" hangingPunct="1">
                <a:spcBef>
                  <a:spcPts val="0"/>
                </a:spcBef>
                <a:spcAft>
                  <a:spcPts val="0"/>
                </a:spcAft>
              </a:pPr>
              <a:t>9/12/2023</a:t>
            </a:fld>
            <a:endParaRPr lang="en-US" dirty="0">
              <a:solidFill>
                <a:srgbClr val="1A3260">
                  <a:lumMod val="75000"/>
                  <a:lumOff val="25000"/>
                </a:srgbClr>
              </a:solidFill>
              <a:latin typeface="Gill Sans MT" panose="020B0502020104020203"/>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endParaRPr lang="en-US" dirty="0">
              <a:solidFill>
                <a:srgbClr val="1A3260">
                  <a:lumMod val="75000"/>
                  <a:lumOff val="25000"/>
                </a:srgbClr>
              </a:solidFill>
              <a:latin typeface="Gill Sans MT" panose="020B0502020104020203"/>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fld id="{D57F1E4F-1CFF-5643-939E-217C01CDF565}" type="slidenum">
              <a:rPr lang="en-US" smtClean="0">
                <a:solidFill>
                  <a:srgbClr val="1A3260">
                    <a:lumMod val="75000"/>
                    <a:lumOff val="25000"/>
                  </a:srgbClr>
                </a:solidFill>
                <a:latin typeface="Gill Sans MT" panose="020B0502020104020203"/>
              </a:rPr>
              <a:pPr defTabSz="342900" eaLnBrk="1" fontAlgn="auto" hangingPunct="1">
                <a:spcBef>
                  <a:spcPts val="0"/>
                </a:spcBef>
                <a:spcAft>
                  <a:spcPts val="0"/>
                </a:spcAft>
              </a:pPr>
              <a:t>‹#›</a:t>
            </a:fld>
            <a:endParaRPr lang="en-US" dirty="0">
              <a:solidFill>
                <a:srgbClr val="1A3260">
                  <a:lumMod val="75000"/>
                  <a:lumOff val="25000"/>
                </a:srgbClr>
              </a:solidFill>
              <a:latin typeface="Gill Sans MT" panose="020B0502020104020203"/>
            </a:endParaRPr>
          </a:p>
        </p:txBody>
      </p:sp>
    </p:spTree>
    <p:extLst>
      <p:ext uri="{BB962C8B-B14F-4D97-AF65-F5344CB8AC3E}">
        <p14:creationId xmlns:p14="http://schemas.microsoft.com/office/powerpoint/2010/main" val="820803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4290919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3196311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43870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09951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78359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41985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0D8369C7-1071-48A7-AF59-DD7AE590CD40}" type="slidenum">
              <a:rPr lang="en-US"/>
              <a:pPr>
                <a:defRPr/>
              </a:pPr>
              <a:t>‹#›</a:t>
            </a:fld>
            <a:endParaRPr lang="en-US"/>
          </a:p>
        </p:txBody>
      </p:sp>
    </p:spTree>
    <p:extLst>
      <p:ext uri="{BB962C8B-B14F-4D97-AF65-F5344CB8AC3E}">
        <p14:creationId xmlns:p14="http://schemas.microsoft.com/office/powerpoint/2010/main" val="2349636024"/>
      </p:ext>
    </p:extLst>
  </p:cSld>
  <p:clrMapOvr>
    <a:masterClrMapping/>
  </p:clrMapOvr>
  <p:transition spd="slow">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a:solidFill>
                <a:srgbClr val="002C5F"/>
              </a:solidFill>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9ABEC414-982C-46DB-9813-8F7F565F36AF}" type="slidenum">
              <a:rPr lang="en-US"/>
              <a:pPr>
                <a:defRPr/>
              </a:pPr>
              <a:t>‹#›</a:t>
            </a:fld>
            <a:endParaRPr lang="en-US"/>
          </a:p>
        </p:txBody>
      </p:sp>
    </p:spTree>
    <p:extLst>
      <p:ext uri="{BB962C8B-B14F-4D97-AF65-F5344CB8AC3E}">
        <p14:creationId xmlns:p14="http://schemas.microsoft.com/office/powerpoint/2010/main" val="3572761030"/>
      </p:ext>
    </p:extLst>
  </p:cSld>
  <p:clrMapOvr>
    <a:masterClrMapping/>
  </p:clrMapOvr>
  <p:transition spd="slow">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Rectangle 4"/>
          <p:cNvSpPr/>
          <p:nvPr userDrawn="1"/>
        </p:nvSpPr>
        <p:spPr>
          <a:xfrm>
            <a:off x="1121835" y="1292228"/>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eaLnBrk="0" hangingPunct="0">
              <a:defRPr>
                <a:latin typeface="Calibri" panose="020F0502020204030204" pitchFamily="34" charset="0"/>
                <a:cs typeface="+mn-cs"/>
              </a:defRPr>
            </a:lvl1pPr>
          </a:lstStyle>
          <a:p>
            <a:pPr>
              <a:defRPr/>
            </a:pPr>
            <a:fld id="{8818799E-D89E-43A9-951B-2AEA492F370D}" type="slidenum">
              <a:rPr lang="en-US"/>
              <a:pPr>
                <a:defRPr/>
              </a:pPr>
              <a:t>‹#›</a:t>
            </a:fld>
            <a:endParaRPr lang="en-US"/>
          </a:p>
        </p:txBody>
      </p:sp>
    </p:spTree>
    <p:extLst>
      <p:ext uri="{BB962C8B-B14F-4D97-AF65-F5344CB8AC3E}">
        <p14:creationId xmlns:p14="http://schemas.microsoft.com/office/powerpoint/2010/main" val="2233833511"/>
      </p:ext>
    </p:extLst>
  </p:cSld>
  <p:clrMapOvr>
    <a:masterClrMapping/>
  </p:clrMapOvr>
  <p:transition spd="slow">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1117600" y="1295400"/>
            <a:ext cx="104648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4"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dirty="0"/>
              <a:t>Transition</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0A5DC6D4-B4E9-4521-87C4-ADF1F2A553FD}" type="slidenum">
              <a:rPr lang="en-US" altLang="en-US"/>
              <a:pPr>
                <a:defRPr/>
              </a:pPr>
              <a:t>‹#›</a:t>
            </a:fld>
            <a:endParaRPr lang="en-US" altLang="en-US"/>
          </a:p>
        </p:txBody>
      </p:sp>
    </p:spTree>
    <p:extLst>
      <p:ext uri="{BB962C8B-B14F-4D97-AF65-F5344CB8AC3E}">
        <p14:creationId xmlns:p14="http://schemas.microsoft.com/office/powerpoint/2010/main" val="4177453037"/>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4" y="2228004"/>
            <a:ext cx="5422391"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900" eaLnBrk="1" fontAlgn="auto" hangingPunct="1">
              <a:spcBef>
                <a:spcPts val="0"/>
              </a:spcBef>
              <a:spcAft>
                <a:spcPts val="0"/>
              </a:spcAft>
            </a:pPr>
            <a:fld id="{6DF33448-939B-4EC9-AF81-FED917661257}" type="datetime1">
              <a:rPr lang="en-US" smtClean="0">
                <a:solidFill>
                  <a:srgbClr val="4590B8"/>
                </a:solidFill>
                <a:latin typeface="Gill Sans MT" panose="020B0502020104020203"/>
              </a:rPr>
              <a:pPr defTabSz="342900" eaLnBrk="1" fontAlgn="auto" hangingPunct="1">
                <a:spcBef>
                  <a:spcPts val="0"/>
                </a:spcBef>
                <a:spcAft>
                  <a:spcPts val="0"/>
                </a:spcAft>
              </a:pPr>
              <a:t>9/12/2023</a:t>
            </a:fld>
            <a:endParaRPr lang="en-US" dirty="0">
              <a:solidFill>
                <a:srgbClr val="4590B8"/>
              </a:solidFill>
              <a:latin typeface="Gill Sans MT" panose="020B0502020104020203"/>
            </a:endParaRPr>
          </a:p>
        </p:txBody>
      </p:sp>
      <p:sp>
        <p:nvSpPr>
          <p:cNvPr id="6" name="Footer Placeholder 5"/>
          <p:cNvSpPr>
            <a:spLocks noGrp="1"/>
          </p:cNvSpPr>
          <p:nvPr>
            <p:ph type="ftr" sz="quarter" idx="11"/>
          </p:nvPr>
        </p:nvSpPr>
        <p:spPr/>
        <p:txBody>
          <a:bodyPr/>
          <a:lstStyle/>
          <a:p>
            <a:pPr defTabSz="342900" eaLnBrk="1" fontAlgn="auto" hangingPunct="1">
              <a:spcBef>
                <a:spcPts val="0"/>
              </a:spcBef>
              <a:spcAft>
                <a:spcPts val="0"/>
              </a:spcAft>
            </a:pPr>
            <a:endParaRPr lang="en-US" dirty="0">
              <a:solidFill>
                <a:srgbClr val="4590B8"/>
              </a:solidFill>
              <a:latin typeface="Gill Sans MT" panose="020B0502020104020203"/>
            </a:endParaRPr>
          </a:p>
        </p:txBody>
      </p:sp>
      <p:sp>
        <p:nvSpPr>
          <p:cNvPr id="7" name="Slide Number Placeholder 6"/>
          <p:cNvSpPr>
            <a:spLocks noGrp="1"/>
          </p:cNvSpPr>
          <p:nvPr>
            <p:ph type="sldNum" sz="quarter" idx="12"/>
          </p:nvPr>
        </p:nvSpPr>
        <p:spPr/>
        <p:txBody>
          <a:bodyPr/>
          <a:lstStyle/>
          <a:p>
            <a:pPr defTabSz="342900" eaLnBrk="1" fontAlgn="auto" hangingPunct="1">
              <a:spcBef>
                <a:spcPts val="0"/>
              </a:spcBef>
              <a:spcAft>
                <a:spcPts val="0"/>
              </a:spcAft>
            </a:pPr>
            <a:fld id="{D57F1E4F-1CFF-5643-939E-217C01CDF565}" type="slidenum">
              <a:rPr lang="en-US" smtClean="0">
                <a:solidFill>
                  <a:srgbClr val="4590B8"/>
                </a:solidFill>
                <a:latin typeface="Gill Sans MT" panose="020B0502020104020203"/>
              </a:rPr>
              <a:pPr defTabSz="342900" eaLnBrk="1" fontAlgn="auto" hangingPunct="1">
                <a:spcBef>
                  <a:spcPts val="0"/>
                </a:spcBef>
                <a:spcAft>
                  <a:spcPts val="0"/>
                </a:spcAft>
              </a:pPr>
              <a:t>‹#›</a:t>
            </a:fld>
            <a:endParaRPr lang="en-US" dirty="0">
              <a:solidFill>
                <a:srgbClr val="4590B8"/>
              </a:solidFill>
              <a:latin typeface="Gill Sans MT" panose="020B0502020104020203"/>
            </a:endParaRPr>
          </a:p>
        </p:txBody>
      </p:sp>
    </p:spTree>
    <p:extLst>
      <p:ext uri="{BB962C8B-B14F-4D97-AF65-F5344CB8AC3E}">
        <p14:creationId xmlns:p14="http://schemas.microsoft.com/office/powerpoint/2010/main" val="934816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1200"/>
              </a:spcBef>
              <a:spcAft>
                <a:spcPts val="0"/>
              </a:spcAft>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1"/>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t>Mobility Impairments in the Workplace</a:t>
            </a:r>
          </a:p>
        </p:txBody>
      </p:sp>
      <p:sp>
        <p:nvSpPr>
          <p:cNvPr id="5"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95AD9419-96F4-4E1E-A96B-CDF539914427}" type="slidenum">
              <a:rPr lang="en-US" altLang="en-US"/>
              <a:pPr>
                <a:defRPr/>
              </a:pPr>
              <a:t>‹#›</a:t>
            </a:fld>
            <a:endParaRPr lang="en-US" altLang="en-US"/>
          </a:p>
        </p:txBody>
      </p:sp>
    </p:spTree>
    <p:extLst>
      <p:ext uri="{BB962C8B-B14F-4D97-AF65-F5344CB8AC3E}">
        <p14:creationId xmlns:p14="http://schemas.microsoft.com/office/powerpoint/2010/main" val="301626395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1C053A-FEA1-46C7-A039-369D528A951E}"/>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1BA7F88-DF26-48B1-AD82-5CFA34AB89C9}"/>
              </a:ext>
            </a:extLst>
          </p:cNvPr>
          <p:cNvSpPr>
            <a:spLocks noGrp="1"/>
          </p:cNvSpPr>
          <p:nvPr>
            <p:ph type="sldNum" sz="quarter" idx="10"/>
          </p:nvPr>
        </p:nvSpPr>
        <p:spPr/>
        <p:txBody>
          <a:bodyPr/>
          <a:lstStyle>
            <a:lvl1pPr eaLnBrk="0" hangingPunct="0">
              <a:defRPr/>
            </a:lvl1pPr>
          </a:lstStyle>
          <a:p>
            <a:pPr>
              <a:defRPr/>
            </a:pPr>
            <a:fld id="{82B258E5-1D93-48DC-A97B-AF9BA5273705}" type="slidenum">
              <a:rPr lang="en-US" altLang="en-US"/>
              <a:pPr>
                <a:defRPr/>
              </a:pPr>
              <a:t>‹#›</a:t>
            </a:fld>
            <a:endParaRPr lang="en-US" altLang="en-US"/>
          </a:p>
        </p:txBody>
      </p:sp>
    </p:spTree>
    <p:extLst>
      <p:ext uri="{BB962C8B-B14F-4D97-AF65-F5344CB8AC3E}">
        <p14:creationId xmlns:p14="http://schemas.microsoft.com/office/powerpoint/2010/main" val="3643022480"/>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Rectangle 2"/>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p>
        </p:txBody>
      </p:sp>
      <p:pic>
        <p:nvPicPr>
          <p:cNvPr id="4" name="Picture 11" descr="JAN Logo&#10;&#10;Practical Solutions&#10;Workplace Succes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p:cNvSpPr>
            <a:spLocks noGrp="1"/>
          </p:cNvSpPr>
          <p:nvPr>
            <p:ph type="sldNum" sz="quarter" idx="10"/>
          </p:nvPr>
        </p:nvSpPr>
        <p:spPr/>
        <p:txBody>
          <a:bodyPr/>
          <a:lstStyle>
            <a:lvl1pPr>
              <a:defRPr/>
            </a:lvl1pPr>
          </a:lstStyle>
          <a:p>
            <a:pPr>
              <a:defRPr/>
            </a:pPr>
            <a:fld id="{466793D8-E210-47B0-B4A8-7731D1DD714A}" type="slidenum">
              <a:rPr lang="en-US" altLang="en-US"/>
              <a:pPr>
                <a:defRPr/>
              </a:pPr>
              <a:t>‹#›</a:t>
            </a:fld>
            <a:endParaRPr lang="en-US" altLang="en-US"/>
          </a:p>
        </p:txBody>
      </p:sp>
    </p:spTree>
    <p:extLst>
      <p:ext uri="{BB962C8B-B14F-4D97-AF65-F5344CB8AC3E}">
        <p14:creationId xmlns:p14="http://schemas.microsoft.com/office/powerpoint/2010/main" val="728998355"/>
      </p:ext>
    </p:extLst>
  </p:cSld>
  <p:clrMapOvr>
    <a:masterClrMapping/>
  </p:clrMapOvr>
  <p:transition spd="slow">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4" name="Title Placeholder 11">
            <a:extLst>
              <a:ext uri="{FF2B5EF4-FFF2-40B4-BE49-F238E27FC236}">
                <a16:creationId xmlns:a16="http://schemas.microsoft.com/office/drawing/2014/main" id="{BD216F98-6B7B-4838-A4A8-6CDB9FA09C1C}"/>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042771"/>
      </p:ext>
    </p:extLst>
  </p:cSld>
  <p:clrMapOvr>
    <a:masterClrMapping/>
  </p:clrMapOvr>
  <p:transition spd="slow">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r>
              <a:rPr lang="en-US" dirty="0"/>
              <a:t>JAN </a:t>
            </a:r>
            <a:r>
              <a:rPr lang="en-US" cap="none" dirty="0"/>
              <a:t>is a service of the U.S. Department of Labor’s Office of Disability Employment Policy/ODEP.</a:t>
            </a:r>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2976842182"/>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2254704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21610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10976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B8E1A0-F19E-43ED-A9FD-BBBB6365A0B1}" type="datetime1">
              <a:rPr lang="en-US" smtClean="0"/>
              <a:t>9/12/2023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36039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3061307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20" y="2250894"/>
            <a:ext cx="5087075" cy="536005"/>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7" y="2250894"/>
            <a:ext cx="5087073" cy="553373"/>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900" eaLnBrk="1" fontAlgn="auto" hangingPunct="1">
              <a:spcBef>
                <a:spcPts val="0"/>
              </a:spcBef>
              <a:spcAft>
                <a:spcPts val="0"/>
              </a:spcAft>
            </a:pPr>
            <a:fld id="{8AB8E1A0-F19E-43ED-A9FD-BBBB6365A0B1}" type="datetime1">
              <a:rPr lang="en-US" smtClean="0">
                <a:solidFill>
                  <a:srgbClr val="4590B8"/>
                </a:solidFill>
                <a:latin typeface="Gill Sans MT" panose="020B0502020104020203"/>
              </a:rPr>
              <a:pPr defTabSz="342900" eaLnBrk="1" fontAlgn="auto" hangingPunct="1">
                <a:spcBef>
                  <a:spcPts val="0"/>
                </a:spcBef>
                <a:spcAft>
                  <a:spcPts val="0"/>
                </a:spcAft>
              </a:pPr>
              <a:t>9/12/2023</a:t>
            </a:fld>
            <a:endParaRPr lang="en-US" dirty="0">
              <a:solidFill>
                <a:srgbClr val="4590B8"/>
              </a:solidFill>
              <a:latin typeface="Gill Sans MT" panose="020B0502020104020203"/>
            </a:endParaRPr>
          </a:p>
        </p:txBody>
      </p:sp>
      <p:sp>
        <p:nvSpPr>
          <p:cNvPr id="8" name="Footer Placeholder 7"/>
          <p:cNvSpPr>
            <a:spLocks noGrp="1"/>
          </p:cNvSpPr>
          <p:nvPr>
            <p:ph type="ftr" sz="quarter" idx="11"/>
          </p:nvPr>
        </p:nvSpPr>
        <p:spPr/>
        <p:txBody>
          <a:bodyPr/>
          <a:lstStyle/>
          <a:p>
            <a:pPr defTabSz="342900" eaLnBrk="1" fontAlgn="auto" hangingPunct="1">
              <a:spcBef>
                <a:spcPts val="0"/>
              </a:spcBef>
              <a:spcAft>
                <a:spcPts val="0"/>
              </a:spcAft>
            </a:pPr>
            <a:endParaRPr lang="en-US" dirty="0">
              <a:solidFill>
                <a:srgbClr val="4590B8"/>
              </a:solidFill>
              <a:latin typeface="Gill Sans MT" panose="020B0502020104020203"/>
            </a:endParaRPr>
          </a:p>
        </p:txBody>
      </p:sp>
      <p:sp>
        <p:nvSpPr>
          <p:cNvPr id="9" name="Slide Number Placeholder 8"/>
          <p:cNvSpPr>
            <a:spLocks noGrp="1"/>
          </p:cNvSpPr>
          <p:nvPr>
            <p:ph type="sldNum" sz="quarter" idx="12"/>
          </p:nvPr>
        </p:nvSpPr>
        <p:spPr/>
        <p:txBody>
          <a:bodyPr/>
          <a:lstStyle/>
          <a:p>
            <a:pPr defTabSz="342900" eaLnBrk="1" fontAlgn="auto" hangingPunct="1">
              <a:spcBef>
                <a:spcPts val="0"/>
              </a:spcBef>
              <a:spcAft>
                <a:spcPts val="0"/>
              </a:spcAft>
            </a:pPr>
            <a:fld id="{D57F1E4F-1CFF-5643-939E-217C01CDF565}" type="slidenum">
              <a:rPr lang="en-US" smtClean="0">
                <a:solidFill>
                  <a:srgbClr val="4590B8"/>
                </a:solidFill>
                <a:latin typeface="Gill Sans MT" panose="020B0502020104020203"/>
              </a:rPr>
              <a:pPr defTabSz="342900" eaLnBrk="1" fontAlgn="auto" hangingPunct="1">
                <a:spcBef>
                  <a:spcPts val="0"/>
                </a:spcBef>
                <a:spcAft>
                  <a:spcPts val="0"/>
                </a:spcAft>
              </a:pPr>
              <a:t>‹#›</a:t>
            </a:fld>
            <a:endParaRPr lang="en-US" dirty="0">
              <a:solidFill>
                <a:srgbClr val="4590B8"/>
              </a:solidFill>
              <a:latin typeface="Gill Sans MT" panose="020B0502020104020203"/>
            </a:endParaRPr>
          </a:p>
        </p:txBody>
      </p:sp>
    </p:spTree>
    <p:extLst>
      <p:ext uri="{BB962C8B-B14F-4D97-AF65-F5344CB8AC3E}">
        <p14:creationId xmlns:p14="http://schemas.microsoft.com/office/powerpoint/2010/main" val="2450659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750503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9/12/2023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62025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2087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22590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9/12/2023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3622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Rectangle 4"/>
          <p:cNvSpPr/>
          <p:nvPr userDrawn="1"/>
        </p:nvSpPr>
        <p:spPr>
          <a:xfrm>
            <a:off x="1121834" y="129222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p:txBody>
          <a:bodyPr/>
          <a:lstStyle>
            <a:lvl1pPr>
              <a:defRPr/>
            </a:lvl1pPr>
          </a:lstStyle>
          <a:p>
            <a:pPr>
              <a:defRPr/>
            </a:pPr>
            <a:fld id="{4D98D1BA-2478-40B5-9DFA-9E617D8EE9D1}" type="slidenum">
              <a:rPr lang="en-US" altLang="en-US"/>
              <a:pPr>
                <a:defRPr/>
              </a:pPr>
              <a:t>‹#›</a:t>
            </a:fld>
            <a:endParaRPr lang="en-US" altLang="en-US"/>
          </a:p>
        </p:txBody>
      </p:sp>
      <p:sp>
        <p:nvSpPr>
          <p:cNvPr id="6" name="Title Placeholder 11">
            <a:extLst>
              <a:ext uri="{FF2B5EF4-FFF2-40B4-BE49-F238E27FC236}">
                <a16:creationId xmlns:a16="http://schemas.microsoft.com/office/drawing/2014/main" id="{0D63D7AD-9997-4CF3-BF07-E73A14B4C668}"/>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2275366776"/>
      </p:ext>
    </p:extLst>
  </p:cSld>
  <p:clrMapOvr>
    <a:masterClrMapping/>
  </p:clrMapOvr>
  <p:transition spd="slow">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
        <p:nvSpPr>
          <p:cNvPr id="2" name="Rectangle 1"/>
          <p:cNvSpPr/>
          <p:nvPr userDrawn="1"/>
        </p:nvSpPr>
        <p:spPr>
          <a:xfrm>
            <a:off x="1121664" y="1298448"/>
            <a:ext cx="10460736" cy="5184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1">
            <a:extLst>
              <a:ext uri="{FF2B5EF4-FFF2-40B4-BE49-F238E27FC236}">
                <a16:creationId xmlns:a16="http://schemas.microsoft.com/office/drawing/2014/main" id="{05210562-C19F-41A9-8738-4FE2939E26B6}"/>
              </a:ext>
            </a:extLst>
          </p:cNvPr>
          <p:cNvSpPr>
            <a:spLocks noGrp="1"/>
          </p:cNvSpPr>
          <p:nvPr>
            <p:ph type="title"/>
          </p:nvPr>
        </p:nvSpPr>
        <p:spPr bwMode="auto">
          <a:xfrm>
            <a:off x="609600" y="274638"/>
            <a:ext cx="108712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1840712689"/>
      </p:ext>
    </p:extLst>
  </p:cSld>
  <p:clrMapOvr>
    <a:masterClrMapping/>
  </p:clrMapOvr>
  <p:transition spd="slow">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1897" y="5369586"/>
            <a:ext cx="684659" cy="951676"/>
          </a:xfrm>
          <a:prstGeom prst="rect">
            <a:avLst/>
          </a:prstGeom>
        </p:spPr>
      </p:pic>
    </p:spTree>
    <p:extLst>
      <p:ext uri="{BB962C8B-B14F-4D97-AF65-F5344CB8AC3E}">
        <p14:creationId xmlns:p14="http://schemas.microsoft.com/office/powerpoint/2010/main" val="3543729940"/>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366041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9/12/2023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25836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6" y="6041605"/>
            <a:ext cx="1828959" cy="579170"/>
          </a:xfrm>
          <a:prstGeom prst="rect">
            <a:avLst/>
          </a:prstGeom>
        </p:spPr>
      </p:pic>
    </p:spTree>
    <p:extLst>
      <p:ext uri="{BB962C8B-B14F-4D97-AF65-F5344CB8AC3E}">
        <p14:creationId xmlns:p14="http://schemas.microsoft.com/office/powerpoint/2010/main" val="6516530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1738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9/12/2023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46721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40849017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7743271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9/12/2023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10783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913671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097619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9/12/2023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414787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 </a:t>
            </a: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a service of the U.S. Department of Labor’s Office of Disability Employment Policy/ODEP.</a:t>
            </a:r>
            <a:endParaRPr kumimoji="0" lang="en-US" sz="11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1984266501"/>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360398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601" y="5994257"/>
            <a:ext cx="1828959" cy="579170"/>
          </a:xfrm>
          <a:prstGeom prst="rect">
            <a:avLst/>
          </a:prstGeom>
        </p:spPr>
      </p:pic>
    </p:spTree>
    <p:extLst>
      <p:ext uri="{BB962C8B-B14F-4D97-AF65-F5344CB8AC3E}">
        <p14:creationId xmlns:p14="http://schemas.microsoft.com/office/powerpoint/2010/main" val="870026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72926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470909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B8E1A0-F19E-43ED-A9FD-BBBB6365A0B1}"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9/12/2023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5715457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10824999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26266289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A0697B2-505F-4AC8-8F94-72E521A0B74F}"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9/12/2023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1A3260">
                    <a:lumMod val="75000"/>
                    <a:lumOff val="25000"/>
                  </a:srgbClr>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4653958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EFF899-93D7-4212-8D3F-0D755BDEB77C}"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9/12/2023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19798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16496B-62A4-45AD-A174-D929C967C4CB}"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9/12/2023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91705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32A0D10-1C02-40CB-A684-779709F45FE8}" type="datetime1">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9/12/2023</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774923" y="5951811"/>
            <a:ext cx="7896279"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A3260">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188473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551A3B-A704-4583-9AF6-D9A8BC930992}"/>
              </a:ext>
            </a:extLst>
          </p:cNvPr>
          <p:cNvSpPr/>
          <p:nvPr userDrawn="1"/>
        </p:nvSpPr>
        <p:spPr>
          <a:xfrm>
            <a:off x="1121834" y="381001"/>
            <a:ext cx="10460567"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1" descr="JAN Logo&#10;&#10;Practical Solutions&#10;Workplace Success">
            <a:extLst>
              <a:ext uri="{FF2B5EF4-FFF2-40B4-BE49-F238E27FC236}">
                <a16:creationId xmlns:a16="http://schemas.microsoft.com/office/drawing/2014/main" id="{43BB8CFB-0B8E-4BE5-9B67-E71F05EE14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085168" y="381000"/>
            <a:ext cx="749723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1117600" y="3200400"/>
            <a:ext cx="104648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5" name="Slide Number Placeholder 5">
            <a:extLst>
              <a:ext uri="{FF2B5EF4-FFF2-40B4-BE49-F238E27FC236}">
                <a16:creationId xmlns:a16="http://schemas.microsoft.com/office/drawing/2014/main" id="{E9015DF2-30C0-41ED-B2D3-6153D1126838}"/>
              </a:ext>
            </a:extLst>
          </p:cNvPr>
          <p:cNvSpPr>
            <a:spLocks noGrp="1"/>
          </p:cNvSpPr>
          <p:nvPr>
            <p:ph type="sldNum" sz="quarter" idx="10"/>
          </p:nvPr>
        </p:nvSpPr>
        <p:spPr/>
        <p:txBody>
          <a:bodyPr/>
          <a:lstStyle>
            <a:lvl1pPr>
              <a:defRPr smtClean="0"/>
            </a:lvl1pPr>
          </a:lstStyle>
          <a:p>
            <a:pPr>
              <a:defRPr/>
            </a:pPr>
            <a:fld id="{D79BA859-7205-4A87-ABA5-C9427B91D4FD}" type="slidenum">
              <a:rPr lang="en-US" altLang="en-US" smtClean="0"/>
              <a:pPr>
                <a:defRPr/>
              </a:pPr>
              <a:t>‹#›</a:t>
            </a:fld>
            <a:endParaRPr lang="en-US" altLang="en-US"/>
          </a:p>
        </p:txBody>
      </p:sp>
    </p:spTree>
    <p:extLst>
      <p:ext uri="{BB962C8B-B14F-4D97-AF65-F5344CB8AC3E}">
        <p14:creationId xmlns:p14="http://schemas.microsoft.com/office/powerpoint/2010/main" val="9378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4" y="5262298"/>
            <a:ext cx="5869987" cy="689515"/>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fld id="{EA0697B2-505F-4AC8-8F94-72E521A0B74F}" type="datetime1">
              <a:rPr lang="en-US" smtClean="0">
                <a:solidFill>
                  <a:srgbClr val="1A3260">
                    <a:lumMod val="75000"/>
                    <a:lumOff val="25000"/>
                  </a:srgbClr>
                </a:solidFill>
                <a:latin typeface="Gill Sans MT" panose="020B0502020104020203"/>
              </a:rPr>
              <a:pPr defTabSz="342900" eaLnBrk="1" fontAlgn="auto" hangingPunct="1">
                <a:spcBef>
                  <a:spcPts val="0"/>
                </a:spcBef>
                <a:spcAft>
                  <a:spcPts val="0"/>
                </a:spcAft>
              </a:pPr>
              <a:t>9/12/2023</a:t>
            </a:fld>
            <a:endParaRPr lang="en-US" dirty="0">
              <a:solidFill>
                <a:srgbClr val="1A3260">
                  <a:lumMod val="75000"/>
                  <a:lumOff val="25000"/>
                </a:srgbClr>
              </a:solidFill>
              <a:latin typeface="Gill Sans MT" panose="020B0502020104020203"/>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endParaRPr lang="en-US" dirty="0">
              <a:solidFill>
                <a:srgbClr val="1A3260">
                  <a:lumMod val="75000"/>
                  <a:lumOff val="25000"/>
                </a:srgbClr>
              </a:solidFill>
              <a:latin typeface="Gill Sans MT" panose="020B0502020104020203"/>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defTabSz="342900" eaLnBrk="1" fontAlgn="auto" hangingPunct="1">
              <a:spcBef>
                <a:spcPts val="0"/>
              </a:spcBef>
              <a:spcAft>
                <a:spcPts val="0"/>
              </a:spcAft>
            </a:pPr>
            <a:fld id="{D57F1E4F-1CFF-5643-939E-217C01CDF565}" type="slidenum">
              <a:rPr lang="en-US" smtClean="0">
                <a:solidFill>
                  <a:srgbClr val="1A3260">
                    <a:lumMod val="75000"/>
                    <a:lumOff val="25000"/>
                  </a:srgbClr>
                </a:solidFill>
                <a:latin typeface="Gill Sans MT" panose="020B0502020104020203"/>
              </a:rPr>
              <a:pPr defTabSz="342900" eaLnBrk="1" fontAlgn="auto" hangingPunct="1">
                <a:spcBef>
                  <a:spcPts val="0"/>
                </a:spcBef>
                <a:spcAft>
                  <a:spcPts val="0"/>
                </a:spcAft>
              </a:pPr>
              <a:t>‹#›</a:t>
            </a:fld>
            <a:endParaRPr lang="en-US" dirty="0">
              <a:solidFill>
                <a:srgbClr val="1A3260">
                  <a:lumMod val="75000"/>
                  <a:lumOff val="25000"/>
                </a:srgbClr>
              </a:solidFill>
              <a:latin typeface="Gill Sans MT" panose="020B0502020104020203"/>
            </a:endParaRPr>
          </a:p>
        </p:txBody>
      </p:sp>
    </p:spTree>
    <p:extLst>
      <p:ext uri="{BB962C8B-B14F-4D97-AF65-F5344CB8AC3E}">
        <p14:creationId xmlns:p14="http://schemas.microsoft.com/office/powerpoint/2010/main" val="20627534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5" name="Rectangle 4"/>
          <p:cNvSpPr/>
          <p:nvPr userDrawn="1"/>
        </p:nvSpPr>
        <p:spPr>
          <a:xfrm>
            <a:off x="1121665" y="1298449"/>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a:solidFill>
                <a:prstClr val="white"/>
              </a:solidFill>
            </a:endParaRPr>
          </a:p>
        </p:txBody>
      </p:sp>
      <p:sp>
        <p:nvSpPr>
          <p:cNvPr id="8" name="Title Placeholder 11">
            <a:extLst>
              <a:ext uri="{FF2B5EF4-FFF2-40B4-BE49-F238E27FC236}">
                <a16:creationId xmlns:a16="http://schemas.microsoft.com/office/drawing/2014/main" id="{9405C78C-4BEE-4572-B554-E293F0A46BC4}"/>
              </a:ext>
            </a:extLst>
          </p:cNvPr>
          <p:cNvSpPr>
            <a:spLocks noGrp="1"/>
          </p:cNvSpPr>
          <p:nvPr>
            <p:ph type="title"/>
          </p:nvPr>
        </p:nvSpPr>
        <p:spPr bwMode="auto">
          <a:xfrm>
            <a:off x="609600" y="377952"/>
            <a:ext cx="10871200" cy="7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lvl="0"/>
            <a:endParaRPr lang="en-US" altLang="en-US" dirty="0"/>
          </a:p>
        </p:txBody>
      </p:sp>
      <p:sp>
        <p:nvSpPr>
          <p:cNvPr id="3" name="Content Placeholder 2"/>
          <p:cNvSpPr>
            <a:spLocks noGrp="1"/>
          </p:cNvSpPr>
          <p:nvPr>
            <p:ph sz="half" idx="1"/>
          </p:nvPr>
        </p:nvSpPr>
        <p:spPr>
          <a:xfrm>
            <a:off x="1219200" y="1524000"/>
            <a:ext cx="49784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4864" y="1524000"/>
            <a:ext cx="4974336"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fontAlgn="auto">
              <a:spcBef>
                <a:spcPts val="0"/>
              </a:spcBef>
              <a:spcAft>
                <a:spcPts val="0"/>
              </a:spcAft>
              <a:defRPr>
                <a:cs typeface="+mn-cs"/>
              </a:defRPr>
            </a:lvl1pPr>
          </a:lstStyle>
          <a:p>
            <a:pPr>
              <a:defRPr/>
            </a:pPr>
            <a:fld id="{F5477F5D-25F0-4B95-920B-B3A7F705B3F8}" type="slidenum">
              <a:rPr lang="en-US" altLang="en-US"/>
              <a:pPr>
                <a:defRPr/>
              </a:pPr>
              <a:t>‹#›</a:t>
            </a:fld>
            <a:endParaRPr lang="en-US" altLang="en-US"/>
          </a:p>
        </p:txBody>
      </p:sp>
    </p:spTree>
    <p:extLst>
      <p:ext uri="{BB962C8B-B14F-4D97-AF65-F5344CB8AC3E}">
        <p14:creationId xmlns:p14="http://schemas.microsoft.com/office/powerpoint/2010/main" val="4005550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Screensho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5A8A3B-9D6E-4867-A9FF-2BB7C1C013EB}"/>
              </a:ext>
            </a:extLst>
          </p:cNvPr>
          <p:cNvSpPr txBox="1">
            <a:spLocks noChangeArrowheads="1"/>
          </p:cNvSpPr>
          <p:nvPr userDrawn="1"/>
        </p:nvSpPr>
        <p:spPr bwMode="auto">
          <a:xfrm>
            <a:off x="1016000" y="457200"/>
            <a:ext cx="7213600" cy="554038"/>
          </a:xfrm>
          <a:prstGeom prst="rect">
            <a:avLst/>
          </a:prstGeom>
          <a:solidFill>
            <a:schemeClr val="bg1"/>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4" name="Rectangle 3">
            <a:extLst>
              <a:ext uri="{FF2B5EF4-FFF2-40B4-BE49-F238E27FC236}">
                <a16:creationId xmlns:a16="http://schemas.microsoft.com/office/drawing/2014/main" id="{B0EE8395-143E-45DC-AD9E-6CEB3FD4C3B9}"/>
              </a:ext>
            </a:extLst>
          </p:cNvPr>
          <p:cNvSpPr/>
          <p:nvPr userDrawn="1"/>
        </p:nvSpPr>
        <p:spPr>
          <a:xfrm>
            <a:off x="1121834" y="1298576"/>
            <a:ext cx="10460567"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itle Placeholder 11"/>
          <p:cNvSpPr>
            <a:spLocks noGrp="1"/>
          </p:cNvSpPr>
          <p:nvPr>
            <p:ph type="title"/>
          </p:nvPr>
        </p:nvSpPr>
        <p:spPr bwMode="auto">
          <a:xfrm>
            <a:off x="609600" y="377952"/>
            <a:ext cx="10871200" cy="769204"/>
          </a:xfrm>
          <a:prstGeom prst="rect">
            <a:avLst/>
          </a:prstGeom>
          <a:noFill/>
          <a:ln>
            <a:noFill/>
          </a:ln>
        </p:spPr>
        <p:txBody>
          <a:bodyPr/>
          <a:lstStyle/>
          <a:p>
            <a:pPr lvl="0"/>
            <a:endParaRPr lang="en-US" altLang="en-US" dirty="0"/>
          </a:p>
        </p:txBody>
      </p:sp>
      <p:sp>
        <p:nvSpPr>
          <p:cNvPr id="5" name="Slide Number Placeholder 5">
            <a:extLst>
              <a:ext uri="{FF2B5EF4-FFF2-40B4-BE49-F238E27FC236}">
                <a16:creationId xmlns:a16="http://schemas.microsoft.com/office/drawing/2014/main" id="{AB5763C0-1C08-4237-A2C6-AA5EB9A6C9E1}"/>
              </a:ext>
            </a:extLst>
          </p:cNvPr>
          <p:cNvSpPr>
            <a:spLocks noGrp="1"/>
          </p:cNvSpPr>
          <p:nvPr>
            <p:ph type="sldNum" sz="quarter" idx="10"/>
          </p:nvPr>
        </p:nvSpPr>
        <p:spPr/>
        <p:txBody>
          <a:bodyPr/>
          <a:lstStyle>
            <a:lvl1pPr fontAlgn="auto">
              <a:spcBef>
                <a:spcPts val="0"/>
              </a:spcBef>
              <a:spcAft>
                <a:spcPts val="0"/>
              </a:spcAft>
              <a:defRPr>
                <a:latin typeface="+mn-lt"/>
              </a:defRPr>
            </a:lvl1pPr>
          </a:lstStyle>
          <a:p>
            <a:pPr>
              <a:defRPr/>
            </a:pPr>
            <a:fld id="{316247E6-5F92-41C2-81A9-88475C39178D}" type="slidenum">
              <a:rPr lang="en-US" altLang="en-US"/>
              <a:pPr>
                <a:defRPr/>
              </a:pPr>
              <a:t>‹#›</a:t>
            </a:fld>
            <a:endParaRPr lang="en-US" altLang="en-US"/>
          </a:p>
        </p:txBody>
      </p:sp>
    </p:spTree>
    <p:extLst>
      <p:ext uri="{BB962C8B-B14F-4D97-AF65-F5344CB8AC3E}">
        <p14:creationId xmlns:p14="http://schemas.microsoft.com/office/powerpoint/2010/main" val="42847666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34721FB7-C0A5-47CA-819C-4FFA2629E122}" type="slidenum">
              <a:rPr lang="en-US" altLang="en-US"/>
              <a:pPr>
                <a:defRPr/>
              </a:pPr>
              <a:t>‹#›</a:t>
            </a:fld>
            <a:endParaRPr lang="en-US" altLang="en-US"/>
          </a:p>
        </p:txBody>
      </p:sp>
    </p:spTree>
    <p:extLst>
      <p:ext uri="{BB962C8B-B14F-4D97-AF65-F5344CB8AC3E}">
        <p14:creationId xmlns:p14="http://schemas.microsoft.com/office/powerpoint/2010/main" val="3266661498"/>
      </p:ext>
    </p:extLst>
  </p:cSld>
  <p:clrMapOvr>
    <a:masterClrMapping/>
  </p:clrMapOvr>
  <p:transition spd="slow">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86215673"/>
      </p:ext>
    </p:extLst>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33511681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9/12/2023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667824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350135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9/12/2023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031156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5538573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2430051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342900" eaLnBrk="1" fontAlgn="auto" hangingPunct="1">
              <a:spcBef>
                <a:spcPts val="0"/>
              </a:spcBef>
              <a:spcAft>
                <a:spcPts val="0"/>
              </a:spcAft>
            </a:pPr>
            <a:fld id="{0DEFF899-93D7-4212-8D3F-0D755BDEB77C}" type="datetime1">
              <a:rPr lang="en-US" smtClean="0">
                <a:solidFill>
                  <a:srgbClr val="4590B8"/>
                </a:solidFill>
                <a:latin typeface="Gill Sans MT" panose="020B0502020104020203"/>
              </a:rPr>
              <a:pPr defTabSz="342900" eaLnBrk="1" fontAlgn="auto" hangingPunct="1">
                <a:spcBef>
                  <a:spcPts val="0"/>
                </a:spcBef>
                <a:spcAft>
                  <a:spcPts val="0"/>
                </a:spcAft>
              </a:pPr>
              <a:t>9/12/2023</a:t>
            </a:fld>
            <a:endParaRPr lang="en-US" dirty="0">
              <a:solidFill>
                <a:srgbClr val="4590B8"/>
              </a:solidFill>
              <a:latin typeface="Gill Sans MT" panose="020B0502020104020203"/>
            </a:endParaRPr>
          </a:p>
        </p:txBody>
      </p:sp>
      <p:sp>
        <p:nvSpPr>
          <p:cNvPr id="6" name="Footer Placeholder 5"/>
          <p:cNvSpPr>
            <a:spLocks noGrp="1"/>
          </p:cNvSpPr>
          <p:nvPr>
            <p:ph type="ftr" sz="quarter" idx="11"/>
          </p:nvPr>
        </p:nvSpPr>
        <p:spPr/>
        <p:txBody>
          <a:bodyPr/>
          <a:lstStyle/>
          <a:p>
            <a:pPr defTabSz="342900" eaLnBrk="1" fontAlgn="auto" hangingPunct="1">
              <a:spcBef>
                <a:spcPts val="0"/>
              </a:spcBef>
              <a:spcAft>
                <a:spcPts val="0"/>
              </a:spcAft>
            </a:pPr>
            <a:endParaRPr lang="en-US" dirty="0">
              <a:solidFill>
                <a:srgbClr val="4590B8"/>
              </a:solidFill>
              <a:latin typeface="Gill Sans MT" panose="020B0502020104020203"/>
            </a:endParaRPr>
          </a:p>
        </p:txBody>
      </p:sp>
      <p:sp>
        <p:nvSpPr>
          <p:cNvPr id="7" name="Slide Number Placeholder 6"/>
          <p:cNvSpPr>
            <a:spLocks noGrp="1"/>
          </p:cNvSpPr>
          <p:nvPr>
            <p:ph type="sldNum" sz="quarter" idx="12"/>
          </p:nvPr>
        </p:nvSpPr>
        <p:spPr/>
        <p:txBody>
          <a:bodyPr/>
          <a:lstStyle/>
          <a:p>
            <a:pPr defTabSz="342900" eaLnBrk="1" fontAlgn="auto" hangingPunct="1">
              <a:spcBef>
                <a:spcPts val="0"/>
              </a:spcBef>
              <a:spcAft>
                <a:spcPts val="0"/>
              </a:spcAft>
            </a:pPr>
            <a:fld id="{D57F1E4F-1CFF-5643-939E-217C01CDF565}" type="slidenum">
              <a:rPr lang="en-US" smtClean="0">
                <a:solidFill>
                  <a:srgbClr val="4590B8"/>
                </a:solidFill>
                <a:latin typeface="Gill Sans MT" panose="020B0502020104020203"/>
              </a:rPr>
              <a:pPr defTabSz="342900" eaLnBrk="1" fontAlgn="auto" hangingPunct="1">
                <a:spcBef>
                  <a:spcPts val="0"/>
                </a:spcBef>
                <a:spcAft>
                  <a:spcPts val="0"/>
                </a:spcAft>
              </a:pPr>
              <a:t>‹#›</a:t>
            </a:fld>
            <a:endParaRPr lang="en-US" dirty="0">
              <a:solidFill>
                <a:srgbClr val="4590B8"/>
              </a:solidFill>
              <a:latin typeface="Gill Sans MT" panose="020B0502020104020203"/>
            </a:endParaRPr>
          </a:p>
        </p:txBody>
      </p:sp>
    </p:spTree>
    <p:extLst>
      <p:ext uri="{BB962C8B-B14F-4D97-AF65-F5344CB8AC3E}">
        <p14:creationId xmlns:p14="http://schemas.microsoft.com/office/powerpoint/2010/main" val="5045211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9/12/2023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380387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13430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93347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9/12/2023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6076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3" y="5956139"/>
            <a:ext cx="2844799" cy="365125"/>
          </a:xfrm>
          <a:prstGeom prst="rect">
            <a:avLst/>
          </a:prstGeom>
        </p:spPr>
        <p:txBody>
          <a:bodyPr vert="horz" lIns="91440" tIns="45720" rIns="91440" bIns="45720" rtlCol="0" anchor="ctr"/>
          <a:lstStyle>
            <a:lvl1pPr algn="r">
              <a:defRPr sz="675">
                <a:solidFill>
                  <a:schemeClr val="accent2"/>
                </a:solidFill>
              </a:defRPr>
            </a:lvl1pPr>
          </a:lstStyle>
          <a:p>
            <a:pPr defTabSz="342900" eaLnBrk="1" fontAlgn="auto" hangingPunct="1">
              <a:spcBef>
                <a:spcPts val="0"/>
              </a:spcBef>
              <a:spcAft>
                <a:spcPts val="0"/>
              </a:spcAft>
            </a:pPr>
            <a:fld id="{F3CF577D-EFDE-449F-9698-CFCF570C9DB9}" type="datetime1">
              <a:rPr lang="en-US" smtClean="0">
                <a:solidFill>
                  <a:srgbClr val="4590B8"/>
                </a:solidFill>
                <a:latin typeface="Gill Sans MT" panose="020B0502020104020203"/>
              </a:rPr>
              <a:pPr defTabSz="342900" eaLnBrk="1" fontAlgn="auto" hangingPunct="1">
                <a:spcBef>
                  <a:spcPts val="0"/>
                </a:spcBef>
                <a:spcAft>
                  <a:spcPts val="0"/>
                </a:spcAft>
              </a:pPr>
              <a:t>9/12/2023</a:t>
            </a:fld>
            <a:endParaRPr lang="en-US" dirty="0">
              <a:solidFill>
                <a:srgbClr val="4590B8"/>
              </a:solidFill>
              <a:latin typeface="Gill Sans MT" panose="020B0502020104020203"/>
            </a:endParaRPr>
          </a:p>
        </p:txBody>
      </p:sp>
      <p:sp>
        <p:nvSpPr>
          <p:cNvPr id="5" name="Footer Placeholder 4"/>
          <p:cNvSpPr>
            <a:spLocks noGrp="1"/>
          </p:cNvSpPr>
          <p:nvPr>
            <p:ph type="ftr" sz="quarter" idx="3"/>
          </p:nvPr>
        </p:nvSpPr>
        <p:spPr>
          <a:xfrm>
            <a:off x="581192" y="5951813"/>
            <a:ext cx="6917211" cy="365125"/>
          </a:xfrm>
          <a:prstGeom prst="rect">
            <a:avLst/>
          </a:prstGeom>
        </p:spPr>
        <p:txBody>
          <a:bodyPr vert="horz" lIns="91440" tIns="45720" rIns="91440" bIns="45720" rtlCol="0" anchor="ctr"/>
          <a:lstStyle>
            <a:lvl1pPr algn="l">
              <a:defRPr sz="675" cap="all">
                <a:solidFill>
                  <a:schemeClr val="accent2"/>
                </a:solidFill>
              </a:defRPr>
            </a:lvl1pPr>
          </a:lstStyle>
          <a:p>
            <a:pPr defTabSz="342900" eaLnBrk="1" fontAlgn="auto" hangingPunct="1">
              <a:spcBef>
                <a:spcPts val="0"/>
              </a:spcBef>
              <a:spcAft>
                <a:spcPts val="0"/>
              </a:spcAft>
            </a:pPr>
            <a:endParaRPr lang="en-US" dirty="0">
              <a:solidFill>
                <a:srgbClr val="4590B8"/>
              </a:solidFill>
              <a:latin typeface="Gill Sans MT" panose="020B0502020104020203"/>
            </a:endParaRPr>
          </a:p>
        </p:txBody>
      </p:sp>
      <p:sp>
        <p:nvSpPr>
          <p:cNvPr id="6" name="Slide Number Placeholder 5"/>
          <p:cNvSpPr>
            <a:spLocks noGrp="1"/>
          </p:cNvSpPr>
          <p:nvPr>
            <p:ph type="sldNum" sz="quarter" idx="4"/>
          </p:nvPr>
        </p:nvSpPr>
        <p:spPr>
          <a:xfrm>
            <a:off x="10558301" y="5956139"/>
            <a:ext cx="1052511" cy="365125"/>
          </a:xfrm>
          <a:prstGeom prst="rect">
            <a:avLst/>
          </a:prstGeom>
        </p:spPr>
        <p:txBody>
          <a:bodyPr vert="horz" lIns="91440" tIns="45720" rIns="91440" bIns="45720" rtlCol="0" anchor="ctr"/>
          <a:lstStyle>
            <a:lvl1pPr algn="r">
              <a:defRPr sz="675">
                <a:solidFill>
                  <a:schemeClr val="accent2"/>
                </a:solidFill>
              </a:defRPr>
            </a:lvl1pPr>
          </a:lstStyle>
          <a:p>
            <a:pPr defTabSz="342900" eaLnBrk="1" fontAlgn="auto" hangingPunct="1">
              <a:spcBef>
                <a:spcPts val="0"/>
              </a:spcBef>
              <a:spcAft>
                <a:spcPts val="0"/>
              </a:spcAft>
            </a:pPr>
            <a:fld id="{D57F1E4F-1CFF-5643-939E-217C01CDF565}" type="slidenum">
              <a:rPr lang="en-US" smtClean="0">
                <a:solidFill>
                  <a:srgbClr val="4590B8"/>
                </a:solidFill>
                <a:latin typeface="Gill Sans MT" panose="020B0502020104020203"/>
              </a:rPr>
              <a:pPr defTabSz="342900" eaLnBrk="1" fontAlgn="auto" hangingPunct="1">
                <a:spcBef>
                  <a:spcPts val="0"/>
                </a:spcBef>
                <a:spcAft>
                  <a:spcPts val="0"/>
                </a:spcAft>
              </a:pPr>
              <a:t>‹#›</a:t>
            </a:fld>
            <a:endParaRPr lang="en-US" dirty="0">
              <a:solidFill>
                <a:srgbClr val="4590B8"/>
              </a:solidFill>
              <a:latin typeface="Gill Sans MT" panose="020B0502020104020203"/>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09170679"/>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 id="2147484392" r:id="rId13"/>
  </p:sldLayoutIdLst>
  <p:hf hdr="0" ftr="0" dt="0"/>
  <p:txStyles>
    <p:titleStyle>
      <a:lvl1pPr algn="l" defTabSz="342900" rtl="0" eaLnBrk="1" latinLnBrk="0" hangingPunct="1">
        <a:spcBef>
          <a:spcPct val="0"/>
        </a:spcBef>
        <a:buNone/>
        <a:defRPr sz="21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b="0" i="0" u="none"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defTabSz="342900" eaLnBrk="1" fontAlgn="auto" hangingPunct="1">
              <a:spcBef>
                <a:spcPts val="0"/>
              </a:spcBef>
              <a:spcAft>
                <a:spcPts val="0"/>
              </a:spcAft>
            </a:pPr>
            <a:fld id="{F3CF577D-EFDE-449F-9698-CFCF570C9DB9}" type="datetime1">
              <a:rPr lang="en-US" smtClean="0">
                <a:solidFill>
                  <a:srgbClr val="4590B8"/>
                </a:solidFill>
                <a:latin typeface="Gill Sans MT" panose="020B0502020104020203"/>
              </a:rPr>
              <a:pPr defTabSz="342900" eaLnBrk="1" fontAlgn="auto" hangingPunct="1">
                <a:spcBef>
                  <a:spcPts val="0"/>
                </a:spcBef>
                <a:spcAft>
                  <a:spcPts val="0"/>
                </a:spcAft>
              </a:pPr>
              <a:t>9/12/2023</a:t>
            </a:fld>
            <a:endParaRPr lang="en-US" dirty="0">
              <a:solidFill>
                <a:srgbClr val="4590B8"/>
              </a:solidFill>
              <a:latin typeface="Gill Sans MT" panose="020B0502020104020203"/>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defTabSz="342900" eaLnBrk="1" fontAlgn="auto" hangingPunct="1">
              <a:spcBef>
                <a:spcPts val="0"/>
              </a:spcBef>
              <a:spcAft>
                <a:spcPts val="0"/>
              </a:spcAft>
            </a:pPr>
            <a:endParaRPr lang="en-US" dirty="0">
              <a:solidFill>
                <a:srgbClr val="4590B8"/>
              </a:solidFill>
              <a:latin typeface="Gill Sans MT" panose="020B0502020104020203"/>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defTabSz="342900" eaLnBrk="1" fontAlgn="auto" hangingPunct="1">
              <a:spcBef>
                <a:spcPts val="0"/>
              </a:spcBef>
              <a:spcAft>
                <a:spcPts val="0"/>
              </a:spcAft>
            </a:pPr>
            <a:fld id="{D57F1E4F-1CFF-5643-939E-217C01CDF565}" type="slidenum">
              <a:rPr lang="en-US" smtClean="0">
                <a:solidFill>
                  <a:srgbClr val="4590B8"/>
                </a:solidFill>
                <a:latin typeface="Gill Sans MT" panose="020B0502020104020203"/>
              </a:rPr>
              <a:pPr defTabSz="342900" eaLnBrk="1" fontAlgn="auto" hangingPunct="1">
                <a:spcBef>
                  <a:spcPts val="0"/>
                </a:spcBef>
                <a:spcAft>
                  <a:spcPts val="0"/>
                </a:spcAft>
              </a:pPr>
              <a:t>‹#›</a:t>
            </a:fld>
            <a:endParaRPr lang="en-US" dirty="0">
              <a:solidFill>
                <a:srgbClr val="4590B8"/>
              </a:solidFill>
              <a:latin typeface="Gill Sans MT" panose="020B0502020104020203"/>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99449727"/>
      </p:ext>
    </p:extLst>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75138092"/>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 id="2147484419" r:id="rId14"/>
    <p:sldLayoutId id="2147484420" r:id="rId15"/>
    <p:sldLayoutId id="2147484421" r:id="rId16"/>
    <p:sldLayoutId id="2147484422" r:id="rId17"/>
    <p:sldLayoutId id="2147484423" r:id="rId18"/>
    <p:sldLayoutId id="2147484424" r:id="rId19"/>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9/12/2023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39492751"/>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 id="2147484438" r:id="rId13"/>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9/12/2023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15789956"/>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3CF577D-EFDE-449F-9698-CFCF570C9DB9}" type="datetime1">
              <a:rPr kumimoji="0" lang="en-US" sz="900" b="0" i="0" u="none" strike="noStrike" kern="1200" cap="none" spc="0" normalizeH="0" baseline="0" noProof="0" smtClean="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9/12/2023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4590B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14174592"/>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 id="2147484464" r:id="rId13"/>
    <p:sldLayoutId id="2147484465" r:id="rId14"/>
    <p:sldLayoutId id="2147484466" r:id="rId15"/>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9/12/2023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9227081"/>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image" Target="../media/image42.jpe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hyperlink" Target="https://askjan.org/disabilities/Drug-Addiction.cfm" TargetMode="External"/><Relationship Id="rId2" Type="http://schemas.openxmlformats.org/officeDocument/2006/relationships/hyperlink" Target="https://askjan.org/disabilities/Alcoholism.cfm" TargetMode="External"/><Relationship Id="rId1" Type="http://schemas.openxmlformats.org/officeDocument/2006/relationships/slideLayout" Target="../slideLayouts/slideLayout15.xml"/><Relationship Id="rId6" Type="http://schemas.openxmlformats.org/officeDocument/2006/relationships/hyperlink" Target="https://askjan.org/articles/Modified-Schedules-to-Attend-AA-NA-Meetings.cfm" TargetMode="External"/><Relationship Id="rId5" Type="http://schemas.openxmlformats.org/officeDocument/2006/relationships/hyperlink" Target="https://askjan.org/publications/consultants-corner/Last-Chance-Agreements-for-Employees-with-Drug-and-Alcohol-Addictions.cfm" TargetMode="External"/><Relationship Id="rId4" Type="http://schemas.openxmlformats.org/officeDocument/2006/relationships/hyperlink" Target="https://askjan.org/articles/Dealing-with-Illegal-Drug-Use-Disclosures.cf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3" Type="http://schemas.openxmlformats.org/officeDocument/2006/relationships/hyperlink" Target="https://www.eeoc.gov/laws/guidance/use-codeine-oxycodone-and-other-opioids-information-employees" TargetMode="External"/><Relationship Id="rId2" Type="http://schemas.openxmlformats.org/officeDocument/2006/relationships/hyperlink" Target="https://www.eeoc.gov/laws/guidance/applying-performance-and-conduct-standards-employees-disabilities" TargetMode="External"/><Relationship Id="rId1" Type="http://schemas.openxmlformats.org/officeDocument/2006/relationships/slideLayout" Target="../slideLayouts/slideLayout15.xml"/><Relationship Id="rId5" Type="http://schemas.openxmlformats.org/officeDocument/2006/relationships/hyperlink" Target="https://www.eeoc.gov/laws/guidance/technical-assistance-manual-employment-provisions-title-i-americans-disabilities-act" TargetMode="External"/><Relationship Id="rId4" Type="http://schemas.openxmlformats.org/officeDocument/2006/relationships/hyperlink" Target="https://www.eeoc.gov/laws/guidance/how-health-care-providers-can-help-current-and-former-patients-who-have-used-opioid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6.xml"/><Relationship Id="rId5" Type="http://schemas.openxmlformats.org/officeDocument/2006/relationships/image" Target="../media/image50.png"/><Relationship Id="rId4" Type="http://schemas.openxmlformats.org/officeDocument/2006/relationships/hyperlink" Target="https://askjan.org/events/Trainings.cf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84.xml"/><Relationship Id="rId5" Type="http://schemas.openxmlformats.org/officeDocument/2006/relationships/image" Target="../media/image1.png"/><Relationship Id="rId4" Type="http://schemas.openxmlformats.org/officeDocument/2006/relationships/hyperlink" Target="https://www.dol.gov/agencies/odep/initiatives/ndeam" TargetMode="Externa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2.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FC43A6-1D60-46C7-BC06-198C8460A7EB}"/>
              </a:ext>
            </a:extLst>
          </p:cNvPr>
          <p:cNvSpPr>
            <a:spLocks noGrp="1"/>
          </p:cNvSpPr>
          <p:nvPr>
            <p:ph type="ctrTitle"/>
          </p:nvPr>
        </p:nvSpPr>
        <p:spPr>
          <a:xfrm>
            <a:off x="581025" y="1466850"/>
            <a:ext cx="10993438" cy="1352550"/>
          </a:xfrm>
        </p:spPr>
        <p:txBody>
          <a:bodyPr>
            <a:normAutofit/>
          </a:bodyPr>
          <a:lstStyle/>
          <a:p>
            <a:r>
              <a:rPr lang="en-US" sz="2800" dirty="0"/>
              <a:t>Accommodation and Compliance Webcast Series:</a:t>
            </a:r>
            <a:br>
              <a:rPr lang="en-US" sz="2800" dirty="0"/>
            </a:br>
            <a:r>
              <a:rPr kumimoji="0" lang="en-US" sz="2800" i="0" u="none" strike="noStrike" kern="1200" cap="none" spc="0" normalizeH="0" baseline="0" noProof="0" dirty="0">
                <a:ln>
                  <a:noFill/>
                </a:ln>
                <a:solidFill>
                  <a:srgbClr val="002C5F"/>
                </a:solidFill>
                <a:effectLst/>
                <a:uLnTx/>
                <a:uFillTx/>
                <a:ea typeface="+mn-ea"/>
                <a:cs typeface="Arial" pitchFamily="34" charset="0"/>
              </a:rPr>
              <a:t>ACCOMMODATION SOLUTIONS</a:t>
            </a:r>
            <a:r>
              <a:rPr kumimoji="0" lang="en-US" sz="2800" i="0" u="none" strike="noStrike" kern="1200" cap="none" spc="0" normalizeH="0" baseline="0" noProof="0" dirty="0">
                <a:ln>
                  <a:noFill/>
                </a:ln>
                <a:solidFill>
                  <a:srgbClr val="002C5F"/>
                </a:solidFill>
                <a:effectLst/>
                <a:uLnTx/>
                <a:uFillTx/>
                <a:latin typeface="Arial Nova" panose="020B0504020202020204" pitchFamily="34" charset="0"/>
                <a:ea typeface="+mn-ea"/>
                <a:cs typeface="Arial" pitchFamily="34" charset="0"/>
              </a:rPr>
              <a:t>—</a:t>
            </a:r>
            <a:r>
              <a:rPr kumimoji="0" lang="en-US" sz="2800" i="0" u="none" strike="noStrike" kern="1200" cap="none" spc="0" normalizeH="0" baseline="0" noProof="0" dirty="0">
                <a:ln>
                  <a:noFill/>
                </a:ln>
                <a:solidFill>
                  <a:srgbClr val="002C5F"/>
                </a:solidFill>
                <a:effectLst/>
                <a:uLnTx/>
                <a:uFillTx/>
                <a:ea typeface="+mn-ea"/>
                <a:cs typeface="Arial" pitchFamily="34" charset="0"/>
              </a:rPr>
              <a:t>SUBSTANCE USE DISORDER</a:t>
            </a:r>
            <a:endParaRPr lang="en-US" sz="2400" dirty="0">
              <a:highlight>
                <a:srgbClr val="FFFF00"/>
              </a:highlight>
              <a:cs typeface="Arial" panose="020B0604020202020204" pitchFamily="34" charset="0"/>
            </a:endParaRPr>
          </a:p>
        </p:txBody>
      </p:sp>
      <p:sp>
        <p:nvSpPr>
          <p:cNvPr id="9" name="Footer Placeholder 4">
            <a:extLst>
              <a:ext uri="{FF2B5EF4-FFF2-40B4-BE49-F238E27FC236}">
                <a16:creationId xmlns:a16="http://schemas.microsoft.com/office/drawing/2014/main" id="{F404CB1E-684D-41BA-AEE6-5429C86E6CF7}"/>
              </a:ext>
            </a:extLst>
          </p:cNvPr>
          <p:cNvSpPr>
            <a:spLocks noGrp="1"/>
          </p:cNvSpPr>
          <p:nvPr>
            <p:ph type="ftr" sz="quarter" idx="11"/>
          </p:nvPr>
        </p:nvSpPr>
        <p:spPr>
          <a:xfrm>
            <a:off x="1301919" y="5956137"/>
            <a:ext cx="9210508" cy="365125"/>
          </a:xfrm>
        </p:spPr>
        <p:txBody>
          <a:bodyPr/>
          <a:lstStyle/>
          <a:p>
            <a:r>
              <a:rPr lang="en-US" sz="1400" dirty="0">
                <a:solidFill>
                  <a:schemeClr val="bg1"/>
                </a:solidFill>
              </a:rPr>
              <a:t>JAN </a:t>
            </a:r>
            <a:r>
              <a:rPr lang="en-US" sz="1400" cap="none" dirty="0">
                <a:solidFill>
                  <a:schemeClr val="bg1"/>
                </a:solidFill>
              </a:rPr>
              <a:t>is a service of the U.S. Department of Labor’s Office of Disability Employment Policy/ODEP.</a:t>
            </a:r>
            <a:endParaRPr lang="en-US" sz="1400" dirty="0">
              <a:solidFill>
                <a:schemeClr val="bg1"/>
              </a:solidFill>
            </a:endParaRPr>
          </a:p>
        </p:txBody>
      </p:sp>
      <p:sp>
        <p:nvSpPr>
          <p:cNvPr id="3" name="TextBox 2">
            <a:extLst>
              <a:ext uri="{FF2B5EF4-FFF2-40B4-BE49-F238E27FC236}">
                <a16:creationId xmlns:a16="http://schemas.microsoft.com/office/drawing/2014/main" id="{E3CC1D22-FB8D-7FDC-69C7-65C7C41ECDC1}"/>
              </a:ext>
            </a:extLst>
          </p:cNvPr>
          <p:cNvSpPr txBox="1"/>
          <p:nvPr/>
        </p:nvSpPr>
        <p:spPr>
          <a:xfrm>
            <a:off x="685800" y="3238382"/>
            <a:ext cx="8455767" cy="1077218"/>
          </a:xfrm>
          <a:prstGeom prst="rect">
            <a:avLst/>
          </a:prstGeom>
          <a:noFill/>
        </p:spPr>
        <p:txBody>
          <a:bodyPr wrap="square">
            <a:spAutoFit/>
          </a:bodyPr>
          <a:lstStyle/>
          <a:p>
            <a:pPr>
              <a:spcBef>
                <a:spcPts val="576"/>
              </a:spcBef>
              <a:spcAft>
                <a:spcPts val="0"/>
              </a:spcAft>
            </a:pPr>
            <a:r>
              <a:rPr lang="en-US" sz="1800" cap="none" dirty="0">
                <a:solidFill>
                  <a:schemeClr val="bg1"/>
                </a:solidFill>
                <a:latin typeface="Arial Nova" panose="020B0504020202020204" pitchFamily="34" charset="0"/>
              </a:rPr>
              <a:t>James Potts, Senior Consultant, Cognitive/Neurological Team</a:t>
            </a:r>
          </a:p>
          <a:p>
            <a:pPr>
              <a:spcBef>
                <a:spcPts val="576"/>
              </a:spcBef>
              <a:spcAft>
                <a:spcPts val="0"/>
              </a:spcAft>
            </a:pPr>
            <a:r>
              <a:rPr lang="en-US" sz="1800" cap="none" dirty="0">
                <a:solidFill>
                  <a:schemeClr val="bg1"/>
                </a:solidFill>
                <a:latin typeface="Arial Nova" panose="020B0504020202020204" pitchFamily="34" charset="0"/>
              </a:rPr>
              <a:t>Melanie Whetzel, Principal Consultant, Cognitive/Neurological Team Lead</a:t>
            </a:r>
          </a:p>
          <a:p>
            <a:pPr>
              <a:spcBef>
                <a:spcPts val="576"/>
              </a:spcBef>
              <a:spcAft>
                <a:spcPts val="600"/>
              </a:spcAft>
            </a:pPr>
            <a:r>
              <a:rPr lang="en-US" sz="1800" cap="none" dirty="0">
                <a:solidFill>
                  <a:schemeClr val="bg1"/>
                </a:solidFill>
                <a:latin typeface="Arial Nova" panose="020B0504020202020204" pitchFamily="34" charset="0"/>
              </a:rPr>
              <a:t>Linda Batiste, Director of Publications and Services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1C32435F-97E9-4419-90E2-779BE2BA5D94}"/>
              </a:ext>
            </a:extLst>
          </p:cNvPr>
          <p:cNvSpPr>
            <a:spLocks noGrp="1"/>
          </p:cNvSpPr>
          <p:nvPr>
            <p:ph type="title"/>
          </p:nvPr>
        </p:nvSpPr>
        <p:spPr>
          <a:xfrm>
            <a:off x="581192" y="702156"/>
            <a:ext cx="11029616" cy="1013800"/>
          </a:xfrm>
        </p:spPr>
        <p:txBody>
          <a:bodyPr>
            <a:normAutofit/>
          </a:bodyPr>
          <a:lstStyle/>
          <a:p>
            <a:r>
              <a:rPr lang="en-US" altLang="en-US" dirty="0">
                <a:solidFill>
                  <a:srgbClr val="FFFFFF"/>
                </a:solidFill>
                <a:cs typeface="Arial" panose="020B0604020202020204" pitchFamily="34" charset="0"/>
              </a:rPr>
              <a:t>General:  applying conduct policies</a:t>
            </a:r>
          </a:p>
        </p:txBody>
      </p:sp>
      <p:sp>
        <p:nvSpPr>
          <p:cNvPr id="37896" name="Rectangle 37895">
            <a:extLst>
              <a:ext uri="{FF2B5EF4-FFF2-40B4-BE49-F238E27FC236}">
                <a16:creationId xmlns:a16="http://schemas.microsoft.com/office/drawing/2014/main" id="{804E8F58-8259-44E1-A519-27329D199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0958D4C-EF89-2E12-6F70-D83784C1F16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850" y="2368941"/>
            <a:ext cx="1618080" cy="1788166"/>
          </a:xfrm>
          <a:prstGeom prst="rect">
            <a:avLst/>
          </a:prstGeom>
        </p:spPr>
      </p:pic>
      <p:pic>
        <p:nvPicPr>
          <p:cNvPr id="6" name="Picture 5">
            <a:extLst>
              <a:ext uri="{FF2B5EF4-FFF2-40B4-BE49-F238E27FC236}">
                <a16:creationId xmlns:a16="http://schemas.microsoft.com/office/drawing/2014/main" id="{5A99B58B-6C6F-A482-EBB7-42A1CADC2E9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
          <a:stretch/>
        </p:blipFill>
        <p:spPr>
          <a:xfrm>
            <a:off x="2344320" y="2368940"/>
            <a:ext cx="1618080" cy="1788168"/>
          </a:xfrm>
          <a:prstGeom prst="rect">
            <a:avLst/>
          </a:prstGeom>
        </p:spPr>
      </p:pic>
      <p:pic>
        <p:nvPicPr>
          <p:cNvPr id="8" name="Picture 7">
            <a:extLst>
              <a:ext uri="{FF2B5EF4-FFF2-40B4-BE49-F238E27FC236}">
                <a16:creationId xmlns:a16="http://schemas.microsoft.com/office/drawing/2014/main" id="{87ECC250-C406-6B0A-ECBD-B450D159F37D}"/>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0849" y="4249568"/>
            <a:ext cx="3331551" cy="1788167"/>
          </a:xfrm>
          <a:prstGeom prst="rect">
            <a:avLst/>
          </a:prstGeom>
        </p:spPr>
      </p:pic>
      <p:sp>
        <p:nvSpPr>
          <p:cNvPr id="37891" name="Content Placeholder 2">
            <a:extLst>
              <a:ext uri="{FF2B5EF4-FFF2-40B4-BE49-F238E27FC236}">
                <a16:creationId xmlns:a16="http://schemas.microsoft.com/office/drawing/2014/main" id="{1258DF4E-503A-4366-9FA4-877966C14047}"/>
              </a:ext>
            </a:extLst>
          </p:cNvPr>
          <p:cNvSpPr>
            <a:spLocks noGrp="1"/>
          </p:cNvSpPr>
          <p:nvPr>
            <p:ph idx="1"/>
          </p:nvPr>
        </p:nvSpPr>
        <p:spPr>
          <a:xfrm>
            <a:off x="4505325" y="2180496"/>
            <a:ext cx="7105481" cy="4045683"/>
          </a:xfrm>
        </p:spPr>
        <p:txBody>
          <a:bodyPr>
            <a:normAutofit/>
          </a:bodyPr>
          <a:lstStyle/>
          <a:p>
            <a:pPr eaLnBrk="1" hangingPunct="1">
              <a:buClr>
                <a:schemeClr val="accent1"/>
              </a:buClr>
            </a:pPr>
            <a:r>
              <a:rPr lang="en-US" altLang="en-US" sz="2600" dirty="0">
                <a:solidFill>
                  <a:schemeClr val="accent1"/>
                </a:solidFill>
                <a:latin typeface="Arial Nova" panose="020B0504020202020204" pitchFamily="34" charset="0"/>
              </a:rPr>
              <a:t>Employers can have and enforce uniformly applied conduct policies, including policies about the use of illegal drugs and alcohol</a:t>
            </a:r>
          </a:p>
          <a:p>
            <a:pPr eaLnBrk="1" hangingPunct="1">
              <a:buClr>
                <a:schemeClr val="accent1"/>
              </a:buClr>
            </a:pPr>
            <a:r>
              <a:rPr lang="en-US" altLang="en-US" sz="2600" dirty="0">
                <a:solidFill>
                  <a:schemeClr val="accent1"/>
                </a:solidFill>
                <a:latin typeface="Arial Nova" panose="020B0504020202020204" pitchFamily="34" charset="0"/>
              </a:rPr>
              <a:t>The ADA does not interfere with an employer’s efforts to ensure that the workplace is free from illegal drug and alcohol use</a:t>
            </a:r>
          </a:p>
        </p:txBody>
      </p:sp>
      <p:sp>
        <p:nvSpPr>
          <p:cNvPr id="3" name="Slide Number Placeholder 5">
            <a:extLst>
              <a:ext uri="{FF2B5EF4-FFF2-40B4-BE49-F238E27FC236}">
                <a16:creationId xmlns:a16="http://schemas.microsoft.com/office/drawing/2014/main" id="{9AD1C1EF-1733-A201-72D6-D12E7ED20B9E}"/>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10</a:t>
            </a:fld>
            <a:endParaRPr lang="en-US" altLang="en-US" sz="1600" dirty="0">
              <a:solidFill>
                <a:srgbClr val="002060"/>
              </a:solidFill>
            </a:endParaRPr>
          </a:p>
        </p:txBody>
      </p:sp>
    </p:spTree>
    <p:extLst>
      <p:ext uri="{BB962C8B-B14F-4D97-AF65-F5344CB8AC3E}">
        <p14:creationId xmlns:p14="http://schemas.microsoft.com/office/powerpoint/2010/main" val="1623521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8947C9D0-2617-44CF-9E7A-2962059A57CB}"/>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Conduct polices Applied to substance use disorder</a:t>
            </a:r>
          </a:p>
        </p:txBody>
      </p:sp>
      <p:sp>
        <p:nvSpPr>
          <p:cNvPr id="60426" name="Rectangle 60423">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4E69246-755F-0525-19E0-1B4C3D74DA90}"/>
              </a:ext>
              <a:ext uri="{C183D7F6-B498-43B3-948B-1728B52AA6E4}">
                <adec:decorative xmlns:adec="http://schemas.microsoft.com/office/drawing/2017/decorative" val="1"/>
              </a:ext>
            </a:extLst>
          </p:cNvPr>
          <p:cNvPicPr>
            <a:picLocks noChangeAspect="1"/>
          </p:cNvPicPr>
          <p:nvPr/>
        </p:nvPicPr>
        <p:blipFill rotWithShape="1">
          <a:blip r:embed="rId3"/>
          <a:srcRect r="5490" b="2"/>
          <a:stretch/>
        </p:blipFill>
        <p:spPr>
          <a:xfrm>
            <a:off x="657225" y="2361056"/>
            <a:ext cx="4962525" cy="3649219"/>
          </a:xfrm>
          <a:prstGeom prst="rect">
            <a:avLst/>
          </a:prstGeom>
        </p:spPr>
      </p:pic>
      <p:sp>
        <p:nvSpPr>
          <p:cNvPr id="60419" name="Content Placeholder 2">
            <a:extLst>
              <a:ext uri="{FF2B5EF4-FFF2-40B4-BE49-F238E27FC236}">
                <a16:creationId xmlns:a16="http://schemas.microsoft.com/office/drawing/2014/main" id="{26564B48-C584-468F-9D6A-DA08209E73DF}"/>
              </a:ext>
            </a:extLst>
          </p:cNvPr>
          <p:cNvSpPr>
            <a:spLocks noGrp="1"/>
          </p:cNvSpPr>
          <p:nvPr>
            <p:ph idx="1"/>
          </p:nvPr>
        </p:nvSpPr>
        <p:spPr>
          <a:xfrm>
            <a:off x="6335805" y="2180496"/>
            <a:ext cx="5275001" cy="4045683"/>
          </a:xfrm>
        </p:spPr>
        <p:txBody>
          <a:bodyPr>
            <a:normAutofit/>
          </a:bodyPr>
          <a:lstStyle/>
          <a:p>
            <a:pPr marL="0" lvl="1" indent="0">
              <a:spcBef>
                <a:spcPts val="576"/>
              </a:spcBef>
              <a:buClr>
                <a:srgbClr val="002C5F"/>
              </a:buClr>
              <a:buNone/>
            </a:pPr>
            <a:r>
              <a:rPr lang="en-US" altLang="en-US" sz="2600" dirty="0">
                <a:solidFill>
                  <a:srgbClr val="002060"/>
                </a:solidFill>
                <a:latin typeface="Arial Nova" panose="020B0504020202020204" pitchFamily="34" charset="0"/>
                <a:cs typeface="Arial" panose="020B0604020202020204" pitchFamily="34" charset="0"/>
              </a:rPr>
              <a:t>Be careful about:</a:t>
            </a:r>
          </a:p>
          <a:p>
            <a:pPr marL="684900" lvl="3" indent="-342900">
              <a:spcBef>
                <a:spcPts val="576"/>
              </a:spcBef>
              <a:buClr>
                <a:schemeClr val="accent1"/>
              </a:buClr>
            </a:pPr>
            <a:r>
              <a:rPr lang="en-US" altLang="en-US" sz="2600" dirty="0">
                <a:solidFill>
                  <a:srgbClr val="002060"/>
                </a:solidFill>
                <a:latin typeface="Arial Nova" panose="020B0504020202020204" pitchFamily="34" charset="0"/>
                <a:cs typeface="Arial" panose="020B0604020202020204" pitchFamily="34" charset="0"/>
              </a:rPr>
              <a:t>Unevenly applied conduct policies</a:t>
            </a:r>
          </a:p>
          <a:p>
            <a:pPr marL="684900" lvl="3" indent="-342900">
              <a:spcBef>
                <a:spcPts val="576"/>
              </a:spcBef>
              <a:buClr>
                <a:schemeClr val="accent1"/>
              </a:buClr>
            </a:pPr>
            <a:r>
              <a:rPr lang="en-US" altLang="en-US" sz="2600" dirty="0">
                <a:solidFill>
                  <a:srgbClr val="002060"/>
                </a:solidFill>
                <a:latin typeface="Arial Nova" panose="020B0504020202020204" pitchFamily="34" charset="0"/>
                <a:cs typeface="Arial" panose="020B0604020202020204" pitchFamily="34" charset="0"/>
              </a:rPr>
              <a:t>Disciplining employees with substance use disorder more severely</a:t>
            </a:r>
          </a:p>
        </p:txBody>
      </p:sp>
      <p:sp>
        <p:nvSpPr>
          <p:cNvPr id="2" name="Slide Number Placeholder 5">
            <a:extLst>
              <a:ext uri="{FF2B5EF4-FFF2-40B4-BE49-F238E27FC236}">
                <a16:creationId xmlns:a16="http://schemas.microsoft.com/office/drawing/2014/main" id="{091B20BF-218A-02F8-92E4-45DC85449D03}"/>
              </a:ext>
            </a:extLst>
          </p:cNvPr>
          <p:cNvSpPr>
            <a:spLocks noGrp="1"/>
          </p:cNvSpPr>
          <p:nvPr>
            <p:ph type="sldNum" sz="quarter" idx="12"/>
          </p:nvPr>
        </p:nvSpPr>
        <p:spPr bwMode="auto">
          <a:xfrm>
            <a:off x="10668000" y="35169"/>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11</a:t>
            </a:fld>
            <a:endParaRPr lang="en-US" altLang="en-US" sz="1600" dirty="0"/>
          </a:p>
        </p:txBody>
      </p:sp>
    </p:spTree>
    <p:extLst>
      <p:ext uri="{BB962C8B-B14F-4D97-AF65-F5344CB8AC3E}">
        <p14:creationId xmlns:p14="http://schemas.microsoft.com/office/powerpoint/2010/main" val="3109781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937C6164-353F-4065-B30B-4902E0BE1C44}"/>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Example 1</a:t>
            </a:r>
          </a:p>
        </p:txBody>
      </p:sp>
      <p:sp>
        <p:nvSpPr>
          <p:cNvPr id="44040" name="Rectangle 44039">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332DC0-EE24-92C5-8614-D68D6B9E7B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7225" y="2845784"/>
            <a:ext cx="4962525" cy="2679763"/>
          </a:xfrm>
          <a:prstGeom prst="rect">
            <a:avLst/>
          </a:prstGeom>
        </p:spPr>
      </p:pic>
      <p:sp>
        <p:nvSpPr>
          <p:cNvPr id="44035" name="Content Placeholder 2">
            <a:extLst>
              <a:ext uri="{FF2B5EF4-FFF2-40B4-BE49-F238E27FC236}">
                <a16:creationId xmlns:a16="http://schemas.microsoft.com/office/drawing/2014/main" id="{AF12C0D7-6F34-4E8D-BBBF-224B74429875}"/>
              </a:ext>
            </a:extLst>
          </p:cNvPr>
          <p:cNvSpPr>
            <a:spLocks noGrp="1"/>
          </p:cNvSpPr>
          <p:nvPr>
            <p:ph idx="1"/>
          </p:nvPr>
        </p:nvSpPr>
        <p:spPr>
          <a:xfrm>
            <a:off x="6335805" y="2180496"/>
            <a:ext cx="5275001" cy="4045683"/>
          </a:xfrm>
        </p:spPr>
        <p:txBody>
          <a:bodyPr>
            <a:normAutofit/>
          </a:bodyPr>
          <a:lstStyle/>
          <a:p>
            <a:pPr marL="457200" lvl="1" indent="0">
              <a:spcBef>
                <a:spcPts val="576"/>
              </a:spcBef>
              <a:buNone/>
            </a:pPr>
            <a:r>
              <a:rPr lang="en-US" altLang="en-US" sz="2600" dirty="0">
                <a:solidFill>
                  <a:srgbClr val="002060"/>
                </a:solidFill>
                <a:latin typeface="Arial Nova" panose="020B0504020202020204" pitchFamily="34" charset="0"/>
                <a:cs typeface="Arial" panose="020B0604020202020204" pitchFamily="34" charset="0"/>
              </a:rPr>
              <a:t>An employee discloses he’s addicted to cocaine and asks for leave time for treatment.</a:t>
            </a:r>
          </a:p>
        </p:txBody>
      </p:sp>
      <p:sp>
        <p:nvSpPr>
          <p:cNvPr id="2" name="Slide Number Placeholder 5">
            <a:extLst>
              <a:ext uri="{FF2B5EF4-FFF2-40B4-BE49-F238E27FC236}">
                <a16:creationId xmlns:a16="http://schemas.microsoft.com/office/drawing/2014/main" id="{45946D17-3A65-7B3E-A8D7-85A0D98C82C2}"/>
              </a:ext>
            </a:extLst>
          </p:cNvPr>
          <p:cNvSpPr>
            <a:spLocks noGrp="1"/>
          </p:cNvSpPr>
          <p:nvPr>
            <p:ph type="sldNum" sz="quarter" idx="12"/>
          </p:nvPr>
        </p:nvSpPr>
        <p:spPr bwMode="auto">
          <a:xfrm>
            <a:off x="10668000" y="76200"/>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12</a:t>
            </a:fld>
            <a:endParaRPr lang="en-US" alt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B03D4966-6958-4491-8BA2-9AC19E8BA845}"/>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Current Illegal Use</a:t>
            </a:r>
          </a:p>
        </p:txBody>
      </p:sp>
      <p:sp>
        <p:nvSpPr>
          <p:cNvPr id="137" name="Rectangle 136">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7" name="Content Placeholder 2">
            <a:extLst>
              <a:ext uri="{FF2B5EF4-FFF2-40B4-BE49-F238E27FC236}">
                <a16:creationId xmlns:a16="http://schemas.microsoft.com/office/drawing/2014/main" id="{B48F12C2-BC82-467C-81A3-3C146CD325CE}"/>
              </a:ext>
            </a:extLst>
          </p:cNvPr>
          <p:cNvSpPr>
            <a:spLocks noGrp="1"/>
          </p:cNvSpPr>
          <p:nvPr>
            <p:ph idx="1"/>
          </p:nvPr>
        </p:nvSpPr>
        <p:spPr>
          <a:xfrm>
            <a:off x="4572000" y="2180496"/>
            <a:ext cx="7038806" cy="4045683"/>
          </a:xfrm>
        </p:spPr>
        <p:txBody>
          <a:bodyPr>
            <a:normAutofit/>
          </a:bodyPr>
          <a:lstStyle/>
          <a:p>
            <a:pPr marL="0" indent="0" eaLnBrk="1" hangingPunct="1">
              <a:spcBef>
                <a:spcPts val="576"/>
              </a:spcBef>
              <a:buClr>
                <a:schemeClr val="accent1"/>
              </a:buClr>
              <a:buNone/>
              <a:defRPr/>
            </a:pPr>
            <a:r>
              <a:rPr lang="en-US" altLang="en-US" sz="2600" b="1" dirty="0">
                <a:solidFill>
                  <a:srgbClr val="002060"/>
                </a:solidFill>
                <a:latin typeface="Arial Nova" panose="020B0504020202020204" pitchFamily="34" charset="0"/>
                <a:cs typeface="Arial" panose="020B0604020202020204" pitchFamily="34" charset="0"/>
              </a:rPr>
              <a:t>Applying the ADA</a:t>
            </a:r>
          </a:p>
          <a:p>
            <a:pPr lvl="1">
              <a:spcBef>
                <a:spcPts val="576"/>
              </a:spcBef>
              <a:buClr>
                <a:schemeClr val="accent1"/>
              </a:buClr>
              <a:defRPr/>
            </a:pPr>
            <a:r>
              <a:rPr lang="en-US" altLang="en-US" sz="2600" dirty="0">
                <a:solidFill>
                  <a:srgbClr val="002060"/>
                </a:solidFill>
                <a:latin typeface="Arial Nova" panose="020B0504020202020204" pitchFamily="34" charset="0"/>
                <a:cs typeface="Arial" panose="020B0604020202020204" pitchFamily="34" charset="0"/>
              </a:rPr>
              <a:t>Employee loses coverage because of </a:t>
            </a:r>
            <a:br>
              <a:rPr lang="en-US" altLang="en-US" sz="2600" dirty="0">
                <a:solidFill>
                  <a:srgbClr val="002060"/>
                </a:solidFill>
                <a:latin typeface="Arial Nova" panose="020B0504020202020204" pitchFamily="34" charset="0"/>
                <a:cs typeface="Arial" panose="020B0604020202020204" pitchFamily="34" charset="0"/>
              </a:rPr>
            </a:br>
            <a:r>
              <a:rPr lang="en-US" altLang="en-US" sz="2600" dirty="0">
                <a:solidFill>
                  <a:srgbClr val="002060"/>
                </a:solidFill>
                <a:latin typeface="Arial Nova" panose="020B0504020202020204" pitchFamily="34" charset="0"/>
                <a:cs typeface="Arial" panose="020B0604020202020204" pitchFamily="34" charset="0"/>
              </a:rPr>
              <a:t>current illegal use</a:t>
            </a:r>
          </a:p>
          <a:p>
            <a:pPr lvl="1">
              <a:spcBef>
                <a:spcPts val="576"/>
              </a:spcBef>
              <a:buClr>
                <a:schemeClr val="accent1"/>
              </a:buClr>
              <a:defRPr/>
            </a:pPr>
            <a:r>
              <a:rPr lang="en-US" altLang="en-US" sz="2600" dirty="0">
                <a:solidFill>
                  <a:srgbClr val="002060"/>
                </a:solidFill>
                <a:latin typeface="Arial Nova" panose="020B0504020202020204" pitchFamily="34" charset="0"/>
                <a:cs typeface="Arial" panose="020B0604020202020204" pitchFamily="34" charset="0"/>
              </a:rPr>
              <a:t>Employer can apply policy related to </a:t>
            </a:r>
            <a:br>
              <a:rPr lang="en-US" altLang="en-US" sz="2600" dirty="0">
                <a:solidFill>
                  <a:srgbClr val="002060"/>
                </a:solidFill>
                <a:latin typeface="Arial Nova" panose="020B0504020202020204" pitchFamily="34" charset="0"/>
                <a:cs typeface="Arial" panose="020B0604020202020204" pitchFamily="34" charset="0"/>
              </a:rPr>
            </a:br>
            <a:r>
              <a:rPr lang="en-US" altLang="en-US" sz="2600" dirty="0">
                <a:solidFill>
                  <a:srgbClr val="002060"/>
                </a:solidFill>
                <a:latin typeface="Arial Nova" panose="020B0504020202020204" pitchFamily="34" charset="0"/>
                <a:cs typeface="Arial" panose="020B0604020202020204" pitchFamily="34" charset="0"/>
              </a:rPr>
              <a:t>current illegal use</a:t>
            </a:r>
          </a:p>
          <a:p>
            <a:pPr marL="457200" lvl="1" indent="0">
              <a:buNone/>
              <a:defRPr/>
            </a:pPr>
            <a:endParaRPr lang="en-US" altLang="en-US" dirty="0"/>
          </a:p>
        </p:txBody>
      </p:sp>
      <p:pic>
        <p:nvPicPr>
          <p:cNvPr id="2" name="Picture 1">
            <a:extLst>
              <a:ext uri="{FF2B5EF4-FFF2-40B4-BE49-F238E27FC236}">
                <a16:creationId xmlns:a16="http://schemas.microsoft.com/office/drawing/2014/main" id="{7559A198-647D-9333-D8E1-C8DB732A27B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 y="2361056"/>
            <a:ext cx="3305175" cy="3649219"/>
          </a:xfrm>
          <a:prstGeom prst="rect">
            <a:avLst/>
          </a:prstGeom>
          <a:effectLst/>
          <a:scene3d>
            <a:camera prst="orthographicFront"/>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pic>
      <p:sp>
        <p:nvSpPr>
          <p:cNvPr id="3" name="Slide Number Placeholder 5">
            <a:extLst>
              <a:ext uri="{FF2B5EF4-FFF2-40B4-BE49-F238E27FC236}">
                <a16:creationId xmlns:a16="http://schemas.microsoft.com/office/drawing/2014/main" id="{45DA3E42-9B0A-3CA6-EBB7-618064A2FF50}"/>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13</a:t>
            </a:fld>
            <a:endParaRPr lang="en-US" altLang="en-US" sz="1600" dirty="0">
              <a:solidFill>
                <a:srgbClr val="00206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3985150F-C804-45CA-99FC-14D7B56169C9}"/>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Example 2</a:t>
            </a:r>
          </a:p>
        </p:txBody>
      </p:sp>
      <p:sp>
        <p:nvSpPr>
          <p:cNvPr id="73" name="Rectangle 72">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F9039CF-DB0D-451C-9893-72495775B54A}"/>
              </a:ext>
              <a:ext uri="{C183D7F6-B498-43B3-948B-1728B52AA6E4}">
                <adec:decorative xmlns:adec="http://schemas.microsoft.com/office/drawing/2017/decorative" val="1"/>
              </a:ext>
            </a:extLst>
          </p:cNvPr>
          <p:cNvPicPr>
            <a:picLocks noChangeAspect="1"/>
          </p:cNvPicPr>
          <p:nvPr/>
        </p:nvPicPr>
        <p:blipFill>
          <a:blip r:embed="rId3" cstate="print"/>
          <a:stretch>
            <a:fillRect/>
          </a:stretch>
        </p:blipFill>
        <p:spPr>
          <a:xfrm>
            <a:off x="657225" y="2535625"/>
            <a:ext cx="4962525" cy="3300080"/>
          </a:xfrm>
          <a:prstGeom prst="rect">
            <a:avLst/>
          </a:prstGeom>
          <a:effectLst/>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pic>
      <p:sp>
        <p:nvSpPr>
          <p:cNvPr id="48131" name="Content Placeholder 2">
            <a:extLst>
              <a:ext uri="{FF2B5EF4-FFF2-40B4-BE49-F238E27FC236}">
                <a16:creationId xmlns:a16="http://schemas.microsoft.com/office/drawing/2014/main" id="{376339B0-02CE-4B6A-929B-6C68E092A0C1}"/>
              </a:ext>
            </a:extLst>
          </p:cNvPr>
          <p:cNvSpPr>
            <a:spLocks noGrp="1"/>
          </p:cNvSpPr>
          <p:nvPr>
            <p:ph idx="1"/>
          </p:nvPr>
        </p:nvSpPr>
        <p:spPr>
          <a:xfrm>
            <a:off x="6096000" y="2162823"/>
            <a:ext cx="5514806" cy="4045683"/>
          </a:xfrm>
        </p:spPr>
        <p:txBody>
          <a:bodyPr>
            <a:normAutofit/>
          </a:bodyPr>
          <a:lstStyle/>
          <a:p>
            <a:pPr marL="457200" lvl="1" indent="0">
              <a:spcBef>
                <a:spcPts val="576"/>
              </a:spcBef>
              <a:buNone/>
            </a:pPr>
            <a:r>
              <a:rPr lang="en-US" altLang="en-US" sz="2600" dirty="0">
                <a:solidFill>
                  <a:srgbClr val="002060"/>
                </a:solidFill>
                <a:latin typeface="Arial Nova" panose="020B0504020202020204" pitchFamily="34" charset="0"/>
                <a:cs typeface="Arial" panose="020B0604020202020204" pitchFamily="34" charset="0"/>
              </a:rPr>
              <a:t>A warehouse worker who was taking prescription painkillers became addicted to the drugs. He asks the employer for leave time for treatment.</a:t>
            </a:r>
          </a:p>
        </p:txBody>
      </p:sp>
      <p:sp>
        <p:nvSpPr>
          <p:cNvPr id="2" name="Slide Number Placeholder 5">
            <a:extLst>
              <a:ext uri="{FF2B5EF4-FFF2-40B4-BE49-F238E27FC236}">
                <a16:creationId xmlns:a16="http://schemas.microsoft.com/office/drawing/2014/main" id="{07C728E2-57DA-47F7-843A-013E50CD6003}"/>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14</a:t>
            </a:fld>
            <a:endParaRPr lang="en-US" altLang="en-US" sz="1600" dirty="0">
              <a:solidFill>
                <a:srgbClr val="00206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C8209998-64DD-4FE5-934D-C73AE019BC8F}"/>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Possible Current Illegal Use</a:t>
            </a:r>
          </a:p>
        </p:txBody>
      </p:sp>
      <p:sp>
        <p:nvSpPr>
          <p:cNvPr id="73" name="Rectangle 72">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9" name="Content Placeholder 2">
            <a:extLst>
              <a:ext uri="{FF2B5EF4-FFF2-40B4-BE49-F238E27FC236}">
                <a16:creationId xmlns:a16="http://schemas.microsoft.com/office/drawing/2014/main" id="{72F61E81-9B7E-4DBB-B19A-676FECAAF7C9}"/>
              </a:ext>
            </a:extLst>
          </p:cNvPr>
          <p:cNvSpPr>
            <a:spLocks noGrp="1"/>
          </p:cNvSpPr>
          <p:nvPr>
            <p:ph idx="1"/>
          </p:nvPr>
        </p:nvSpPr>
        <p:spPr>
          <a:xfrm>
            <a:off x="4505325" y="2180496"/>
            <a:ext cx="7105481" cy="4045683"/>
          </a:xfrm>
        </p:spPr>
        <p:txBody>
          <a:bodyPr>
            <a:normAutofit/>
          </a:bodyPr>
          <a:lstStyle/>
          <a:p>
            <a:pPr marL="0" indent="0" eaLnBrk="1" hangingPunct="1">
              <a:spcBef>
                <a:spcPts val="576"/>
              </a:spcBef>
              <a:buClr>
                <a:schemeClr val="accent1"/>
              </a:buClr>
              <a:buNone/>
            </a:pPr>
            <a:r>
              <a:rPr lang="en-US" altLang="en-US" sz="2600" b="1" dirty="0">
                <a:solidFill>
                  <a:srgbClr val="002060"/>
                </a:solidFill>
                <a:latin typeface="Arial Nova" panose="020B0504020202020204" pitchFamily="34" charset="0"/>
                <a:cs typeface="Arial" panose="020B0604020202020204" pitchFamily="34" charset="0"/>
              </a:rPr>
              <a:t>Applying the ADA</a:t>
            </a:r>
          </a:p>
          <a:p>
            <a:pPr lvl="1">
              <a:spcBef>
                <a:spcPts val="576"/>
              </a:spcBef>
              <a:buClr>
                <a:schemeClr val="accent1"/>
              </a:buClr>
            </a:pPr>
            <a:r>
              <a:rPr lang="en-US" altLang="en-US" sz="2600" dirty="0">
                <a:solidFill>
                  <a:srgbClr val="002060"/>
                </a:solidFill>
                <a:latin typeface="Arial Nova" panose="020B0504020202020204" pitchFamily="34" charset="0"/>
                <a:cs typeface="Arial" panose="020B0604020202020204" pitchFamily="34" charset="0"/>
              </a:rPr>
              <a:t>Employee loses coverage if use is illegal</a:t>
            </a:r>
          </a:p>
          <a:p>
            <a:pPr lvl="1">
              <a:spcBef>
                <a:spcPts val="576"/>
              </a:spcBef>
              <a:buClr>
                <a:schemeClr val="accent1"/>
              </a:buClr>
            </a:pPr>
            <a:r>
              <a:rPr lang="en-US" altLang="en-US" sz="2600" dirty="0">
                <a:solidFill>
                  <a:srgbClr val="002060"/>
                </a:solidFill>
                <a:latin typeface="Arial Nova" panose="020B0504020202020204" pitchFamily="34" charset="0"/>
                <a:cs typeface="Arial" panose="020B0604020202020204" pitchFamily="34" charset="0"/>
              </a:rPr>
              <a:t>Misuse of prescription medication is </a:t>
            </a:r>
            <a:br>
              <a:rPr lang="en-US" altLang="en-US" sz="2600" dirty="0">
                <a:solidFill>
                  <a:srgbClr val="002060"/>
                </a:solidFill>
                <a:latin typeface="Arial Nova" panose="020B0504020202020204" pitchFamily="34" charset="0"/>
                <a:cs typeface="Arial" panose="020B0604020202020204" pitchFamily="34" charset="0"/>
              </a:rPr>
            </a:br>
            <a:r>
              <a:rPr lang="en-US" altLang="en-US" sz="2600" dirty="0">
                <a:solidFill>
                  <a:srgbClr val="002060"/>
                </a:solidFill>
                <a:latin typeface="Arial Nova" panose="020B0504020202020204" pitchFamily="34" charset="0"/>
                <a:cs typeface="Arial" panose="020B0604020202020204" pitchFamily="34" charset="0"/>
              </a:rPr>
              <a:t>illegal use</a:t>
            </a:r>
          </a:p>
          <a:p>
            <a:pPr lvl="1">
              <a:spcBef>
                <a:spcPts val="576"/>
              </a:spcBef>
              <a:buClr>
                <a:schemeClr val="accent1"/>
              </a:buClr>
            </a:pPr>
            <a:r>
              <a:rPr lang="en-US" altLang="en-US" sz="2600" dirty="0">
                <a:solidFill>
                  <a:srgbClr val="002060"/>
                </a:solidFill>
                <a:latin typeface="Arial Nova" panose="020B0504020202020204" pitchFamily="34" charset="0"/>
                <a:cs typeface="Arial" panose="020B0604020202020204" pitchFamily="34" charset="0"/>
              </a:rPr>
              <a:t>Employer can find out whether using illegally</a:t>
            </a:r>
          </a:p>
        </p:txBody>
      </p:sp>
      <p:pic>
        <p:nvPicPr>
          <p:cNvPr id="2" name="Picture 1">
            <a:extLst>
              <a:ext uri="{FF2B5EF4-FFF2-40B4-BE49-F238E27FC236}">
                <a16:creationId xmlns:a16="http://schemas.microsoft.com/office/drawing/2014/main" id="{812B1394-795F-51FB-B253-34F03199260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 y="2361056"/>
            <a:ext cx="3305175" cy="3649219"/>
          </a:xfrm>
          <a:prstGeom prst="rect">
            <a:avLst/>
          </a:prstGeom>
          <a:effectLst/>
          <a:scene3d>
            <a:camera prst="orthographicFront"/>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pic>
      <p:sp>
        <p:nvSpPr>
          <p:cNvPr id="3" name="Slide Number Placeholder 5">
            <a:extLst>
              <a:ext uri="{FF2B5EF4-FFF2-40B4-BE49-F238E27FC236}">
                <a16:creationId xmlns:a16="http://schemas.microsoft.com/office/drawing/2014/main" id="{A460D49B-478F-B3B8-57BB-ADB193887EE9}"/>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15</a:t>
            </a:fld>
            <a:endParaRPr lang="en-US" altLang="en-US" sz="1600" dirty="0">
              <a:solidFill>
                <a:srgbClr val="00206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6AD88759-80A2-4BBE-BAD4-AF1E025EEC65}"/>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Example 3</a:t>
            </a:r>
          </a:p>
        </p:txBody>
      </p:sp>
      <p:sp>
        <p:nvSpPr>
          <p:cNvPr id="52232" name="Rectangle 52231">
            <a:extLst>
              <a:ext uri="{FF2B5EF4-FFF2-40B4-BE49-F238E27FC236}">
                <a16:creationId xmlns:a16="http://schemas.microsoft.com/office/drawing/2014/main" id="{3FE9758B-E361-4084-8D9F-729FA6C4A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81E50BB9-0824-475A-8114-40996FF860ED}"/>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p:blipFill>
        <p:spPr bwMode="auto">
          <a:xfrm>
            <a:off x="657225" y="2529423"/>
            <a:ext cx="4962525" cy="3312485"/>
          </a:xfrm>
          <a:prstGeom prst="rect">
            <a:avLst/>
          </a:prstGeom>
        </p:spPr>
        <p:style>
          <a:lnRef idx="1">
            <a:schemeClr val="accent1"/>
          </a:lnRef>
          <a:fillRef idx="2">
            <a:schemeClr val="accent1"/>
          </a:fillRef>
          <a:effectRef idx="1">
            <a:schemeClr val="accent1"/>
          </a:effectRef>
          <a:fontRef idx="minor">
            <a:schemeClr val="dk1"/>
          </a:fontRef>
        </p:style>
      </p:pic>
      <p:sp>
        <p:nvSpPr>
          <p:cNvPr id="52227" name="Content Placeholder 2">
            <a:extLst>
              <a:ext uri="{FF2B5EF4-FFF2-40B4-BE49-F238E27FC236}">
                <a16:creationId xmlns:a16="http://schemas.microsoft.com/office/drawing/2014/main" id="{A32C5343-AF41-4664-A3A4-1927878075DA}"/>
              </a:ext>
            </a:extLst>
          </p:cNvPr>
          <p:cNvSpPr>
            <a:spLocks noGrp="1"/>
          </p:cNvSpPr>
          <p:nvPr>
            <p:ph idx="1"/>
          </p:nvPr>
        </p:nvSpPr>
        <p:spPr>
          <a:xfrm>
            <a:off x="6335805" y="2180496"/>
            <a:ext cx="5275001" cy="4045683"/>
          </a:xfrm>
        </p:spPr>
        <p:txBody>
          <a:bodyPr>
            <a:normAutofit/>
          </a:bodyPr>
          <a:lstStyle/>
          <a:p>
            <a:pPr marL="0" lvl="1" indent="0">
              <a:spcBef>
                <a:spcPts val="500"/>
              </a:spcBef>
              <a:buNone/>
            </a:pPr>
            <a:r>
              <a:rPr lang="en-US" altLang="en-US" sz="2600" dirty="0">
                <a:solidFill>
                  <a:srgbClr val="002060"/>
                </a:solidFill>
                <a:latin typeface="Arial Nova" panose="020B0504020202020204" pitchFamily="34" charset="0"/>
                <a:cs typeface="Arial" panose="020B0604020202020204" pitchFamily="34" charset="0"/>
              </a:rPr>
              <a:t>An applicant for a pharmacist position discloses she was fired from her last job for illegal drug use. She went through rehabilitation two months ago and is no longer using drugs. </a:t>
            </a:r>
          </a:p>
        </p:txBody>
      </p:sp>
      <p:sp>
        <p:nvSpPr>
          <p:cNvPr id="2" name="Slide Number Placeholder 5">
            <a:extLst>
              <a:ext uri="{FF2B5EF4-FFF2-40B4-BE49-F238E27FC236}">
                <a16:creationId xmlns:a16="http://schemas.microsoft.com/office/drawing/2014/main" id="{FD27EC31-D8B4-2E7C-2FD4-127E174957E5}"/>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16</a:t>
            </a:fld>
            <a:endParaRPr lang="en-US" alt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2507CE7F-A000-406B-9B0F-6C1AD079920A}"/>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Current Illegal Use Defined</a:t>
            </a:r>
          </a:p>
        </p:txBody>
      </p:sp>
      <p:sp>
        <p:nvSpPr>
          <p:cNvPr id="73" name="Rectangle 72">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5" name="Content Placeholder 2">
            <a:extLst>
              <a:ext uri="{FF2B5EF4-FFF2-40B4-BE49-F238E27FC236}">
                <a16:creationId xmlns:a16="http://schemas.microsoft.com/office/drawing/2014/main" id="{E46FADC7-10F8-41F4-BEAE-B3FBADE921FE}"/>
              </a:ext>
            </a:extLst>
          </p:cNvPr>
          <p:cNvSpPr>
            <a:spLocks noGrp="1"/>
          </p:cNvSpPr>
          <p:nvPr>
            <p:ph idx="1"/>
          </p:nvPr>
        </p:nvSpPr>
        <p:spPr>
          <a:xfrm>
            <a:off x="4505325" y="2180496"/>
            <a:ext cx="7105481" cy="4045683"/>
          </a:xfrm>
        </p:spPr>
        <p:txBody>
          <a:bodyPr>
            <a:noAutofit/>
          </a:bodyPr>
          <a:lstStyle/>
          <a:p>
            <a:pPr marL="0" indent="0" eaLnBrk="1" hangingPunct="1">
              <a:spcBef>
                <a:spcPts val="576"/>
              </a:spcBef>
              <a:buClr>
                <a:srgbClr val="002060"/>
              </a:buClr>
              <a:buNone/>
            </a:pPr>
            <a:r>
              <a:rPr lang="en-US" altLang="en-US" sz="2600" b="1" dirty="0">
                <a:solidFill>
                  <a:srgbClr val="002060"/>
                </a:solidFill>
                <a:latin typeface="Arial Nova" panose="020B0504020202020204" pitchFamily="34" charset="0"/>
                <a:cs typeface="Arial" panose="020B0604020202020204" pitchFamily="34" charset="0"/>
              </a:rPr>
              <a:t>Applying the ADA</a:t>
            </a:r>
          </a:p>
          <a:p>
            <a:pPr lvl="1">
              <a:spcBef>
                <a:spcPts val="576"/>
              </a:spcBef>
              <a:buClr>
                <a:srgbClr val="002060"/>
              </a:buClr>
            </a:pPr>
            <a:r>
              <a:rPr lang="en-US" altLang="en-US" sz="2600" dirty="0">
                <a:solidFill>
                  <a:srgbClr val="002060"/>
                </a:solidFill>
                <a:latin typeface="Arial Nova" panose="020B0504020202020204" pitchFamily="34" charset="0"/>
                <a:cs typeface="Arial" panose="020B0604020202020204" pitchFamily="34" charset="0"/>
              </a:rPr>
              <a:t>"Current" means that the illegal use of drugs occurred recently enough to justify an employer's reasonable belief that involvement with drugs is an ongoing problem</a:t>
            </a:r>
          </a:p>
          <a:p>
            <a:pPr lvl="1">
              <a:spcBef>
                <a:spcPts val="576"/>
              </a:spcBef>
              <a:buClr>
                <a:srgbClr val="002060"/>
              </a:buClr>
            </a:pPr>
            <a:r>
              <a:rPr lang="en-US" altLang="en-US" sz="2600" dirty="0">
                <a:solidFill>
                  <a:srgbClr val="002060"/>
                </a:solidFill>
                <a:latin typeface="Arial Nova" panose="020B0504020202020204" pitchFamily="34" charset="0"/>
                <a:cs typeface="Arial" panose="020B0604020202020204" pitchFamily="34" charset="0"/>
              </a:rPr>
              <a:t>Not limited to the day of use or recent </a:t>
            </a:r>
            <a:br>
              <a:rPr lang="en-US" altLang="en-US" sz="2600" dirty="0">
                <a:solidFill>
                  <a:srgbClr val="002060"/>
                </a:solidFill>
                <a:latin typeface="Arial Nova" panose="020B0504020202020204" pitchFamily="34" charset="0"/>
                <a:cs typeface="Arial" panose="020B0604020202020204" pitchFamily="34" charset="0"/>
              </a:rPr>
            </a:br>
            <a:r>
              <a:rPr lang="en-US" altLang="en-US" sz="2600" dirty="0">
                <a:solidFill>
                  <a:srgbClr val="002060"/>
                </a:solidFill>
                <a:latin typeface="Arial Nova" panose="020B0504020202020204" pitchFamily="34" charset="0"/>
                <a:cs typeface="Arial" panose="020B0604020202020204" pitchFamily="34" charset="0"/>
              </a:rPr>
              <a:t>weeks or days</a:t>
            </a:r>
          </a:p>
          <a:p>
            <a:pPr lvl="1">
              <a:spcBef>
                <a:spcPts val="576"/>
              </a:spcBef>
              <a:buClr>
                <a:srgbClr val="002060"/>
              </a:buClr>
            </a:pPr>
            <a:r>
              <a:rPr lang="en-US" altLang="en-US" sz="2600" dirty="0">
                <a:solidFill>
                  <a:srgbClr val="002060"/>
                </a:solidFill>
                <a:latin typeface="Arial Nova" panose="020B0504020202020204" pitchFamily="34" charset="0"/>
                <a:cs typeface="Arial" panose="020B0604020202020204" pitchFamily="34" charset="0"/>
              </a:rPr>
              <a:t>Determined on a case-by-case basis</a:t>
            </a:r>
          </a:p>
        </p:txBody>
      </p:sp>
      <p:pic>
        <p:nvPicPr>
          <p:cNvPr id="2" name="Picture 1">
            <a:extLst>
              <a:ext uri="{FF2B5EF4-FFF2-40B4-BE49-F238E27FC236}">
                <a16:creationId xmlns:a16="http://schemas.microsoft.com/office/drawing/2014/main" id="{7A9185EB-D623-6CEF-4F1C-48C60063FD6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 y="2361056"/>
            <a:ext cx="3305175" cy="3649219"/>
          </a:xfrm>
          <a:prstGeom prst="rect">
            <a:avLst/>
          </a:prstGeom>
          <a:effectLst/>
          <a:scene3d>
            <a:camera prst="orthographicFront"/>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pic>
      <p:sp>
        <p:nvSpPr>
          <p:cNvPr id="3" name="Slide Number Placeholder 5">
            <a:extLst>
              <a:ext uri="{FF2B5EF4-FFF2-40B4-BE49-F238E27FC236}">
                <a16:creationId xmlns:a16="http://schemas.microsoft.com/office/drawing/2014/main" id="{40D9989C-1CC6-5558-0696-FA4CEA698BB9}"/>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17</a:t>
            </a:fld>
            <a:endParaRPr lang="en-US" altLang="en-US" sz="1600" dirty="0">
              <a:solidFill>
                <a:srgbClr val="00206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6AD88759-80A2-4BBE-BAD4-AF1E025EEC65}"/>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Example 4</a:t>
            </a:r>
          </a:p>
        </p:txBody>
      </p:sp>
      <p:sp>
        <p:nvSpPr>
          <p:cNvPr id="52232" name="Rectangle 5223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100BF23-4901-5757-A8D1-BE7BA9B12D1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657225" y="2361056"/>
            <a:ext cx="4962525" cy="3649219"/>
          </a:xfrm>
          <a:prstGeom prst="rect">
            <a:avLst/>
          </a:prstGeom>
        </p:spPr>
      </p:pic>
      <p:sp>
        <p:nvSpPr>
          <p:cNvPr id="52227" name="Content Placeholder 2">
            <a:extLst>
              <a:ext uri="{FF2B5EF4-FFF2-40B4-BE49-F238E27FC236}">
                <a16:creationId xmlns:a16="http://schemas.microsoft.com/office/drawing/2014/main" id="{A32C5343-AF41-4664-A3A4-1927878075DA}"/>
              </a:ext>
            </a:extLst>
          </p:cNvPr>
          <p:cNvSpPr>
            <a:spLocks noGrp="1"/>
          </p:cNvSpPr>
          <p:nvPr>
            <p:ph idx="1"/>
          </p:nvPr>
        </p:nvSpPr>
        <p:spPr>
          <a:xfrm>
            <a:off x="6335805" y="2180496"/>
            <a:ext cx="5275001" cy="4045683"/>
          </a:xfrm>
        </p:spPr>
        <p:txBody>
          <a:bodyPr>
            <a:normAutofit/>
          </a:bodyPr>
          <a:lstStyle/>
          <a:p>
            <a:pPr marL="0" lvl="1" indent="0">
              <a:spcBef>
                <a:spcPts val="576"/>
              </a:spcBef>
              <a:buNone/>
            </a:pPr>
            <a:r>
              <a:rPr lang="en-US" altLang="en-US" sz="2600" dirty="0">
                <a:solidFill>
                  <a:srgbClr val="002060"/>
                </a:solidFill>
                <a:latin typeface="Arial Nova" panose="020B0504020202020204" pitchFamily="34" charset="0"/>
                <a:cs typeface="Arial" panose="020B0604020202020204" pitchFamily="34" charset="0"/>
              </a:rPr>
              <a:t>An office worker who was reprimanded for tardiness discloses they have alcoholism and sometimes cannot get up on time because of drinking the night before. They ask not to be reprimanded.</a:t>
            </a:r>
          </a:p>
        </p:txBody>
      </p:sp>
      <p:sp>
        <p:nvSpPr>
          <p:cNvPr id="2" name="Slide Number Placeholder 5">
            <a:extLst>
              <a:ext uri="{FF2B5EF4-FFF2-40B4-BE49-F238E27FC236}">
                <a16:creationId xmlns:a16="http://schemas.microsoft.com/office/drawing/2014/main" id="{7D88E0AC-4927-620D-2ECA-64396E1A7D12}"/>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18</a:t>
            </a:fld>
            <a:endParaRPr lang="en-US" altLang="en-US" sz="1600" dirty="0"/>
          </a:p>
        </p:txBody>
      </p:sp>
    </p:spTree>
    <p:extLst>
      <p:ext uri="{BB962C8B-B14F-4D97-AF65-F5344CB8AC3E}">
        <p14:creationId xmlns:p14="http://schemas.microsoft.com/office/powerpoint/2010/main" val="3516062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B03D4966-6958-4491-8BA2-9AC19E8BA845}"/>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Current Use OF ALCOHOL</a:t>
            </a:r>
          </a:p>
        </p:txBody>
      </p:sp>
      <p:sp>
        <p:nvSpPr>
          <p:cNvPr id="46089" name="Rectangle 46088">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7" name="Content Placeholder 2">
            <a:extLst>
              <a:ext uri="{FF2B5EF4-FFF2-40B4-BE49-F238E27FC236}">
                <a16:creationId xmlns:a16="http://schemas.microsoft.com/office/drawing/2014/main" id="{B48F12C2-BC82-467C-81A3-3C146CD325CE}"/>
              </a:ext>
            </a:extLst>
          </p:cNvPr>
          <p:cNvSpPr>
            <a:spLocks noGrp="1"/>
          </p:cNvSpPr>
          <p:nvPr>
            <p:ph idx="1"/>
          </p:nvPr>
        </p:nvSpPr>
        <p:spPr>
          <a:xfrm>
            <a:off x="4505325" y="2180496"/>
            <a:ext cx="7105481" cy="4045683"/>
          </a:xfrm>
        </p:spPr>
        <p:txBody>
          <a:bodyPr>
            <a:normAutofit/>
          </a:bodyPr>
          <a:lstStyle/>
          <a:p>
            <a:pPr marL="0" indent="0" eaLnBrk="1" hangingPunct="1">
              <a:spcBef>
                <a:spcPts val="576"/>
              </a:spcBef>
              <a:buClr>
                <a:schemeClr val="accent1"/>
              </a:buClr>
              <a:buNone/>
              <a:defRPr/>
            </a:pPr>
            <a:r>
              <a:rPr lang="en-US" altLang="en-US" sz="2600" b="1" dirty="0">
                <a:solidFill>
                  <a:schemeClr val="accent1"/>
                </a:solidFill>
                <a:latin typeface="Arial Nova" panose="020B0504020202020204" pitchFamily="34" charset="0"/>
                <a:cs typeface="Arial" panose="020B0604020202020204" pitchFamily="34" charset="0"/>
              </a:rPr>
              <a:t>Applying the ADA</a:t>
            </a:r>
          </a:p>
          <a:p>
            <a:pPr lvl="1">
              <a:spcBef>
                <a:spcPts val="576"/>
              </a:spcBef>
              <a:buClr>
                <a:schemeClr val="accent1"/>
              </a:buClr>
              <a:defRPr/>
            </a:pPr>
            <a:r>
              <a:rPr lang="en-US" altLang="en-US" sz="2600" dirty="0">
                <a:solidFill>
                  <a:schemeClr val="accent1"/>
                </a:solidFill>
                <a:latin typeface="Arial Nova" panose="020B0504020202020204" pitchFamily="34" charset="0"/>
                <a:cs typeface="Arial" panose="020B0604020202020204" pitchFamily="34" charset="0"/>
              </a:rPr>
              <a:t>Current use is affecting conduct</a:t>
            </a:r>
          </a:p>
          <a:p>
            <a:pPr lvl="1">
              <a:spcBef>
                <a:spcPts val="576"/>
              </a:spcBef>
              <a:buClr>
                <a:schemeClr val="accent1"/>
              </a:buClr>
              <a:defRPr/>
            </a:pPr>
            <a:r>
              <a:rPr lang="en-US" altLang="en-US" sz="2600" dirty="0">
                <a:solidFill>
                  <a:schemeClr val="accent1"/>
                </a:solidFill>
                <a:latin typeface="Arial Nova" panose="020B0504020202020204" pitchFamily="34" charset="0"/>
                <a:cs typeface="Arial" panose="020B0604020202020204" pitchFamily="34" charset="0"/>
              </a:rPr>
              <a:t>Employee not entitled to an accommodation that is needed because </a:t>
            </a:r>
            <a:br>
              <a:rPr lang="en-US" altLang="en-US" sz="2600" dirty="0">
                <a:solidFill>
                  <a:schemeClr val="accent1"/>
                </a:solidFill>
                <a:latin typeface="Arial Nova" panose="020B0504020202020204" pitchFamily="34" charset="0"/>
                <a:cs typeface="Arial" panose="020B0604020202020204" pitchFamily="34" charset="0"/>
              </a:rPr>
            </a:br>
            <a:r>
              <a:rPr lang="en-US" altLang="en-US" sz="2600" dirty="0">
                <a:solidFill>
                  <a:schemeClr val="accent1"/>
                </a:solidFill>
                <a:latin typeface="Arial Nova" panose="020B0504020202020204" pitchFamily="34" charset="0"/>
                <a:cs typeface="Arial" panose="020B0604020202020204" pitchFamily="34" charset="0"/>
              </a:rPr>
              <a:t>of current use</a:t>
            </a:r>
          </a:p>
          <a:p>
            <a:pPr lvl="1">
              <a:spcBef>
                <a:spcPts val="576"/>
              </a:spcBef>
              <a:buClr>
                <a:schemeClr val="accent1"/>
              </a:buClr>
              <a:defRPr/>
            </a:pPr>
            <a:r>
              <a:rPr lang="en-US" altLang="en-US" sz="2600" dirty="0">
                <a:solidFill>
                  <a:schemeClr val="accent1"/>
                </a:solidFill>
                <a:latin typeface="Arial Nova" panose="020B0504020202020204" pitchFamily="34" charset="0"/>
                <a:cs typeface="Arial" panose="020B0604020202020204" pitchFamily="34" charset="0"/>
              </a:rPr>
              <a:t>Employer can apply usual policies</a:t>
            </a:r>
          </a:p>
          <a:p>
            <a:pPr marL="457200" lvl="1" indent="0">
              <a:buNone/>
              <a:defRPr/>
            </a:pPr>
            <a:endParaRPr lang="en-US" altLang="en-US" dirty="0"/>
          </a:p>
        </p:txBody>
      </p:sp>
      <p:pic>
        <p:nvPicPr>
          <p:cNvPr id="3" name="Picture 2">
            <a:extLst>
              <a:ext uri="{FF2B5EF4-FFF2-40B4-BE49-F238E27FC236}">
                <a16:creationId xmlns:a16="http://schemas.microsoft.com/office/drawing/2014/main" id="{05BA7A1B-C51E-F5FB-C040-EE18ED95EAC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 y="2361056"/>
            <a:ext cx="3305175" cy="3649219"/>
          </a:xfrm>
          <a:prstGeom prst="rect">
            <a:avLst/>
          </a:prstGeom>
          <a:effectLst/>
          <a:scene3d>
            <a:camera prst="orthographicFront"/>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pic>
      <p:sp>
        <p:nvSpPr>
          <p:cNvPr id="4" name="Slide Number Placeholder 5">
            <a:extLst>
              <a:ext uri="{FF2B5EF4-FFF2-40B4-BE49-F238E27FC236}">
                <a16:creationId xmlns:a16="http://schemas.microsoft.com/office/drawing/2014/main" id="{484917EF-6749-78DF-28CC-AABC5EB42710}"/>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19</a:t>
            </a:fld>
            <a:endParaRPr lang="en-US" altLang="en-US" sz="1600" dirty="0">
              <a:solidFill>
                <a:srgbClr val="002060"/>
              </a:solidFill>
            </a:endParaRPr>
          </a:p>
        </p:txBody>
      </p:sp>
    </p:spTree>
    <p:extLst>
      <p:ext uri="{BB962C8B-B14F-4D97-AF65-F5344CB8AC3E}">
        <p14:creationId xmlns:p14="http://schemas.microsoft.com/office/powerpoint/2010/main" val="905246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a:t>
            </a:r>
          </a:p>
        </p:txBody>
      </p:sp>
      <p:graphicFrame>
        <p:nvGraphicFramePr>
          <p:cNvPr id="8" name="Content Placeholder 2" descr="Technical Difficulties&#10;Q&amp;A option at the bottom of the screen&#10;800-526-7234 or 877-781-9403 (TTY) - or Live Chat at AskJAN.org&#10;Frequently Asked Questions (FAQ)&#10;https://AskJAN.org/Training/JAN-Webcast-Frequently-Asked-Questions.cfm&#10;Questions for Presenters&#10;Q&amp;A option at the bottom of the screen">
            <a:extLst>
              <a:ext uri="{FF2B5EF4-FFF2-40B4-BE49-F238E27FC236}">
                <a16:creationId xmlns:a16="http://schemas.microsoft.com/office/drawing/2014/main" id="{4EBCF884-6B8F-417E-9493-91071CE480E5}"/>
              </a:ext>
            </a:extLst>
          </p:cNvPr>
          <p:cNvGraphicFramePr>
            <a:graphicFrameLocks noGrp="1"/>
          </p:cNvGraphicFramePr>
          <p:nvPr>
            <p:ph idx="1"/>
          </p:nvPr>
        </p:nvGraphicFramePr>
        <p:xfrm>
          <a:off x="581025" y="1998663"/>
          <a:ext cx="11029950" cy="402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5">
            <a:extLst>
              <a:ext uri="{FF2B5EF4-FFF2-40B4-BE49-F238E27FC236}">
                <a16:creationId xmlns:a16="http://schemas.microsoft.com/office/drawing/2014/main" id="{A722547C-DF0A-6078-C259-22FE8BDD031E}"/>
              </a:ext>
            </a:extLst>
          </p:cNvPr>
          <p:cNvSpPr>
            <a:spLocks noGrp="1"/>
          </p:cNvSpPr>
          <p:nvPr>
            <p:ph type="sldNum" sz="quarter" idx="12"/>
          </p:nvPr>
        </p:nvSpPr>
        <p:spPr bwMode="auto">
          <a:xfrm>
            <a:off x="10668000" y="104761"/>
            <a:ext cx="105250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C70F12AF-1036-4D11-9CF4-EEC08E692F24}" type="slidenum">
              <a:rPr lang="en-US" altLang="en-US" sz="1600"/>
              <a:pPr>
                <a:spcBef>
                  <a:spcPct val="0"/>
                </a:spcBef>
                <a:buFontTx/>
                <a:buNone/>
              </a:pPr>
              <a:t>2</a:t>
            </a:fld>
            <a:endParaRPr lang="en-US" altLang="en-US" sz="1600" dirty="0"/>
          </a:p>
        </p:txBody>
      </p:sp>
    </p:spTree>
    <p:extLst>
      <p:ext uri="{BB962C8B-B14F-4D97-AF65-F5344CB8AC3E}">
        <p14:creationId xmlns:p14="http://schemas.microsoft.com/office/powerpoint/2010/main" val="1305135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6AD88759-80A2-4BBE-BAD4-AF1E025EEC65}"/>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Example 5</a:t>
            </a:r>
          </a:p>
        </p:txBody>
      </p:sp>
      <p:sp>
        <p:nvSpPr>
          <p:cNvPr id="52232" name="Rectangle 5223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7E8240D-313E-7F2C-BA57-B87490C303D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6266" r="6266"/>
          <a:stretch/>
        </p:blipFill>
        <p:spPr>
          <a:xfrm>
            <a:off x="657225" y="2361056"/>
            <a:ext cx="4962525" cy="3649219"/>
          </a:xfrm>
          <a:prstGeom prst="rect">
            <a:avLst/>
          </a:prstGeom>
        </p:spPr>
      </p:pic>
      <p:sp>
        <p:nvSpPr>
          <p:cNvPr id="52227" name="Content Placeholder 2">
            <a:extLst>
              <a:ext uri="{FF2B5EF4-FFF2-40B4-BE49-F238E27FC236}">
                <a16:creationId xmlns:a16="http://schemas.microsoft.com/office/drawing/2014/main" id="{A32C5343-AF41-4664-A3A4-1927878075DA}"/>
              </a:ext>
            </a:extLst>
          </p:cNvPr>
          <p:cNvSpPr>
            <a:spLocks noGrp="1"/>
          </p:cNvSpPr>
          <p:nvPr>
            <p:ph idx="1"/>
          </p:nvPr>
        </p:nvSpPr>
        <p:spPr>
          <a:xfrm>
            <a:off x="6335805" y="2180496"/>
            <a:ext cx="5275001" cy="4045683"/>
          </a:xfrm>
        </p:spPr>
        <p:txBody>
          <a:bodyPr>
            <a:normAutofit/>
          </a:bodyPr>
          <a:lstStyle/>
          <a:p>
            <a:pPr marL="0" lvl="1" indent="0">
              <a:spcBef>
                <a:spcPts val="576"/>
              </a:spcBef>
              <a:spcAft>
                <a:spcPts val="1200"/>
              </a:spcAft>
              <a:buNone/>
            </a:pPr>
            <a:r>
              <a:rPr lang="en-US" altLang="en-US" sz="2600" dirty="0">
                <a:solidFill>
                  <a:srgbClr val="002060"/>
                </a:solidFill>
                <a:latin typeface="Arial Nova" panose="020B0504020202020204" pitchFamily="34" charset="0"/>
                <a:cs typeface="Arial" panose="020B0604020202020204" pitchFamily="34" charset="0"/>
              </a:rPr>
              <a:t>A doctor discloses that he has alcoholism and has recently relapsed because of personal and professional stress. He asks for leave time to seek treatment. </a:t>
            </a:r>
          </a:p>
        </p:txBody>
      </p:sp>
      <p:sp>
        <p:nvSpPr>
          <p:cNvPr id="3" name="Slide Number Placeholder 5">
            <a:extLst>
              <a:ext uri="{FF2B5EF4-FFF2-40B4-BE49-F238E27FC236}">
                <a16:creationId xmlns:a16="http://schemas.microsoft.com/office/drawing/2014/main" id="{F3718F05-6D00-3B68-2E16-D74413633FB4}"/>
              </a:ext>
            </a:extLst>
          </p:cNvPr>
          <p:cNvSpPr>
            <a:spLocks noGrp="1"/>
          </p:cNvSpPr>
          <p:nvPr>
            <p:ph type="sldNum" sz="quarter" idx="12"/>
          </p:nvPr>
        </p:nvSpPr>
        <p:spPr bwMode="auto">
          <a:xfrm>
            <a:off x="107442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20</a:t>
            </a:fld>
            <a:endParaRPr lang="en-US" altLang="en-US" sz="1600" dirty="0"/>
          </a:p>
        </p:txBody>
      </p:sp>
    </p:spTree>
    <p:extLst>
      <p:ext uri="{BB962C8B-B14F-4D97-AF65-F5344CB8AC3E}">
        <p14:creationId xmlns:p14="http://schemas.microsoft.com/office/powerpoint/2010/main" val="4197362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B03D4966-6958-4491-8BA2-9AC19E8BA845}"/>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Leave for treatment</a:t>
            </a:r>
          </a:p>
        </p:txBody>
      </p:sp>
      <p:sp>
        <p:nvSpPr>
          <p:cNvPr id="46089" name="Rectangle 46088">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7" name="Content Placeholder 2">
            <a:extLst>
              <a:ext uri="{FF2B5EF4-FFF2-40B4-BE49-F238E27FC236}">
                <a16:creationId xmlns:a16="http://schemas.microsoft.com/office/drawing/2014/main" id="{B48F12C2-BC82-467C-81A3-3C146CD325CE}"/>
              </a:ext>
            </a:extLst>
          </p:cNvPr>
          <p:cNvSpPr>
            <a:spLocks noGrp="1"/>
          </p:cNvSpPr>
          <p:nvPr>
            <p:ph idx="1"/>
          </p:nvPr>
        </p:nvSpPr>
        <p:spPr>
          <a:xfrm>
            <a:off x="4505325" y="2180496"/>
            <a:ext cx="7105481" cy="4045683"/>
          </a:xfrm>
        </p:spPr>
        <p:txBody>
          <a:bodyPr>
            <a:normAutofit/>
          </a:bodyPr>
          <a:lstStyle/>
          <a:p>
            <a:pPr marL="0" indent="0" eaLnBrk="1" hangingPunct="1">
              <a:spcBef>
                <a:spcPts val="576"/>
              </a:spcBef>
              <a:buClr>
                <a:schemeClr val="accent1"/>
              </a:buClr>
              <a:buNone/>
              <a:defRPr/>
            </a:pPr>
            <a:r>
              <a:rPr lang="en-US" altLang="en-US" sz="2600" b="1" dirty="0">
                <a:solidFill>
                  <a:schemeClr val="accent1"/>
                </a:solidFill>
                <a:latin typeface="Arial Nova" panose="020B0504020202020204" pitchFamily="34" charset="0"/>
                <a:cs typeface="Arial" panose="020B0604020202020204" pitchFamily="34" charset="0"/>
              </a:rPr>
              <a:t>Applying the ADA</a:t>
            </a:r>
          </a:p>
          <a:p>
            <a:pPr lvl="1">
              <a:spcBef>
                <a:spcPts val="576"/>
              </a:spcBef>
              <a:buClr>
                <a:schemeClr val="accent1"/>
              </a:buClr>
              <a:defRPr/>
            </a:pPr>
            <a:r>
              <a:rPr lang="en-US" altLang="en-US" sz="2600" dirty="0">
                <a:solidFill>
                  <a:schemeClr val="accent1"/>
                </a:solidFill>
                <a:latin typeface="Arial Nova" panose="020B0504020202020204" pitchFamily="34" charset="0"/>
                <a:cs typeface="Arial" panose="020B0604020202020204" pitchFamily="34" charset="0"/>
              </a:rPr>
              <a:t>Use not affecting performance or conduct</a:t>
            </a:r>
          </a:p>
          <a:p>
            <a:pPr lvl="1">
              <a:spcBef>
                <a:spcPts val="576"/>
              </a:spcBef>
              <a:buClr>
                <a:schemeClr val="accent1"/>
              </a:buClr>
              <a:defRPr/>
            </a:pPr>
            <a:r>
              <a:rPr lang="en-US" altLang="en-US" sz="2600" dirty="0">
                <a:solidFill>
                  <a:schemeClr val="accent1"/>
                </a:solidFill>
                <a:latin typeface="Arial Nova" panose="020B0504020202020204" pitchFamily="34" charset="0"/>
                <a:cs typeface="Arial" panose="020B0604020202020204" pitchFamily="34" charset="0"/>
              </a:rPr>
              <a:t>Employee may be entitled to an accommodation that is needed for treatment</a:t>
            </a:r>
            <a:endParaRPr lang="en-US" altLang="en-US" sz="2600" dirty="0">
              <a:solidFill>
                <a:schemeClr val="accent1"/>
              </a:solidFill>
              <a:latin typeface="Arial Nova" panose="020B0504020202020204" pitchFamily="34" charset="0"/>
            </a:endParaRPr>
          </a:p>
        </p:txBody>
      </p:sp>
      <p:pic>
        <p:nvPicPr>
          <p:cNvPr id="3" name="Picture 2">
            <a:extLst>
              <a:ext uri="{FF2B5EF4-FFF2-40B4-BE49-F238E27FC236}">
                <a16:creationId xmlns:a16="http://schemas.microsoft.com/office/drawing/2014/main" id="{144118E1-BF75-A51E-5E0F-3D6631E059F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 y="2361056"/>
            <a:ext cx="3305175" cy="3649219"/>
          </a:xfrm>
          <a:prstGeom prst="rect">
            <a:avLst/>
          </a:prstGeom>
          <a:effectLst/>
          <a:scene3d>
            <a:camera prst="orthographicFront"/>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pic>
      <p:sp>
        <p:nvSpPr>
          <p:cNvPr id="4" name="Slide Number Placeholder 5">
            <a:extLst>
              <a:ext uri="{FF2B5EF4-FFF2-40B4-BE49-F238E27FC236}">
                <a16:creationId xmlns:a16="http://schemas.microsoft.com/office/drawing/2014/main" id="{FF06A35E-A8F6-46C6-E6F2-F2DC97504B7D}"/>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21</a:t>
            </a:fld>
            <a:endParaRPr lang="en-US" altLang="en-US" sz="1600" dirty="0">
              <a:solidFill>
                <a:srgbClr val="002060"/>
              </a:solidFill>
            </a:endParaRPr>
          </a:p>
        </p:txBody>
      </p:sp>
    </p:spTree>
    <p:extLst>
      <p:ext uri="{BB962C8B-B14F-4D97-AF65-F5344CB8AC3E}">
        <p14:creationId xmlns:p14="http://schemas.microsoft.com/office/powerpoint/2010/main" val="3967735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6AD88759-80A2-4BBE-BAD4-AF1E025EEC65}"/>
              </a:ext>
            </a:extLst>
          </p:cNvPr>
          <p:cNvSpPr>
            <a:spLocks noGrp="1"/>
          </p:cNvSpPr>
          <p:nvPr>
            <p:ph type="title"/>
          </p:nvPr>
        </p:nvSpPr>
        <p:spPr>
          <a:xfrm>
            <a:off x="581192" y="702156"/>
            <a:ext cx="11029616" cy="1013800"/>
          </a:xfrm>
        </p:spPr>
        <p:txBody>
          <a:bodyPr>
            <a:normAutofit/>
          </a:bodyPr>
          <a:lstStyle/>
          <a:p>
            <a:r>
              <a:rPr lang="en-US" altLang="en-US" dirty="0">
                <a:latin typeface="Arial" panose="020B0604020202020204" pitchFamily="34" charset="0"/>
                <a:cs typeface="Arial" panose="020B0604020202020204" pitchFamily="34" charset="0"/>
              </a:rPr>
              <a:t>Example 6</a:t>
            </a:r>
          </a:p>
        </p:txBody>
      </p:sp>
      <p:sp>
        <p:nvSpPr>
          <p:cNvPr id="52232" name="Rectangle 52231">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13D2F676-D96E-E109-5A2B-54ECC4FA2021}"/>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
          <a:stretch/>
        </p:blipFill>
        <p:spPr bwMode="auto">
          <a:xfrm>
            <a:off x="657225" y="2361056"/>
            <a:ext cx="4962525" cy="3649219"/>
          </a:xfrm>
          <a:prstGeom prst="rect">
            <a:avLst/>
          </a:prstGeom>
          <a:scene3d>
            <a:camera prst="orthographicFront">
              <a:rot lat="0" lon="0" rev="0"/>
            </a:camera>
            <a:lightRig rig="threePt" dir="tl">
              <a:rot lat="0" lon="0" rev="1200000"/>
            </a:lightRig>
          </a:scene3d>
          <a:sp3d/>
        </p:spPr>
        <p:style>
          <a:lnRef idx="0">
            <a:schemeClr val="accent5"/>
          </a:lnRef>
          <a:fillRef idx="3">
            <a:schemeClr val="accent5"/>
          </a:fillRef>
          <a:effectRef idx="3">
            <a:schemeClr val="accent5"/>
          </a:effectRef>
          <a:fontRef idx="minor">
            <a:schemeClr val="lt1"/>
          </a:fontRef>
        </p:style>
      </p:pic>
      <p:sp>
        <p:nvSpPr>
          <p:cNvPr id="52227" name="Content Placeholder 2">
            <a:extLst>
              <a:ext uri="{FF2B5EF4-FFF2-40B4-BE49-F238E27FC236}">
                <a16:creationId xmlns:a16="http://schemas.microsoft.com/office/drawing/2014/main" id="{A32C5343-AF41-4664-A3A4-1927878075DA}"/>
              </a:ext>
            </a:extLst>
          </p:cNvPr>
          <p:cNvSpPr>
            <a:spLocks noGrp="1"/>
          </p:cNvSpPr>
          <p:nvPr>
            <p:ph idx="1"/>
          </p:nvPr>
        </p:nvSpPr>
        <p:spPr>
          <a:xfrm>
            <a:off x="6335805" y="2180496"/>
            <a:ext cx="5275001" cy="4045683"/>
          </a:xfrm>
        </p:spPr>
        <p:txBody>
          <a:bodyPr>
            <a:noAutofit/>
          </a:bodyPr>
          <a:lstStyle/>
          <a:p>
            <a:pPr marL="0" lvl="1" indent="0">
              <a:spcBef>
                <a:spcPts val="576"/>
              </a:spcBef>
              <a:buNone/>
            </a:pPr>
            <a:r>
              <a:rPr lang="en-US" altLang="en-US" sz="2600" dirty="0">
                <a:solidFill>
                  <a:srgbClr val="002060"/>
                </a:solidFill>
                <a:latin typeface="Arial Nova" panose="020B0504020202020204" pitchFamily="34" charset="0"/>
                <a:cs typeface="Arial" panose="020B0604020202020204" pitchFamily="34" charset="0"/>
              </a:rPr>
              <a:t>An employer hears that an employee has alcoholism and starts watching them for signs they are drinking on the job. One day the employee comes back from lunch smelling of alcohol; the employer fires them. However, other employees have alcohol at lunch and are not reprimanded. </a:t>
            </a:r>
          </a:p>
        </p:txBody>
      </p:sp>
      <p:sp>
        <p:nvSpPr>
          <p:cNvPr id="3" name="Slide Number Placeholder 5">
            <a:extLst>
              <a:ext uri="{FF2B5EF4-FFF2-40B4-BE49-F238E27FC236}">
                <a16:creationId xmlns:a16="http://schemas.microsoft.com/office/drawing/2014/main" id="{98554117-9C11-FB46-567B-E351AB468DE6}"/>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22</a:t>
            </a:fld>
            <a:endParaRPr lang="en-US" altLang="en-US" sz="1600" dirty="0"/>
          </a:p>
        </p:txBody>
      </p:sp>
    </p:spTree>
    <p:extLst>
      <p:ext uri="{BB962C8B-B14F-4D97-AF65-F5344CB8AC3E}">
        <p14:creationId xmlns:p14="http://schemas.microsoft.com/office/powerpoint/2010/main" val="2480414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B03D4966-6958-4491-8BA2-9AC19E8BA845}"/>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Possible discrimination</a:t>
            </a:r>
          </a:p>
        </p:txBody>
      </p:sp>
      <p:sp>
        <p:nvSpPr>
          <p:cNvPr id="46089" name="Rectangle 46088">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7" name="Content Placeholder 2">
            <a:extLst>
              <a:ext uri="{FF2B5EF4-FFF2-40B4-BE49-F238E27FC236}">
                <a16:creationId xmlns:a16="http://schemas.microsoft.com/office/drawing/2014/main" id="{B48F12C2-BC82-467C-81A3-3C146CD325CE}"/>
              </a:ext>
            </a:extLst>
          </p:cNvPr>
          <p:cNvSpPr>
            <a:spLocks noGrp="1"/>
          </p:cNvSpPr>
          <p:nvPr>
            <p:ph idx="1"/>
          </p:nvPr>
        </p:nvSpPr>
        <p:spPr>
          <a:xfrm>
            <a:off x="4505325" y="2180496"/>
            <a:ext cx="7105481" cy="4045683"/>
          </a:xfrm>
        </p:spPr>
        <p:txBody>
          <a:bodyPr>
            <a:normAutofit/>
          </a:bodyPr>
          <a:lstStyle/>
          <a:p>
            <a:pPr marL="0" indent="0" eaLnBrk="1" hangingPunct="1">
              <a:spcBef>
                <a:spcPts val="576"/>
              </a:spcBef>
              <a:buClr>
                <a:schemeClr val="accent1"/>
              </a:buClr>
              <a:buNone/>
              <a:defRPr/>
            </a:pPr>
            <a:r>
              <a:rPr lang="en-US" altLang="en-US" sz="2600" b="1" dirty="0">
                <a:solidFill>
                  <a:schemeClr val="accent1"/>
                </a:solidFill>
                <a:latin typeface="Arial Nova" panose="020B0504020202020204" pitchFamily="34" charset="0"/>
                <a:cs typeface="Arial" panose="020B0604020202020204" pitchFamily="34" charset="0"/>
              </a:rPr>
              <a:t>Applying the ADA</a:t>
            </a:r>
          </a:p>
          <a:p>
            <a:pPr lvl="1">
              <a:spcBef>
                <a:spcPts val="576"/>
              </a:spcBef>
              <a:buClr>
                <a:schemeClr val="accent1"/>
              </a:buClr>
              <a:defRPr/>
            </a:pPr>
            <a:r>
              <a:rPr lang="en-US" altLang="en-US" sz="2600" dirty="0">
                <a:solidFill>
                  <a:schemeClr val="accent1"/>
                </a:solidFill>
                <a:latin typeface="Arial Nova" panose="020B0504020202020204" pitchFamily="34" charset="0"/>
                <a:cs typeface="Arial" panose="020B0604020202020204" pitchFamily="34" charset="0"/>
              </a:rPr>
              <a:t>Policy not uniformly applied</a:t>
            </a:r>
          </a:p>
          <a:p>
            <a:pPr lvl="1">
              <a:spcBef>
                <a:spcPts val="576"/>
              </a:spcBef>
              <a:buClr>
                <a:schemeClr val="accent1"/>
              </a:buClr>
              <a:defRPr/>
            </a:pPr>
            <a:r>
              <a:rPr lang="en-US" altLang="en-US" sz="2600" dirty="0">
                <a:solidFill>
                  <a:schemeClr val="accent1"/>
                </a:solidFill>
                <a:latin typeface="Arial Nova" panose="020B0504020202020204" pitchFamily="34" charset="0"/>
                <a:cs typeface="Arial" panose="020B0604020202020204" pitchFamily="34" charset="0"/>
              </a:rPr>
              <a:t>Employee treated differently on the basis of disability</a:t>
            </a:r>
            <a:endParaRPr lang="en-US" altLang="en-US" sz="2600" dirty="0">
              <a:solidFill>
                <a:schemeClr val="accent1"/>
              </a:solidFill>
              <a:latin typeface="Arial Nova" panose="020B0504020202020204" pitchFamily="34" charset="0"/>
            </a:endParaRPr>
          </a:p>
          <a:p>
            <a:pPr marL="457200" lvl="1" indent="0">
              <a:buNone/>
              <a:defRPr/>
            </a:pPr>
            <a:endParaRPr lang="en-US" altLang="en-US" dirty="0"/>
          </a:p>
        </p:txBody>
      </p:sp>
      <p:pic>
        <p:nvPicPr>
          <p:cNvPr id="3" name="Picture 2">
            <a:extLst>
              <a:ext uri="{FF2B5EF4-FFF2-40B4-BE49-F238E27FC236}">
                <a16:creationId xmlns:a16="http://schemas.microsoft.com/office/drawing/2014/main" id="{CF661578-7C63-89E1-9228-70DF1B768B4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 y="2361056"/>
            <a:ext cx="3305175" cy="3649219"/>
          </a:xfrm>
          <a:prstGeom prst="rect">
            <a:avLst/>
          </a:prstGeom>
          <a:effectLst/>
          <a:scene3d>
            <a:camera prst="orthographicFront"/>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pic>
      <p:sp>
        <p:nvSpPr>
          <p:cNvPr id="4" name="Slide Number Placeholder 5">
            <a:extLst>
              <a:ext uri="{FF2B5EF4-FFF2-40B4-BE49-F238E27FC236}">
                <a16:creationId xmlns:a16="http://schemas.microsoft.com/office/drawing/2014/main" id="{D3379FB4-18C9-DDC7-3395-E5CBF6C78256}"/>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23</a:t>
            </a:fld>
            <a:endParaRPr lang="en-US" altLang="en-US" sz="1600" dirty="0">
              <a:solidFill>
                <a:srgbClr val="002060"/>
              </a:solidFill>
            </a:endParaRPr>
          </a:p>
        </p:txBody>
      </p:sp>
    </p:spTree>
    <p:extLst>
      <p:ext uri="{BB962C8B-B14F-4D97-AF65-F5344CB8AC3E}">
        <p14:creationId xmlns:p14="http://schemas.microsoft.com/office/powerpoint/2010/main" val="2659825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93A6-35E9-43A8-ACBD-324CFC02D24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603099A-40D6-4FA6-A43B-A68686CBE964}"/>
              </a:ext>
            </a:extLst>
          </p:cNvPr>
          <p:cNvSpPr>
            <a:spLocks noGrp="1"/>
          </p:cNvSpPr>
          <p:nvPr>
            <p:ph idx="1"/>
          </p:nvPr>
        </p:nvSpPr>
        <p:spPr/>
        <p:txBody>
          <a:bodyPr>
            <a:normAutofit lnSpcReduction="10000"/>
          </a:bodyPr>
          <a:lstStyle/>
          <a:p>
            <a:pPr marL="133200" indent="0">
              <a:spcBef>
                <a:spcPts val="576"/>
              </a:spcBef>
              <a:buNone/>
              <a:defRPr/>
            </a:pPr>
            <a:r>
              <a:rPr lang="en-US" altLang="en-US" sz="2600" b="1" dirty="0">
                <a:solidFill>
                  <a:schemeClr val="accent1"/>
                </a:solidFill>
                <a:latin typeface="Arial Nova" panose="020B0504020202020204" pitchFamily="34" charset="0"/>
              </a:rPr>
              <a:t>1. Is the current use of drugs or alcohol violating company policy or interfering with job performance?</a:t>
            </a:r>
          </a:p>
          <a:p>
            <a:pPr marL="133200" indent="0">
              <a:spcBef>
                <a:spcPts val="576"/>
              </a:spcBef>
              <a:buNone/>
              <a:defRPr/>
            </a:pPr>
            <a:r>
              <a:rPr lang="en-US" altLang="en-US" sz="2800" dirty="0">
                <a:solidFill>
                  <a:schemeClr val="accent1"/>
                </a:solidFill>
                <a:latin typeface="Arial Nova" panose="020B0504020202020204" pitchFamily="34" charset="0"/>
              </a:rPr>
              <a:t>	</a:t>
            </a:r>
            <a:r>
              <a:rPr lang="en-US" altLang="en-US" sz="2800" b="1" dirty="0">
                <a:solidFill>
                  <a:srgbClr val="0070C0"/>
                </a:solidFill>
                <a:latin typeface="Arial Nova" panose="020B0504020202020204" pitchFamily="34" charset="0"/>
              </a:rPr>
              <a:t>Yes: </a:t>
            </a:r>
            <a:r>
              <a:rPr lang="en-US" altLang="en-US" sz="2800" dirty="0">
                <a:solidFill>
                  <a:schemeClr val="accent1"/>
                </a:solidFill>
                <a:latin typeface="Arial Nova" panose="020B0504020202020204" pitchFamily="34" charset="0"/>
              </a:rPr>
              <a:t>Can follow policies</a:t>
            </a:r>
          </a:p>
          <a:p>
            <a:pPr marL="133200" indent="0">
              <a:spcBef>
                <a:spcPts val="576"/>
              </a:spcBef>
              <a:spcAft>
                <a:spcPts val="1200"/>
              </a:spcAft>
              <a:buNone/>
              <a:defRPr/>
            </a:pPr>
            <a:r>
              <a:rPr lang="en-US" altLang="en-US" sz="2800" dirty="0">
                <a:solidFill>
                  <a:schemeClr val="accent1"/>
                </a:solidFill>
                <a:latin typeface="Arial Nova" panose="020B0504020202020204" pitchFamily="34" charset="0"/>
              </a:rPr>
              <a:t>	</a:t>
            </a:r>
            <a:r>
              <a:rPr lang="en-US" altLang="en-US" sz="2800" b="1" dirty="0">
                <a:solidFill>
                  <a:srgbClr val="0070C0"/>
                </a:solidFill>
                <a:latin typeface="Arial Nova" panose="020B0504020202020204" pitchFamily="34" charset="0"/>
              </a:rPr>
              <a:t>No: </a:t>
            </a:r>
            <a:r>
              <a:rPr lang="en-US" altLang="en-US" sz="2800" dirty="0">
                <a:solidFill>
                  <a:schemeClr val="accent1"/>
                </a:solidFill>
                <a:latin typeface="Arial Nova" panose="020B0504020202020204" pitchFamily="34" charset="0"/>
              </a:rPr>
              <a:t>Go to step 2</a:t>
            </a:r>
          </a:p>
          <a:p>
            <a:pPr marL="477688" indent="-344488">
              <a:spcBef>
                <a:spcPts val="576"/>
              </a:spcBef>
              <a:buNone/>
              <a:defRPr/>
            </a:pPr>
            <a:r>
              <a:rPr lang="en-US" altLang="en-US" sz="2600" b="1" dirty="0">
                <a:solidFill>
                  <a:schemeClr val="accent1"/>
                </a:solidFill>
                <a:latin typeface="Arial Nova" panose="020B0504020202020204" pitchFamily="34" charset="0"/>
              </a:rPr>
              <a:t>2. Is the employee potentially entitled to an accommodation?</a:t>
            </a:r>
          </a:p>
          <a:p>
            <a:pPr marL="133200" indent="0">
              <a:spcBef>
                <a:spcPts val="576"/>
              </a:spcBef>
              <a:buNone/>
              <a:defRPr/>
            </a:pPr>
            <a:r>
              <a:rPr lang="en-US" altLang="en-US" sz="2800" dirty="0">
                <a:solidFill>
                  <a:schemeClr val="accent1"/>
                </a:solidFill>
                <a:latin typeface="Arial Nova" panose="020B0504020202020204" pitchFamily="34" charset="0"/>
              </a:rPr>
              <a:t>	</a:t>
            </a:r>
            <a:r>
              <a:rPr lang="en-US" altLang="en-US" sz="2800" b="1" dirty="0">
                <a:solidFill>
                  <a:srgbClr val="0070C0"/>
                </a:solidFill>
                <a:latin typeface="Arial Nova" panose="020B0504020202020204" pitchFamily="34" charset="0"/>
              </a:rPr>
              <a:t>Yes: </a:t>
            </a:r>
            <a:r>
              <a:rPr lang="en-US" altLang="en-US" sz="2800" dirty="0">
                <a:solidFill>
                  <a:schemeClr val="accent1"/>
                </a:solidFill>
                <a:latin typeface="Arial Nova" panose="020B0504020202020204" pitchFamily="34" charset="0"/>
              </a:rPr>
              <a:t>Engage in the interactive process</a:t>
            </a:r>
          </a:p>
          <a:p>
            <a:pPr marL="133200" indent="0">
              <a:spcBef>
                <a:spcPts val="576"/>
              </a:spcBef>
              <a:buNone/>
              <a:defRPr/>
            </a:pPr>
            <a:r>
              <a:rPr lang="en-US" altLang="en-US" sz="2800" dirty="0">
                <a:solidFill>
                  <a:schemeClr val="accent1"/>
                </a:solidFill>
                <a:latin typeface="Arial Nova" panose="020B0504020202020204" pitchFamily="34" charset="0"/>
              </a:rPr>
              <a:t>	</a:t>
            </a:r>
            <a:r>
              <a:rPr lang="en-US" altLang="en-US" sz="2800" b="1" dirty="0">
                <a:solidFill>
                  <a:srgbClr val="0070C0"/>
                </a:solidFill>
                <a:latin typeface="Arial Nova" panose="020B0504020202020204" pitchFamily="34" charset="0"/>
              </a:rPr>
              <a:t>No: </a:t>
            </a:r>
            <a:r>
              <a:rPr lang="en-US" altLang="en-US" sz="2800" dirty="0">
                <a:solidFill>
                  <a:schemeClr val="accent1"/>
                </a:solidFill>
                <a:latin typeface="Arial Nova" panose="020B0504020202020204" pitchFamily="34" charset="0"/>
              </a:rPr>
              <a:t>Apply usual policies</a:t>
            </a:r>
          </a:p>
        </p:txBody>
      </p:sp>
      <p:sp>
        <p:nvSpPr>
          <p:cNvPr id="5" name="Slide Number Placeholder 5">
            <a:extLst>
              <a:ext uri="{FF2B5EF4-FFF2-40B4-BE49-F238E27FC236}">
                <a16:creationId xmlns:a16="http://schemas.microsoft.com/office/drawing/2014/main" id="{2023686C-E815-19AF-1682-7B8C9AEF88AC}"/>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24</a:t>
            </a:fld>
            <a:endParaRPr lang="en-US" altLang="en-US" sz="1600" dirty="0">
              <a:solidFill>
                <a:srgbClr val="002060"/>
              </a:solidFill>
            </a:endParaRPr>
          </a:p>
        </p:txBody>
      </p:sp>
    </p:spTree>
    <p:extLst>
      <p:ext uri="{BB962C8B-B14F-4D97-AF65-F5344CB8AC3E}">
        <p14:creationId xmlns:p14="http://schemas.microsoft.com/office/powerpoint/2010/main" val="19398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a:extLst>
              <a:ext uri="{FF2B5EF4-FFF2-40B4-BE49-F238E27FC236}">
                <a16:creationId xmlns:a16="http://schemas.microsoft.com/office/drawing/2014/main" id="{C5F274D9-C0B3-EBA9-7546-6D75AE1F775D}"/>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31955" y="10"/>
            <a:ext cx="12191980" cy="685799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BD5E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6BD5E9"/>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6BD5E9"/>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2A2BDF2-A9B8-56C9-C41C-80343E4CC077}"/>
              </a:ext>
            </a:extLst>
          </p:cNvPr>
          <p:cNvSpPr>
            <a:spLocks noGrp="1"/>
          </p:cNvSpPr>
          <p:nvPr>
            <p:ph type="title"/>
          </p:nvPr>
        </p:nvSpPr>
        <p:spPr>
          <a:xfrm>
            <a:off x="617260" y="5409315"/>
            <a:ext cx="10993549" cy="895244"/>
          </a:xfrm>
        </p:spPr>
        <p:txBody>
          <a:bodyPr vert="horz" lIns="91440" tIns="45720" rIns="91440" bIns="45720" rtlCol="0" anchor="b">
            <a:normAutofit/>
          </a:bodyPr>
          <a:lstStyle/>
          <a:p>
            <a:r>
              <a:rPr lang="en-US" sz="4000" dirty="0"/>
              <a:t>MEDICAL INQUIRIES AND EXAMINATIONS</a:t>
            </a:r>
          </a:p>
        </p:txBody>
      </p:sp>
      <p:sp>
        <p:nvSpPr>
          <p:cNvPr id="4" name="Slide Number Placeholder 3">
            <a:extLst>
              <a:ext uri="{FF2B5EF4-FFF2-40B4-BE49-F238E27FC236}">
                <a16:creationId xmlns:a16="http://schemas.microsoft.com/office/drawing/2014/main" id="{5FF3306F-789E-CD48-02EE-35C0FD3D3035}"/>
              </a:ext>
            </a:extLst>
          </p:cNvPr>
          <p:cNvSpPr>
            <a:spLocks noGrp="1"/>
          </p:cNvSpPr>
          <p:nvPr>
            <p:ph type="sldNum" sz="quarter" idx="12"/>
          </p:nvPr>
        </p:nvSpPr>
        <p:spPr>
          <a:xfrm>
            <a:off x="10558300" y="5956137"/>
            <a:ext cx="101644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prstClr val="white"/>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25</a:t>
            </a:fld>
            <a:endPar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081920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1C32435F-97E9-4419-90E2-779BE2BA5D94}"/>
              </a:ext>
            </a:extLst>
          </p:cNvPr>
          <p:cNvSpPr>
            <a:spLocks noGrp="1"/>
          </p:cNvSpPr>
          <p:nvPr>
            <p:ph type="title"/>
          </p:nvPr>
        </p:nvSpPr>
        <p:spPr>
          <a:xfrm>
            <a:off x="581192" y="702156"/>
            <a:ext cx="11029616" cy="1013800"/>
          </a:xfrm>
        </p:spPr>
        <p:txBody>
          <a:bodyPr>
            <a:normAutofit/>
          </a:bodyPr>
          <a:lstStyle/>
          <a:p>
            <a:r>
              <a:rPr lang="en-US" altLang="en-US" dirty="0">
                <a:solidFill>
                  <a:srgbClr val="FFFFFF"/>
                </a:solidFill>
                <a:cs typeface="Arial" panose="020B0604020202020204" pitchFamily="34" charset="0"/>
              </a:rPr>
              <a:t>General: Medical inquiries and Examinations</a:t>
            </a:r>
          </a:p>
        </p:txBody>
      </p:sp>
      <p:sp>
        <p:nvSpPr>
          <p:cNvPr id="37918" name="Rectangle 37917">
            <a:extLst>
              <a:ext uri="{FF2B5EF4-FFF2-40B4-BE49-F238E27FC236}">
                <a16:creationId xmlns:a16="http://schemas.microsoft.com/office/drawing/2014/main" id="{804E8F58-8259-44E1-A519-27329D199E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D8DEEF1-D3AF-FD98-DE9D-06A57B9FF44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630850" y="2368941"/>
            <a:ext cx="1618080" cy="1788166"/>
          </a:xfrm>
          <a:prstGeom prst="rect">
            <a:avLst/>
          </a:prstGeom>
        </p:spPr>
      </p:pic>
      <p:pic>
        <p:nvPicPr>
          <p:cNvPr id="3" name="Picture 2">
            <a:extLst>
              <a:ext uri="{FF2B5EF4-FFF2-40B4-BE49-F238E27FC236}">
                <a16:creationId xmlns:a16="http://schemas.microsoft.com/office/drawing/2014/main" id="{B74371CF-852B-D105-D656-C8DF99A4094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344320" y="2368940"/>
            <a:ext cx="1618080" cy="1788168"/>
          </a:xfrm>
          <a:prstGeom prst="rect">
            <a:avLst/>
          </a:prstGeom>
        </p:spPr>
      </p:pic>
      <p:pic>
        <p:nvPicPr>
          <p:cNvPr id="14" name="Picture 13">
            <a:extLst>
              <a:ext uri="{FF2B5EF4-FFF2-40B4-BE49-F238E27FC236}">
                <a16:creationId xmlns:a16="http://schemas.microsoft.com/office/drawing/2014/main" id="{5BBF589E-5DB5-CBF8-1B54-DEE198ECA56B}"/>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0849" y="4249568"/>
            <a:ext cx="3331551" cy="1788167"/>
          </a:xfrm>
          <a:prstGeom prst="rect">
            <a:avLst/>
          </a:prstGeom>
        </p:spPr>
      </p:pic>
      <p:sp>
        <p:nvSpPr>
          <p:cNvPr id="37891" name="Content Placeholder 2">
            <a:extLst>
              <a:ext uri="{FF2B5EF4-FFF2-40B4-BE49-F238E27FC236}">
                <a16:creationId xmlns:a16="http://schemas.microsoft.com/office/drawing/2014/main" id="{1258DF4E-503A-4366-9FA4-877966C14047}"/>
              </a:ext>
            </a:extLst>
          </p:cNvPr>
          <p:cNvSpPr>
            <a:spLocks noGrp="1"/>
          </p:cNvSpPr>
          <p:nvPr>
            <p:ph idx="1"/>
          </p:nvPr>
        </p:nvSpPr>
        <p:spPr>
          <a:xfrm>
            <a:off x="4505325" y="2180496"/>
            <a:ext cx="7105481" cy="4045683"/>
          </a:xfrm>
        </p:spPr>
        <p:txBody>
          <a:bodyPr>
            <a:normAutofit/>
          </a:bodyPr>
          <a:lstStyle/>
          <a:p>
            <a:pPr eaLnBrk="1" hangingPunct="1">
              <a:spcBef>
                <a:spcPts val="576"/>
              </a:spcBef>
              <a:buClr>
                <a:schemeClr val="accent1"/>
              </a:buClr>
            </a:pPr>
            <a:r>
              <a:rPr lang="en-US" altLang="en-US" sz="2600" dirty="0">
                <a:solidFill>
                  <a:schemeClr val="accent1"/>
                </a:solidFill>
                <a:latin typeface="Arial Nova" panose="020B0504020202020204" pitchFamily="34" charset="0"/>
              </a:rPr>
              <a:t>Must be job-related and consistent </a:t>
            </a:r>
            <a:br>
              <a:rPr lang="en-US" altLang="en-US" sz="2600" dirty="0">
                <a:solidFill>
                  <a:schemeClr val="accent1"/>
                </a:solidFill>
                <a:latin typeface="Arial Nova" panose="020B0504020202020204" pitchFamily="34" charset="0"/>
              </a:rPr>
            </a:br>
            <a:r>
              <a:rPr lang="en-US" altLang="en-US" sz="2600" dirty="0">
                <a:solidFill>
                  <a:schemeClr val="accent1"/>
                </a:solidFill>
                <a:latin typeface="Arial Nova" panose="020B0504020202020204" pitchFamily="34" charset="0"/>
              </a:rPr>
              <a:t>with business necessity</a:t>
            </a:r>
          </a:p>
          <a:p>
            <a:pPr eaLnBrk="1" hangingPunct="1">
              <a:spcBef>
                <a:spcPts val="576"/>
              </a:spcBef>
              <a:buClr>
                <a:schemeClr val="accent1"/>
              </a:buClr>
            </a:pPr>
            <a:r>
              <a:rPr lang="en-US" altLang="en-US" sz="2600" dirty="0">
                <a:solidFill>
                  <a:schemeClr val="accent1"/>
                </a:solidFill>
                <a:latin typeface="Arial Nova" panose="020B0504020202020204" pitchFamily="34" charset="0"/>
              </a:rPr>
              <a:t>ADA rules about medical exams and inquiries apply to all employees, </a:t>
            </a:r>
            <a:br>
              <a:rPr lang="en-US" altLang="en-US" sz="2600" dirty="0">
                <a:solidFill>
                  <a:schemeClr val="accent1"/>
                </a:solidFill>
                <a:latin typeface="Arial Nova" panose="020B0504020202020204" pitchFamily="34" charset="0"/>
              </a:rPr>
            </a:br>
            <a:r>
              <a:rPr lang="en-US" altLang="en-US" sz="2600" dirty="0">
                <a:solidFill>
                  <a:schemeClr val="accent1"/>
                </a:solidFill>
                <a:latin typeface="Arial Nova" panose="020B0504020202020204" pitchFamily="34" charset="0"/>
              </a:rPr>
              <a:t>not just employees with disabilities</a:t>
            </a:r>
          </a:p>
        </p:txBody>
      </p:sp>
      <p:sp>
        <p:nvSpPr>
          <p:cNvPr id="8" name="Slide Number Placeholder 5">
            <a:extLst>
              <a:ext uri="{FF2B5EF4-FFF2-40B4-BE49-F238E27FC236}">
                <a16:creationId xmlns:a16="http://schemas.microsoft.com/office/drawing/2014/main" id="{FE138550-C3BB-3D4B-2DB1-7E5D3D5B5FDF}"/>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26</a:t>
            </a:fld>
            <a:endParaRPr lang="en-US" altLang="en-US" sz="1600" dirty="0">
              <a:solidFill>
                <a:srgbClr val="002060"/>
              </a:solidFill>
            </a:endParaRPr>
          </a:p>
        </p:txBody>
      </p:sp>
    </p:spTree>
    <p:extLst>
      <p:ext uri="{BB962C8B-B14F-4D97-AF65-F5344CB8AC3E}">
        <p14:creationId xmlns:p14="http://schemas.microsoft.com/office/powerpoint/2010/main" val="3061656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B803EA80-9B91-4BB1-94AF-4E64A2A88563}"/>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Tests for Illegal Drugs</a:t>
            </a:r>
          </a:p>
        </p:txBody>
      </p:sp>
      <p:sp>
        <p:nvSpPr>
          <p:cNvPr id="74761" name="Rectangle 74760">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875E624-2B91-4BFF-8E97-DF65FA4B48D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57225" y="2361056"/>
            <a:ext cx="3305175" cy="3649219"/>
          </a:xfrm>
          <a:prstGeom prst="rect">
            <a:avLst/>
          </a:prstGeom>
        </p:spPr>
      </p:pic>
      <p:sp>
        <p:nvSpPr>
          <p:cNvPr id="74755" name="Content Placeholder 2">
            <a:extLst>
              <a:ext uri="{FF2B5EF4-FFF2-40B4-BE49-F238E27FC236}">
                <a16:creationId xmlns:a16="http://schemas.microsoft.com/office/drawing/2014/main" id="{7BBA30E3-E088-4EC6-B016-9F760AAE0280}"/>
              </a:ext>
            </a:extLst>
          </p:cNvPr>
          <p:cNvSpPr>
            <a:spLocks noGrp="1"/>
          </p:cNvSpPr>
          <p:nvPr>
            <p:ph idx="1"/>
          </p:nvPr>
        </p:nvSpPr>
        <p:spPr>
          <a:xfrm>
            <a:off x="4505325" y="2180496"/>
            <a:ext cx="7105481" cy="4045683"/>
          </a:xfrm>
        </p:spPr>
        <p:txBody>
          <a:bodyPr>
            <a:normAutofit/>
          </a:bodyPr>
          <a:lstStyle/>
          <a:p>
            <a:pPr lvl="1">
              <a:spcBef>
                <a:spcPts val="576"/>
              </a:spcBef>
              <a:buClr>
                <a:srgbClr val="002C5F"/>
              </a:buClr>
            </a:pPr>
            <a:r>
              <a:rPr lang="en-US" altLang="en-US" sz="2600" dirty="0">
                <a:solidFill>
                  <a:schemeClr val="accent1"/>
                </a:solidFill>
                <a:latin typeface="Arial Nova" panose="020B0504020202020204" pitchFamily="34" charset="0"/>
                <a:cs typeface="Arial" panose="020B0604020202020204" pitchFamily="34" charset="0"/>
              </a:rPr>
              <a:t>Test for illegal drug use ≠ medical exam</a:t>
            </a:r>
          </a:p>
          <a:p>
            <a:pPr lvl="1">
              <a:spcBef>
                <a:spcPts val="576"/>
              </a:spcBef>
              <a:buClr>
                <a:srgbClr val="002C5F"/>
              </a:buClr>
            </a:pPr>
            <a:r>
              <a:rPr lang="en-US" altLang="en-US" sz="2600" dirty="0">
                <a:solidFill>
                  <a:schemeClr val="accent1"/>
                </a:solidFill>
                <a:latin typeface="Arial Nova" panose="020B0504020202020204" pitchFamily="34" charset="0"/>
                <a:cs typeface="Arial" panose="020B0604020202020204" pitchFamily="34" charset="0"/>
              </a:rPr>
              <a:t>ADA does not limit, except when done </a:t>
            </a:r>
            <a:br>
              <a:rPr lang="en-US" altLang="en-US" sz="2600" dirty="0">
                <a:solidFill>
                  <a:schemeClr val="accent1"/>
                </a:solidFill>
                <a:latin typeface="Arial Nova" panose="020B0504020202020204" pitchFamily="34" charset="0"/>
                <a:cs typeface="Arial" panose="020B0604020202020204" pitchFamily="34" charset="0"/>
              </a:rPr>
            </a:br>
            <a:r>
              <a:rPr lang="en-US" altLang="en-US" sz="2600" dirty="0">
                <a:solidFill>
                  <a:schemeClr val="accent1"/>
                </a:solidFill>
                <a:latin typeface="Arial Nova" panose="020B0504020202020204" pitchFamily="34" charset="0"/>
                <a:cs typeface="Arial" panose="020B0604020202020204" pitchFamily="34" charset="0"/>
              </a:rPr>
              <a:t>on the basis of drug addiction</a:t>
            </a:r>
          </a:p>
          <a:p>
            <a:pPr lvl="1">
              <a:spcBef>
                <a:spcPts val="576"/>
              </a:spcBef>
              <a:buClr>
                <a:srgbClr val="002C5F"/>
              </a:buClr>
            </a:pPr>
            <a:r>
              <a:rPr lang="en-US" altLang="en-US" sz="2600" dirty="0">
                <a:solidFill>
                  <a:schemeClr val="accent1"/>
                </a:solidFill>
                <a:latin typeface="Arial Nova" panose="020B0504020202020204" pitchFamily="34" charset="0"/>
                <a:cs typeface="Arial" panose="020B0604020202020204" pitchFamily="34" charset="0"/>
              </a:rPr>
              <a:t>Random testing is not prohibited</a:t>
            </a:r>
          </a:p>
          <a:p>
            <a:pPr lvl="1">
              <a:spcBef>
                <a:spcPts val="576"/>
              </a:spcBef>
              <a:buClr>
                <a:srgbClr val="002C5F"/>
              </a:buClr>
            </a:pPr>
            <a:r>
              <a:rPr lang="en-US" altLang="en-US" sz="2600" dirty="0">
                <a:solidFill>
                  <a:schemeClr val="accent1"/>
                </a:solidFill>
                <a:latin typeface="Arial Nova" panose="020B0504020202020204" pitchFamily="34" charset="0"/>
                <a:cs typeface="Arial" panose="020B0604020202020204" pitchFamily="34" charset="0"/>
              </a:rPr>
              <a:t>May reveal legal use of prescription medications</a:t>
            </a:r>
          </a:p>
        </p:txBody>
      </p:sp>
      <p:sp>
        <p:nvSpPr>
          <p:cNvPr id="3" name="Slide Number Placeholder 5">
            <a:extLst>
              <a:ext uri="{FF2B5EF4-FFF2-40B4-BE49-F238E27FC236}">
                <a16:creationId xmlns:a16="http://schemas.microsoft.com/office/drawing/2014/main" id="{F675D488-F13A-52D5-DA92-CF494FBD24F4}"/>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27</a:t>
            </a:fld>
            <a:endParaRPr lang="en-US" altLang="en-US" sz="1600" dirty="0">
              <a:solidFill>
                <a:srgbClr val="00206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B803EA80-9B91-4BB1-94AF-4E64A2A88563}"/>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Tests for alcohol </a:t>
            </a:r>
          </a:p>
        </p:txBody>
      </p:sp>
      <p:sp>
        <p:nvSpPr>
          <p:cNvPr id="74760" name="Rectangle 74759">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D94D189-A7CE-2702-5152-75200286CB2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a:stretch/>
        </p:blipFill>
        <p:spPr>
          <a:xfrm>
            <a:off x="657225" y="2361056"/>
            <a:ext cx="4962525" cy="3649219"/>
          </a:xfrm>
          <a:prstGeom prst="rect">
            <a:avLst/>
          </a:prstGeom>
        </p:spPr>
      </p:pic>
      <p:sp>
        <p:nvSpPr>
          <p:cNvPr id="74755" name="Content Placeholder 2">
            <a:extLst>
              <a:ext uri="{FF2B5EF4-FFF2-40B4-BE49-F238E27FC236}">
                <a16:creationId xmlns:a16="http://schemas.microsoft.com/office/drawing/2014/main" id="{7BBA30E3-E088-4EC6-B016-9F760AAE0280}"/>
              </a:ext>
            </a:extLst>
          </p:cNvPr>
          <p:cNvSpPr>
            <a:spLocks noGrp="1"/>
          </p:cNvSpPr>
          <p:nvPr>
            <p:ph idx="1"/>
          </p:nvPr>
        </p:nvSpPr>
        <p:spPr>
          <a:xfrm>
            <a:off x="6096001" y="2180496"/>
            <a:ext cx="5514806" cy="4045683"/>
          </a:xfrm>
        </p:spPr>
        <p:txBody>
          <a:bodyPr>
            <a:normAutofit/>
          </a:bodyPr>
          <a:lstStyle/>
          <a:p>
            <a:pPr marL="630936" lvl="1" indent="-310896">
              <a:spcBef>
                <a:spcPts val="576"/>
              </a:spcBef>
              <a:buClr>
                <a:srgbClr val="002C5F"/>
              </a:buClr>
              <a:buSzPct val="100000"/>
              <a:buFont typeface="Wingdings" panose="05000000000000000000" pitchFamily="2" charset="2"/>
              <a:buChar char="§"/>
            </a:pPr>
            <a:r>
              <a:rPr lang="en-US" altLang="en-US" sz="2600" dirty="0">
                <a:solidFill>
                  <a:srgbClr val="002060"/>
                </a:solidFill>
                <a:latin typeface="Arial Nova" panose="020B0504020202020204" pitchFamily="34" charset="0"/>
                <a:cs typeface="Arial" panose="020B0604020202020204" pitchFamily="34" charset="0"/>
              </a:rPr>
              <a:t>Tests for alcohol use are considered medical exams</a:t>
            </a:r>
          </a:p>
          <a:p>
            <a:pPr marL="630936" lvl="1" indent="-310896">
              <a:spcBef>
                <a:spcPts val="576"/>
              </a:spcBef>
              <a:buClr>
                <a:srgbClr val="002C5F"/>
              </a:buClr>
              <a:buSzPct val="100000"/>
              <a:buFont typeface="Wingdings" panose="05000000000000000000" pitchFamily="2" charset="2"/>
              <a:buChar char="§"/>
            </a:pPr>
            <a:r>
              <a:rPr lang="en-US" altLang="en-US" sz="2600" dirty="0">
                <a:solidFill>
                  <a:srgbClr val="002060"/>
                </a:solidFill>
                <a:latin typeface="Arial Nova" panose="020B0504020202020204" pitchFamily="34" charset="0"/>
                <a:cs typeface="Arial" panose="020B0604020202020204" pitchFamily="34" charset="0"/>
              </a:rPr>
              <a:t>Cannot randomly test for alcohol</a:t>
            </a:r>
          </a:p>
          <a:p>
            <a:pPr marL="630936" lvl="1" indent="-310896">
              <a:spcBef>
                <a:spcPts val="576"/>
              </a:spcBef>
              <a:buClr>
                <a:srgbClr val="002C5F"/>
              </a:buClr>
              <a:buSzPct val="100000"/>
              <a:buFont typeface="Wingdings" panose="05000000000000000000" pitchFamily="2" charset="2"/>
              <a:buChar char="§"/>
            </a:pPr>
            <a:r>
              <a:rPr lang="en-US" altLang="en-US" sz="2600" dirty="0">
                <a:solidFill>
                  <a:srgbClr val="002060"/>
                </a:solidFill>
                <a:latin typeface="Arial Nova" panose="020B0504020202020204" pitchFamily="34" charset="0"/>
                <a:cs typeface="Arial" panose="020B0604020202020204" pitchFamily="34" charset="0"/>
              </a:rPr>
              <a:t>Must have reasonable belief, based on objective evidence, that employee is under the influence or a direct threat</a:t>
            </a:r>
          </a:p>
        </p:txBody>
      </p:sp>
      <p:sp>
        <p:nvSpPr>
          <p:cNvPr id="2" name="Slide Number Placeholder 5">
            <a:extLst>
              <a:ext uri="{FF2B5EF4-FFF2-40B4-BE49-F238E27FC236}">
                <a16:creationId xmlns:a16="http://schemas.microsoft.com/office/drawing/2014/main" id="{26E14E69-1DB4-50BF-B3BB-350E30178D5F}"/>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28</a:t>
            </a:fld>
            <a:endParaRPr lang="en-US" altLang="en-US" sz="1600" dirty="0"/>
          </a:p>
        </p:txBody>
      </p:sp>
    </p:spTree>
    <p:extLst>
      <p:ext uri="{BB962C8B-B14F-4D97-AF65-F5344CB8AC3E}">
        <p14:creationId xmlns:p14="http://schemas.microsoft.com/office/powerpoint/2010/main" val="1740572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BBD81FA7-21A2-449A-9B3A-73C4D1907851}"/>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Example 7</a:t>
            </a:r>
          </a:p>
        </p:txBody>
      </p:sp>
      <p:sp>
        <p:nvSpPr>
          <p:cNvPr id="76808" name="Rectangle 76807">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F82AA51-0848-E791-8704-F50D9520D93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 y="2361056"/>
            <a:ext cx="3305175" cy="3649219"/>
          </a:xfrm>
          <a:prstGeom prst="rect">
            <a:avLst/>
          </a:prstGeom>
        </p:spPr>
      </p:pic>
      <p:sp>
        <p:nvSpPr>
          <p:cNvPr id="76803" name="Content Placeholder 2">
            <a:extLst>
              <a:ext uri="{FF2B5EF4-FFF2-40B4-BE49-F238E27FC236}">
                <a16:creationId xmlns:a16="http://schemas.microsoft.com/office/drawing/2014/main" id="{84993BE4-E4B0-4DB4-ABBD-07D20FBA08BA}"/>
              </a:ext>
            </a:extLst>
          </p:cNvPr>
          <p:cNvSpPr>
            <a:spLocks noGrp="1"/>
          </p:cNvSpPr>
          <p:nvPr>
            <p:ph idx="1"/>
          </p:nvPr>
        </p:nvSpPr>
        <p:spPr>
          <a:xfrm>
            <a:off x="4505325" y="2180496"/>
            <a:ext cx="7105481" cy="4045683"/>
          </a:xfrm>
        </p:spPr>
        <p:txBody>
          <a:bodyPr>
            <a:normAutofit/>
          </a:bodyPr>
          <a:lstStyle/>
          <a:p>
            <a:pPr marL="0" lvl="1" indent="0">
              <a:spcBef>
                <a:spcPts val="576"/>
              </a:spcBef>
              <a:buNone/>
            </a:pPr>
            <a:r>
              <a:rPr lang="en-US" altLang="en-US" sz="2600" dirty="0">
                <a:solidFill>
                  <a:srgbClr val="002060"/>
                </a:solidFill>
                <a:latin typeface="Arial Nova" panose="020B0504020202020204" pitchFamily="34" charset="0"/>
                <a:cs typeface="Arial" panose="020B0604020202020204" pitchFamily="34" charset="0"/>
              </a:rPr>
              <a:t>After offering a job to an applicant, the employer finds out the new hire has a history </a:t>
            </a:r>
            <a:br>
              <a:rPr lang="en-US" altLang="en-US" sz="2600" dirty="0">
                <a:solidFill>
                  <a:srgbClr val="002060"/>
                </a:solidFill>
                <a:latin typeface="Arial Nova" panose="020B0504020202020204" pitchFamily="34" charset="0"/>
                <a:cs typeface="Arial" panose="020B0604020202020204" pitchFamily="34" charset="0"/>
              </a:rPr>
            </a:br>
            <a:r>
              <a:rPr lang="en-US" altLang="en-US" sz="2600" dirty="0">
                <a:solidFill>
                  <a:srgbClr val="002060"/>
                </a:solidFill>
                <a:latin typeface="Arial Nova" panose="020B0504020202020204" pitchFamily="34" charset="0"/>
                <a:cs typeface="Arial" panose="020B0604020202020204" pitchFamily="34" charset="0"/>
              </a:rPr>
              <a:t>of drug addiction but has been in recovery for 10 years. The employer goes ahead with the hiring but decides to drug test the new hire periodically. </a:t>
            </a:r>
          </a:p>
        </p:txBody>
      </p:sp>
      <p:sp>
        <p:nvSpPr>
          <p:cNvPr id="2" name="Slide Number Placeholder 5">
            <a:extLst>
              <a:ext uri="{FF2B5EF4-FFF2-40B4-BE49-F238E27FC236}">
                <a16:creationId xmlns:a16="http://schemas.microsoft.com/office/drawing/2014/main" id="{B0AB8C32-426E-7487-351E-AE73D3352DE5}"/>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29</a:t>
            </a:fld>
            <a:endParaRPr lang="en-US" alt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 2</a:t>
            </a:r>
          </a:p>
        </p:txBody>
      </p:sp>
      <p:graphicFrame>
        <p:nvGraphicFramePr>
          <p:cNvPr id="8" name="Content Placeholder 2" descr="PPT Slides&#10;Click the link included in the webcast login email you received&#10;Captioning&#10;Use the closed caption (CC) option or StreamText link shared in the webcast chat&#10;Transcript will be available wit webcast archive">
            <a:extLst>
              <a:ext uri="{FF2B5EF4-FFF2-40B4-BE49-F238E27FC236}">
                <a16:creationId xmlns:a16="http://schemas.microsoft.com/office/drawing/2014/main" id="{4EBCF884-6B8F-417E-9493-91071CE480E5}"/>
              </a:ext>
            </a:extLst>
          </p:cNvPr>
          <p:cNvGraphicFramePr>
            <a:graphicFrameLocks noGrp="1"/>
          </p:cNvGraphicFramePr>
          <p:nvPr>
            <p:ph idx="1"/>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5">
            <a:extLst>
              <a:ext uri="{FF2B5EF4-FFF2-40B4-BE49-F238E27FC236}">
                <a16:creationId xmlns:a16="http://schemas.microsoft.com/office/drawing/2014/main" id="{DA90BD59-85FC-8E53-EFBA-D420C5289AD0}"/>
              </a:ext>
            </a:extLst>
          </p:cNvPr>
          <p:cNvSpPr>
            <a:spLocks noGrp="1"/>
          </p:cNvSpPr>
          <p:nvPr>
            <p:ph type="sldNum" sz="quarter" idx="12"/>
          </p:nvPr>
        </p:nvSpPr>
        <p:spPr bwMode="auto">
          <a:xfrm>
            <a:off x="10668000" y="104761"/>
            <a:ext cx="105250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C70F12AF-1036-4D11-9CF4-EEC08E692F24}" type="slidenum">
              <a:rPr lang="en-US" altLang="en-US" sz="1600"/>
              <a:pPr>
                <a:spcBef>
                  <a:spcPct val="0"/>
                </a:spcBef>
                <a:buFontTx/>
                <a:buNone/>
              </a:pPr>
              <a:t>3</a:t>
            </a:fld>
            <a:endParaRPr lang="en-US" altLang="en-US" sz="1600" dirty="0"/>
          </a:p>
        </p:txBody>
      </p:sp>
    </p:spTree>
    <p:extLst>
      <p:ext uri="{BB962C8B-B14F-4D97-AF65-F5344CB8AC3E}">
        <p14:creationId xmlns:p14="http://schemas.microsoft.com/office/powerpoint/2010/main" val="1663913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6B0B4D5-2BDC-4AE0-93D4-B3C281A3082B}"/>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Inappropriate drug testing</a:t>
            </a:r>
          </a:p>
        </p:txBody>
      </p:sp>
      <p:sp>
        <p:nvSpPr>
          <p:cNvPr id="73" name="Rectangle 72">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51" name="Content Placeholder 2">
            <a:extLst>
              <a:ext uri="{FF2B5EF4-FFF2-40B4-BE49-F238E27FC236}">
                <a16:creationId xmlns:a16="http://schemas.microsoft.com/office/drawing/2014/main" id="{B1C4BB7C-6225-45DC-9BA6-398FAAE4B6B5}"/>
              </a:ext>
            </a:extLst>
          </p:cNvPr>
          <p:cNvSpPr>
            <a:spLocks noGrp="1"/>
          </p:cNvSpPr>
          <p:nvPr>
            <p:ph idx="1"/>
          </p:nvPr>
        </p:nvSpPr>
        <p:spPr>
          <a:xfrm>
            <a:off x="4505325" y="2180496"/>
            <a:ext cx="7105481" cy="4045683"/>
          </a:xfrm>
        </p:spPr>
        <p:txBody>
          <a:bodyPr>
            <a:normAutofit/>
          </a:bodyPr>
          <a:lstStyle/>
          <a:p>
            <a:pPr marL="0" indent="0" eaLnBrk="1" hangingPunct="1">
              <a:spcBef>
                <a:spcPts val="576"/>
              </a:spcBef>
              <a:buClr>
                <a:srgbClr val="002C5F"/>
              </a:buClr>
              <a:buNone/>
            </a:pPr>
            <a:r>
              <a:rPr lang="en-US" altLang="en-US" sz="2600" b="1" dirty="0">
                <a:solidFill>
                  <a:srgbClr val="002060"/>
                </a:solidFill>
                <a:latin typeface="Arial Nova" panose="020B0504020202020204" pitchFamily="34" charset="0"/>
                <a:cs typeface="Arial" panose="020B0604020202020204" pitchFamily="34" charset="0"/>
              </a:rPr>
              <a:t>Applying the ADA</a:t>
            </a:r>
          </a:p>
          <a:p>
            <a:pPr lvl="1">
              <a:spcBef>
                <a:spcPts val="576"/>
              </a:spcBef>
              <a:buClr>
                <a:srgbClr val="002C5F"/>
              </a:buClr>
            </a:pPr>
            <a:r>
              <a:rPr lang="en-US" altLang="en-US" sz="2600" dirty="0">
                <a:solidFill>
                  <a:srgbClr val="002060"/>
                </a:solidFill>
                <a:latin typeface="Arial Nova" panose="020B0504020202020204" pitchFamily="34" charset="0"/>
                <a:cs typeface="Arial" panose="020B0604020202020204" pitchFamily="34" charset="0"/>
              </a:rPr>
              <a:t>Drug test is not a medical test, but cannot just test employees with history of drug addiction</a:t>
            </a:r>
          </a:p>
          <a:p>
            <a:pPr lvl="1">
              <a:spcBef>
                <a:spcPts val="576"/>
              </a:spcBef>
              <a:buClr>
                <a:srgbClr val="002C5F"/>
              </a:buClr>
            </a:pPr>
            <a:r>
              <a:rPr lang="en-US" altLang="en-US" sz="2600" dirty="0">
                <a:solidFill>
                  <a:srgbClr val="002060"/>
                </a:solidFill>
                <a:latin typeface="Arial Nova" panose="020B0504020202020204" pitchFamily="34" charset="0"/>
                <a:cs typeface="Arial" panose="020B0604020202020204" pitchFamily="34" charset="0"/>
              </a:rPr>
              <a:t>Discrimination on the basis of disability</a:t>
            </a:r>
          </a:p>
        </p:txBody>
      </p:sp>
      <p:pic>
        <p:nvPicPr>
          <p:cNvPr id="2" name="Picture 1">
            <a:extLst>
              <a:ext uri="{FF2B5EF4-FFF2-40B4-BE49-F238E27FC236}">
                <a16:creationId xmlns:a16="http://schemas.microsoft.com/office/drawing/2014/main" id="{26432F20-A420-7B23-BEC8-AD900FF11BD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 y="2361056"/>
            <a:ext cx="3305175" cy="3649219"/>
          </a:xfrm>
          <a:prstGeom prst="rect">
            <a:avLst/>
          </a:prstGeom>
          <a:effectLst/>
          <a:scene3d>
            <a:camera prst="orthographicFront"/>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pic>
      <p:sp>
        <p:nvSpPr>
          <p:cNvPr id="4" name="Slide Number Placeholder 5">
            <a:extLst>
              <a:ext uri="{FF2B5EF4-FFF2-40B4-BE49-F238E27FC236}">
                <a16:creationId xmlns:a16="http://schemas.microsoft.com/office/drawing/2014/main" id="{DBD91959-8CF5-2ADA-3B4F-FF7EE968C7F1}"/>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30</a:t>
            </a:fld>
            <a:endParaRPr lang="en-US" altLang="en-US" sz="1600" dirty="0">
              <a:solidFill>
                <a:srgbClr val="00206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0B259418-05A6-4AC9-AB1B-07267ABA8988}"/>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Example 8</a:t>
            </a:r>
          </a:p>
        </p:txBody>
      </p:sp>
      <p:sp>
        <p:nvSpPr>
          <p:cNvPr id="85007" name="Rectangle 85006">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997" name="Picture 2">
            <a:extLst>
              <a:ext uri="{FF2B5EF4-FFF2-40B4-BE49-F238E27FC236}">
                <a16:creationId xmlns:a16="http://schemas.microsoft.com/office/drawing/2014/main" id="{D5049F98-4749-49F4-B846-0E4A99AFA301}"/>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
          <a:stretch/>
        </p:blipFill>
        <p:spPr bwMode="auto">
          <a:xfrm>
            <a:off x="657225" y="2361056"/>
            <a:ext cx="4962525"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Content Placeholder 2">
            <a:extLst>
              <a:ext uri="{FF2B5EF4-FFF2-40B4-BE49-F238E27FC236}">
                <a16:creationId xmlns:a16="http://schemas.microsoft.com/office/drawing/2014/main" id="{CD77F98A-7C23-445F-BE51-46DC35F60C7A}"/>
              </a:ext>
            </a:extLst>
          </p:cNvPr>
          <p:cNvSpPr>
            <a:spLocks noGrp="1"/>
          </p:cNvSpPr>
          <p:nvPr>
            <p:ph idx="1"/>
          </p:nvPr>
        </p:nvSpPr>
        <p:spPr>
          <a:xfrm>
            <a:off x="6335805" y="2180496"/>
            <a:ext cx="5275001" cy="4045683"/>
          </a:xfrm>
        </p:spPr>
        <p:txBody>
          <a:bodyPr>
            <a:normAutofit/>
          </a:bodyPr>
          <a:lstStyle/>
          <a:p>
            <a:pPr marL="0" lvl="1" indent="0">
              <a:spcBef>
                <a:spcPts val="576"/>
              </a:spcBef>
              <a:buNone/>
            </a:pPr>
            <a:r>
              <a:rPr lang="en-US" altLang="en-US" sz="2600" dirty="0">
                <a:solidFill>
                  <a:srgbClr val="002060"/>
                </a:solidFill>
                <a:latin typeface="Arial Nova" panose="020B0504020202020204" pitchFamily="34" charset="0"/>
                <a:cs typeface="Arial" panose="020B0604020202020204" pitchFamily="34" charset="0"/>
              </a:rPr>
              <a:t>An employer allows employees with drug addiction who have relapsed to take leave time for treatment but tests them for illegal drug use for six months after they return to work. </a:t>
            </a:r>
          </a:p>
        </p:txBody>
      </p:sp>
      <p:sp>
        <p:nvSpPr>
          <p:cNvPr id="4" name="Slide Number Placeholder 5">
            <a:extLst>
              <a:ext uri="{FF2B5EF4-FFF2-40B4-BE49-F238E27FC236}">
                <a16:creationId xmlns:a16="http://schemas.microsoft.com/office/drawing/2014/main" id="{507F9ACF-0B29-C793-D23D-772B2AD804CF}"/>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31</a:t>
            </a:fld>
            <a:endParaRPr lang="en-US" altLang="en-US" sz="1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1B72C70C-6C03-4216-ABB0-E1E9EDF63266}"/>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Appropriate Drug Testing</a:t>
            </a:r>
          </a:p>
        </p:txBody>
      </p:sp>
      <p:sp>
        <p:nvSpPr>
          <p:cNvPr id="73" name="Rectangle 72">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3" name="Content Placeholder 2">
            <a:extLst>
              <a:ext uri="{FF2B5EF4-FFF2-40B4-BE49-F238E27FC236}">
                <a16:creationId xmlns:a16="http://schemas.microsoft.com/office/drawing/2014/main" id="{9272478C-7071-4161-8722-903CB6C34A03}"/>
              </a:ext>
            </a:extLst>
          </p:cNvPr>
          <p:cNvSpPr>
            <a:spLocks noGrp="1"/>
          </p:cNvSpPr>
          <p:nvPr>
            <p:ph idx="1"/>
          </p:nvPr>
        </p:nvSpPr>
        <p:spPr>
          <a:xfrm>
            <a:off x="4505325" y="2180496"/>
            <a:ext cx="7105481" cy="4045683"/>
          </a:xfrm>
        </p:spPr>
        <p:txBody>
          <a:bodyPr>
            <a:normAutofit/>
          </a:bodyPr>
          <a:lstStyle/>
          <a:p>
            <a:pPr marL="0" indent="0" eaLnBrk="1" hangingPunct="1">
              <a:spcBef>
                <a:spcPts val="576"/>
              </a:spcBef>
              <a:buClr>
                <a:srgbClr val="002060"/>
              </a:buClr>
              <a:buNone/>
            </a:pPr>
            <a:r>
              <a:rPr lang="en-US" altLang="en-US" sz="2600" b="1" dirty="0">
                <a:solidFill>
                  <a:srgbClr val="002060"/>
                </a:solidFill>
                <a:latin typeface="Arial Nova" panose="020B0504020202020204" pitchFamily="34" charset="0"/>
                <a:cs typeface="Arial" panose="020B0604020202020204" pitchFamily="34" charset="0"/>
              </a:rPr>
              <a:t>Applying the ADA</a:t>
            </a:r>
          </a:p>
          <a:p>
            <a:pPr lvl="1">
              <a:spcBef>
                <a:spcPts val="576"/>
              </a:spcBef>
              <a:buClr>
                <a:srgbClr val="002060"/>
              </a:buClr>
            </a:pPr>
            <a:r>
              <a:rPr lang="en-US" altLang="en-US" sz="2600" dirty="0">
                <a:solidFill>
                  <a:srgbClr val="002060"/>
                </a:solidFill>
                <a:latin typeface="Arial Nova" panose="020B0504020202020204" pitchFamily="34" charset="0"/>
                <a:cs typeface="Arial" panose="020B0604020202020204" pitchFamily="34" charset="0"/>
              </a:rPr>
              <a:t>Drug tests are not prohibited under the ADA</a:t>
            </a:r>
          </a:p>
          <a:p>
            <a:pPr lvl="1">
              <a:spcBef>
                <a:spcPts val="576"/>
              </a:spcBef>
              <a:buClr>
                <a:srgbClr val="002060"/>
              </a:buClr>
            </a:pPr>
            <a:r>
              <a:rPr lang="en-US" altLang="en-US" sz="2600" dirty="0">
                <a:solidFill>
                  <a:srgbClr val="002060"/>
                </a:solidFill>
                <a:latin typeface="Arial Nova" panose="020B0504020202020204" pitchFamily="34" charset="0"/>
                <a:cs typeface="Arial" panose="020B0604020202020204" pitchFamily="34" charset="0"/>
              </a:rPr>
              <a:t>An employer can test an employee who recently used drugs and returned to work </a:t>
            </a:r>
            <a:br>
              <a:rPr lang="en-US" altLang="en-US" sz="2600" dirty="0">
                <a:solidFill>
                  <a:srgbClr val="002060"/>
                </a:solidFill>
                <a:latin typeface="Arial Nova" panose="020B0504020202020204" pitchFamily="34" charset="0"/>
                <a:cs typeface="Arial" panose="020B0604020202020204" pitchFamily="34" charset="0"/>
              </a:rPr>
            </a:br>
            <a:r>
              <a:rPr lang="en-US" altLang="en-US" sz="2600" dirty="0">
                <a:solidFill>
                  <a:srgbClr val="002060"/>
                </a:solidFill>
                <a:latin typeface="Arial Nova" panose="020B0504020202020204" pitchFamily="34" charset="0"/>
                <a:cs typeface="Arial" panose="020B0604020202020204" pitchFamily="34" charset="0"/>
              </a:rPr>
              <a:t>after rehabilitation</a:t>
            </a:r>
          </a:p>
          <a:p>
            <a:pPr lvl="1">
              <a:spcBef>
                <a:spcPts val="576"/>
              </a:spcBef>
              <a:buClr>
                <a:srgbClr val="002060"/>
              </a:buClr>
            </a:pPr>
            <a:r>
              <a:rPr lang="en-US" altLang="en-US" sz="2600" dirty="0">
                <a:solidFill>
                  <a:srgbClr val="002060"/>
                </a:solidFill>
                <a:latin typeface="Arial Nova" panose="020B0504020202020204" pitchFamily="34" charset="0"/>
                <a:cs typeface="Arial" panose="020B0604020202020204" pitchFamily="34" charset="0"/>
              </a:rPr>
              <a:t>Employer is acting on the basis of drug use</a:t>
            </a:r>
          </a:p>
        </p:txBody>
      </p:sp>
      <p:pic>
        <p:nvPicPr>
          <p:cNvPr id="2" name="Picture 1">
            <a:extLst>
              <a:ext uri="{FF2B5EF4-FFF2-40B4-BE49-F238E27FC236}">
                <a16:creationId xmlns:a16="http://schemas.microsoft.com/office/drawing/2014/main" id="{CCCEB80E-2951-75FC-0DA7-59969A2FBD1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 y="2361056"/>
            <a:ext cx="3305175" cy="3649219"/>
          </a:xfrm>
          <a:prstGeom prst="rect">
            <a:avLst/>
          </a:prstGeom>
          <a:effectLst/>
          <a:scene3d>
            <a:camera prst="orthographicFront"/>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pic>
      <p:sp>
        <p:nvSpPr>
          <p:cNvPr id="4" name="Slide Number Placeholder 5">
            <a:extLst>
              <a:ext uri="{FF2B5EF4-FFF2-40B4-BE49-F238E27FC236}">
                <a16:creationId xmlns:a16="http://schemas.microsoft.com/office/drawing/2014/main" id="{9245135D-A611-3C5E-9981-4AF3FAEA9410}"/>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32</a:t>
            </a:fld>
            <a:endParaRPr lang="en-US" altLang="en-US" sz="1600" dirty="0">
              <a:solidFill>
                <a:srgbClr val="00206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0B259418-05A6-4AC9-AB1B-07267ABA8988}"/>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Example 9</a:t>
            </a:r>
          </a:p>
        </p:txBody>
      </p:sp>
      <p:sp>
        <p:nvSpPr>
          <p:cNvPr id="85000" name="Rectangle 84999">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0C7D273-A5EF-4FE4-14B7-C9524375353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657225" y="2361056"/>
            <a:ext cx="3305175" cy="3649219"/>
          </a:xfrm>
          <a:prstGeom prst="rect">
            <a:avLst/>
          </a:prstGeom>
        </p:spPr>
      </p:pic>
      <p:sp>
        <p:nvSpPr>
          <p:cNvPr id="84995" name="Content Placeholder 2">
            <a:extLst>
              <a:ext uri="{FF2B5EF4-FFF2-40B4-BE49-F238E27FC236}">
                <a16:creationId xmlns:a16="http://schemas.microsoft.com/office/drawing/2014/main" id="{CD77F98A-7C23-445F-BE51-46DC35F60C7A}"/>
              </a:ext>
            </a:extLst>
          </p:cNvPr>
          <p:cNvSpPr>
            <a:spLocks noGrp="1"/>
          </p:cNvSpPr>
          <p:nvPr>
            <p:ph idx="1"/>
          </p:nvPr>
        </p:nvSpPr>
        <p:spPr>
          <a:xfrm>
            <a:off x="4505325" y="2180496"/>
            <a:ext cx="7105481" cy="4045683"/>
          </a:xfrm>
        </p:spPr>
        <p:txBody>
          <a:bodyPr>
            <a:normAutofit/>
          </a:bodyPr>
          <a:lstStyle/>
          <a:p>
            <a:pPr marL="0" lvl="1" indent="0">
              <a:spcBef>
                <a:spcPts val="576"/>
              </a:spcBef>
              <a:buNone/>
            </a:pPr>
            <a:r>
              <a:rPr lang="en-US" altLang="en-US" sz="2600" dirty="0">
                <a:solidFill>
                  <a:srgbClr val="002060"/>
                </a:solidFill>
                <a:latin typeface="Arial Nova" panose="020B0504020202020204" pitchFamily="34" charset="0"/>
                <a:cs typeface="Arial" panose="020B0604020202020204" pitchFamily="34" charset="0"/>
              </a:rPr>
              <a:t>An attorney has been off from work in a residential alcohol treatment program for six weeks and has been cleared to return to work. Her supervisor wants to perform periodic alcohol tests to determine whether the attorney has resumed drinking.</a:t>
            </a:r>
          </a:p>
        </p:txBody>
      </p:sp>
      <p:sp>
        <p:nvSpPr>
          <p:cNvPr id="2" name="Slide Number Placeholder 5">
            <a:extLst>
              <a:ext uri="{FF2B5EF4-FFF2-40B4-BE49-F238E27FC236}">
                <a16:creationId xmlns:a16="http://schemas.microsoft.com/office/drawing/2014/main" id="{9EC9654F-0775-D3C8-1C53-81C906F9E79E}"/>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33</a:t>
            </a:fld>
            <a:endParaRPr lang="en-US" altLang="en-US" sz="1600" dirty="0"/>
          </a:p>
        </p:txBody>
      </p:sp>
    </p:spTree>
    <p:extLst>
      <p:ext uri="{BB962C8B-B14F-4D97-AF65-F5344CB8AC3E}">
        <p14:creationId xmlns:p14="http://schemas.microsoft.com/office/powerpoint/2010/main" val="3728790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1B72C70C-6C03-4216-ABB0-E1E9EDF63266}"/>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inappropriate alcohol Testing</a:t>
            </a:r>
          </a:p>
        </p:txBody>
      </p:sp>
      <p:sp>
        <p:nvSpPr>
          <p:cNvPr id="87049" name="Rectangle 87048">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3" name="Content Placeholder 2">
            <a:extLst>
              <a:ext uri="{FF2B5EF4-FFF2-40B4-BE49-F238E27FC236}">
                <a16:creationId xmlns:a16="http://schemas.microsoft.com/office/drawing/2014/main" id="{9272478C-7071-4161-8722-903CB6C34A03}"/>
              </a:ext>
            </a:extLst>
          </p:cNvPr>
          <p:cNvSpPr>
            <a:spLocks noGrp="1"/>
          </p:cNvSpPr>
          <p:nvPr>
            <p:ph idx="1"/>
          </p:nvPr>
        </p:nvSpPr>
        <p:spPr>
          <a:xfrm>
            <a:off x="4505325" y="2180496"/>
            <a:ext cx="7105481" cy="4045683"/>
          </a:xfrm>
        </p:spPr>
        <p:txBody>
          <a:bodyPr>
            <a:normAutofit/>
          </a:bodyPr>
          <a:lstStyle/>
          <a:p>
            <a:pPr marL="0" indent="0" eaLnBrk="1" hangingPunct="1">
              <a:spcBef>
                <a:spcPts val="576"/>
              </a:spcBef>
              <a:buClr>
                <a:srgbClr val="002060"/>
              </a:buClr>
              <a:buNone/>
            </a:pPr>
            <a:r>
              <a:rPr lang="en-US" altLang="en-US" sz="2600" b="1" dirty="0">
                <a:solidFill>
                  <a:schemeClr val="accent1"/>
                </a:solidFill>
                <a:latin typeface="Arial Nova" panose="020B0504020202020204" pitchFamily="34" charset="0"/>
                <a:cs typeface="Arial" panose="020B0604020202020204" pitchFamily="34" charset="0"/>
              </a:rPr>
              <a:t>Applying the ADA</a:t>
            </a:r>
          </a:p>
          <a:p>
            <a:pPr lvl="1">
              <a:spcBef>
                <a:spcPts val="576"/>
              </a:spcBef>
              <a:buClr>
                <a:srgbClr val="002060"/>
              </a:buClr>
            </a:pPr>
            <a:r>
              <a:rPr lang="en-US" altLang="en-US" sz="2600" dirty="0">
                <a:solidFill>
                  <a:schemeClr val="accent1"/>
                </a:solidFill>
                <a:latin typeface="Arial Nova" panose="020B0504020202020204" pitchFamily="34" charset="0"/>
                <a:cs typeface="Arial" panose="020B0604020202020204" pitchFamily="34" charset="0"/>
              </a:rPr>
              <a:t>Assuming that there is no evidence that the attorney will pose a direct threat, the employer cannot show that periodic alcohol testing would be job-related and consistent with business necessity.</a:t>
            </a:r>
            <a:endParaRPr lang="en-US" altLang="en-US" sz="2600" dirty="0">
              <a:solidFill>
                <a:schemeClr val="accent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5BDF419-27DB-D8FE-1303-57D594630F3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 y="2361056"/>
            <a:ext cx="3305175" cy="3649219"/>
          </a:xfrm>
          <a:prstGeom prst="rect">
            <a:avLst/>
          </a:prstGeom>
          <a:effectLst/>
          <a:scene3d>
            <a:camera prst="orthographicFront"/>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pic>
      <p:sp>
        <p:nvSpPr>
          <p:cNvPr id="6" name="Slide Number Placeholder 5">
            <a:extLst>
              <a:ext uri="{FF2B5EF4-FFF2-40B4-BE49-F238E27FC236}">
                <a16:creationId xmlns:a16="http://schemas.microsoft.com/office/drawing/2014/main" id="{DFBBA25D-DBA7-AE4C-2E79-EACC76830F8D}"/>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34</a:t>
            </a:fld>
            <a:endParaRPr lang="en-US" altLang="en-US" sz="1600" dirty="0">
              <a:solidFill>
                <a:srgbClr val="002060"/>
              </a:solidFill>
            </a:endParaRPr>
          </a:p>
        </p:txBody>
      </p:sp>
    </p:spTree>
    <p:extLst>
      <p:ext uri="{BB962C8B-B14F-4D97-AF65-F5344CB8AC3E}">
        <p14:creationId xmlns:p14="http://schemas.microsoft.com/office/powerpoint/2010/main" val="3033747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0B259418-05A6-4AC9-AB1B-07267ABA8988}"/>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Example 10</a:t>
            </a:r>
          </a:p>
        </p:txBody>
      </p:sp>
      <p:sp>
        <p:nvSpPr>
          <p:cNvPr id="85000" name="Rectangle 84999">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C509041-CBFF-87EE-DF7D-0EE91A79083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657225" y="2361056"/>
            <a:ext cx="4962525" cy="3649219"/>
          </a:xfrm>
          <a:prstGeom prst="rect">
            <a:avLst/>
          </a:prstGeom>
        </p:spPr>
      </p:pic>
      <p:sp>
        <p:nvSpPr>
          <p:cNvPr id="84995" name="Content Placeholder 2">
            <a:extLst>
              <a:ext uri="{FF2B5EF4-FFF2-40B4-BE49-F238E27FC236}">
                <a16:creationId xmlns:a16="http://schemas.microsoft.com/office/drawing/2014/main" id="{CD77F98A-7C23-445F-BE51-46DC35F60C7A}"/>
              </a:ext>
            </a:extLst>
          </p:cNvPr>
          <p:cNvSpPr>
            <a:spLocks noGrp="1"/>
          </p:cNvSpPr>
          <p:nvPr>
            <p:ph idx="1"/>
          </p:nvPr>
        </p:nvSpPr>
        <p:spPr>
          <a:xfrm>
            <a:off x="6335805" y="2180496"/>
            <a:ext cx="5275001" cy="4045683"/>
          </a:xfrm>
        </p:spPr>
        <p:txBody>
          <a:bodyPr>
            <a:normAutofit/>
          </a:bodyPr>
          <a:lstStyle/>
          <a:p>
            <a:pPr marL="0" lvl="1" indent="0">
              <a:spcBef>
                <a:spcPts val="576"/>
              </a:spcBef>
              <a:buNone/>
            </a:pPr>
            <a:r>
              <a:rPr lang="en-US" altLang="en-US" sz="2600" dirty="0">
                <a:solidFill>
                  <a:srgbClr val="002060"/>
                </a:solidFill>
                <a:latin typeface="Arial Nova" panose="020B0504020202020204" pitchFamily="34" charset="0"/>
                <a:cs typeface="Arial" panose="020B0604020202020204" pitchFamily="34" charset="0"/>
              </a:rPr>
              <a:t>A recently hired bus driver disclosed he has alcoholism and asked for leave to seek treatment. After four months of treatment, the bus driver was cleared to return to work. </a:t>
            </a:r>
          </a:p>
        </p:txBody>
      </p:sp>
      <p:sp>
        <p:nvSpPr>
          <p:cNvPr id="2" name="Slide Number Placeholder 5">
            <a:extLst>
              <a:ext uri="{FF2B5EF4-FFF2-40B4-BE49-F238E27FC236}">
                <a16:creationId xmlns:a16="http://schemas.microsoft.com/office/drawing/2014/main" id="{58235403-149F-3DB3-AD90-8A29DCEC4534}"/>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35</a:t>
            </a:fld>
            <a:endParaRPr lang="en-US" altLang="en-US" sz="1600" dirty="0"/>
          </a:p>
        </p:txBody>
      </p:sp>
    </p:spTree>
    <p:extLst>
      <p:ext uri="{BB962C8B-B14F-4D97-AF65-F5344CB8AC3E}">
        <p14:creationId xmlns:p14="http://schemas.microsoft.com/office/powerpoint/2010/main" val="3985859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1B72C70C-6C03-4216-ABB0-E1E9EDF63266}"/>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Appropriate alcohol Testing</a:t>
            </a:r>
          </a:p>
        </p:txBody>
      </p:sp>
      <p:sp>
        <p:nvSpPr>
          <p:cNvPr id="87053" name="Rectangle 87048">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3" name="Content Placeholder 2">
            <a:extLst>
              <a:ext uri="{FF2B5EF4-FFF2-40B4-BE49-F238E27FC236}">
                <a16:creationId xmlns:a16="http://schemas.microsoft.com/office/drawing/2014/main" id="{9272478C-7071-4161-8722-903CB6C34A03}"/>
              </a:ext>
            </a:extLst>
          </p:cNvPr>
          <p:cNvSpPr>
            <a:spLocks noGrp="1"/>
          </p:cNvSpPr>
          <p:nvPr>
            <p:ph idx="1"/>
          </p:nvPr>
        </p:nvSpPr>
        <p:spPr>
          <a:xfrm>
            <a:off x="4505325" y="2180496"/>
            <a:ext cx="7105481" cy="4045683"/>
          </a:xfrm>
        </p:spPr>
        <p:txBody>
          <a:bodyPr>
            <a:normAutofit/>
          </a:bodyPr>
          <a:lstStyle/>
          <a:p>
            <a:pPr marL="0" indent="0" eaLnBrk="1" hangingPunct="1">
              <a:spcBef>
                <a:spcPts val="576"/>
              </a:spcBef>
              <a:buClr>
                <a:srgbClr val="002060"/>
              </a:buClr>
              <a:buNone/>
            </a:pPr>
            <a:r>
              <a:rPr lang="en-US" altLang="en-US" sz="2600" b="1" dirty="0">
                <a:solidFill>
                  <a:schemeClr val="accent1"/>
                </a:solidFill>
                <a:latin typeface="Arial Nova" panose="020B0504020202020204" pitchFamily="34" charset="0"/>
                <a:cs typeface="Arial" panose="020B0604020202020204" pitchFamily="34" charset="0"/>
              </a:rPr>
              <a:t>Applying the ADA</a:t>
            </a:r>
          </a:p>
          <a:p>
            <a:pPr lvl="1">
              <a:spcBef>
                <a:spcPts val="576"/>
              </a:spcBef>
              <a:buClr>
                <a:srgbClr val="002060"/>
              </a:buClr>
            </a:pPr>
            <a:r>
              <a:rPr lang="en-US" altLang="en-US" sz="2600" dirty="0">
                <a:solidFill>
                  <a:schemeClr val="accent1"/>
                </a:solidFill>
                <a:latin typeface="Arial Nova" panose="020B0504020202020204" pitchFamily="34" charset="0"/>
                <a:cs typeface="Arial" panose="020B0604020202020204" pitchFamily="34" charset="0"/>
              </a:rPr>
              <a:t>Given the safety risks in the job, his short period of employment, and recent completion of treatment, the employer can subject the driver to frequent periodic alcohol tests following his return to work.</a:t>
            </a:r>
          </a:p>
        </p:txBody>
      </p:sp>
      <p:pic>
        <p:nvPicPr>
          <p:cNvPr id="3" name="Picture 2">
            <a:extLst>
              <a:ext uri="{FF2B5EF4-FFF2-40B4-BE49-F238E27FC236}">
                <a16:creationId xmlns:a16="http://schemas.microsoft.com/office/drawing/2014/main" id="{B552BFF9-89A8-DDFC-5746-83FAB81D5C8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 y="2361056"/>
            <a:ext cx="3305175" cy="3649219"/>
          </a:xfrm>
          <a:prstGeom prst="rect">
            <a:avLst/>
          </a:prstGeom>
          <a:effectLst/>
          <a:scene3d>
            <a:camera prst="orthographicFront"/>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pic>
      <p:sp>
        <p:nvSpPr>
          <p:cNvPr id="6" name="Slide Number Placeholder 5">
            <a:extLst>
              <a:ext uri="{FF2B5EF4-FFF2-40B4-BE49-F238E27FC236}">
                <a16:creationId xmlns:a16="http://schemas.microsoft.com/office/drawing/2014/main" id="{E9D09201-AB90-01E9-9951-E700751EC6BB}"/>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36</a:t>
            </a:fld>
            <a:endParaRPr lang="en-US" altLang="en-US" sz="1600" dirty="0">
              <a:solidFill>
                <a:srgbClr val="002060"/>
              </a:solidFill>
            </a:endParaRPr>
          </a:p>
        </p:txBody>
      </p:sp>
    </p:spTree>
    <p:extLst>
      <p:ext uri="{BB962C8B-B14F-4D97-AF65-F5344CB8AC3E}">
        <p14:creationId xmlns:p14="http://schemas.microsoft.com/office/powerpoint/2010/main" val="281074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CE1273CB-24CB-4487-A63B-5E2167C7634E}"/>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Accommodation Request</a:t>
            </a:r>
          </a:p>
        </p:txBody>
      </p:sp>
      <p:sp>
        <p:nvSpPr>
          <p:cNvPr id="89096" name="Rectangle 89095">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7685F058-82DC-4A1A-8110-D028411B2D7F}"/>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
          <a:stretch/>
        </p:blipFill>
        <p:spPr bwMode="auto">
          <a:xfrm>
            <a:off x="657225" y="2361056"/>
            <a:ext cx="4962525" cy="3649219"/>
          </a:xfrm>
          <a:prstGeom prst="rect">
            <a:avLst/>
          </a:prstGeom>
          <a:scene3d>
            <a:camera prst="orthographicFront">
              <a:rot lat="0" lon="0" rev="0"/>
            </a:camera>
            <a:lightRig rig="threePt" dir="tl">
              <a:rot lat="0" lon="0" rev="1200000"/>
            </a:lightRig>
          </a:scene3d>
          <a:sp3d/>
        </p:spPr>
        <p:style>
          <a:lnRef idx="0">
            <a:schemeClr val="accent6"/>
          </a:lnRef>
          <a:fillRef idx="3">
            <a:schemeClr val="accent6"/>
          </a:fillRef>
          <a:effectRef idx="3">
            <a:schemeClr val="accent6"/>
          </a:effectRef>
          <a:fontRef idx="minor">
            <a:schemeClr val="lt1"/>
          </a:fontRef>
        </p:style>
      </p:pic>
      <p:sp>
        <p:nvSpPr>
          <p:cNvPr id="89091" name="Content Placeholder 2">
            <a:extLst>
              <a:ext uri="{FF2B5EF4-FFF2-40B4-BE49-F238E27FC236}">
                <a16:creationId xmlns:a16="http://schemas.microsoft.com/office/drawing/2014/main" id="{2F23268A-00D8-4E40-9BE2-78E60AC87B89}"/>
              </a:ext>
            </a:extLst>
          </p:cNvPr>
          <p:cNvSpPr>
            <a:spLocks noGrp="1"/>
          </p:cNvSpPr>
          <p:nvPr>
            <p:ph idx="1"/>
          </p:nvPr>
        </p:nvSpPr>
        <p:spPr>
          <a:xfrm>
            <a:off x="6335805" y="2180496"/>
            <a:ext cx="5275001" cy="4045683"/>
          </a:xfrm>
        </p:spPr>
        <p:txBody>
          <a:bodyPr>
            <a:normAutofit/>
          </a:bodyPr>
          <a:lstStyle/>
          <a:p>
            <a:pPr marL="0" indent="0">
              <a:spcBef>
                <a:spcPts val="576"/>
              </a:spcBef>
              <a:buClr>
                <a:srgbClr val="002C5F"/>
              </a:buClr>
              <a:buNone/>
            </a:pPr>
            <a:r>
              <a:rPr lang="en-US" altLang="en-US" sz="2600" b="1" dirty="0">
                <a:solidFill>
                  <a:srgbClr val="002060"/>
                </a:solidFill>
                <a:latin typeface="Arial Nova" panose="020B0504020202020204" pitchFamily="34" charset="0"/>
                <a:cs typeface="Arial" panose="020B0604020202020204" pitchFamily="34" charset="0"/>
              </a:rPr>
              <a:t>Employee Requests an Accommodation</a:t>
            </a:r>
          </a:p>
          <a:p>
            <a:pPr lvl="1">
              <a:spcBef>
                <a:spcPts val="576"/>
              </a:spcBef>
              <a:buClr>
                <a:srgbClr val="002C5F"/>
              </a:buClr>
            </a:pPr>
            <a:r>
              <a:rPr lang="en-US" altLang="en-US" sz="2600" dirty="0">
                <a:solidFill>
                  <a:srgbClr val="002060"/>
                </a:solidFill>
                <a:latin typeface="Arial Nova" panose="020B0504020202020204" pitchFamily="34" charset="0"/>
                <a:cs typeface="Arial" panose="020B0604020202020204" pitchFamily="34" charset="0"/>
              </a:rPr>
              <a:t>Follow usual rules</a:t>
            </a:r>
          </a:p>
          <a:p>
            <a:pPr lvl="1">
              <a:spcBef>
                <a:spcPts val="576"/>
              </a:spcBef>
              <a:buClr>
                <a:srgbClr val="002C5F"/>
              </a:buClr>
            </a:pPr>
            <a:r>
              <a:rPr lang="en-US" altLang="en-US" sz="2600" dirty="0">
                <a:solidFill>
                  <a:srgbClr val="002060"/>
                </a:solidFill>
                <a:latin typeface="Arial Nova" panose="020B0504020202020204" pitchFamily="34" charset="0"/>
                <a:cs typeface="Arial" panose="020B0604020202020204" pitchFamily="34" charset="0"/>
              </a:rPr>
              <a:t>Can require documentation to show employee has a disability and needs the requested accommodation</a:t>
            </a:r>
          </a:p>
        </p:txBody>
      </p:sp>
      <p:sp>
        <p:nvSpPr>
          <p:cNvPr id="2" name="Slide Number Placeholder 5">
            <a:extLst>
              <a:ext uri="{FF2B5EF4-FFF2-40B4-BE49-F238E27FC236}">
                <a16:creationId xmlns:a16="http://schemas.microsoft.com/office/drawing/2014/main" id="{921E216C-F10C-014D-8F13-6889246A6F9B}"/>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37</a:t>
            </a:fld>
            <a:endParaRPr lang="en-US" altLang="en-US" sz="1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93A6-35E9-43A8-ACBD-324CFC02D248}"/>
              </a:ext>
            </a:extLst>
          </p:cNvPr>
          <p:cNvSpPr>
            <a:spLocks noGrp="1"/>
          </p:cNvSpPr>
          <p:nvPr>
            <p:ph type="title"/>
          </p:nvPr>
        </p:nvSpPr>
        <p:spPr/>
        <p:txBody>
          <a:bodyPr/>
          <a:lstStyle/>
          <a:p>
            <a:r>
              <a:rPr lang="en-US" dirty="0"/>
              <a:t>Summary (2)</a:t>
            </a:r>
          </a:p>
        </p:txBody>
      </p:sp>
      <p:sp>
        <p:nvSpPr>
          <p:cNvPr id="3" name="Content Placeholder 2">
            <a:extLst>
              <a:ext uri="{FF2B5EF4-FFF2-40B4-BE49-F238E27FC236}">
                <a16:creationId xmlns:a16="http://schemas.microsoft.com/office/drawing/2014/main" id="{5603099A-40D6-4FA6-A43B-A68686CBE964}"/>
              </a:ext>
            </a:extLst>
          </p:cNvPr>
          <p:cNvSpPr>
            <a:spLocks noGrp="1"/>
          </p:cNvSpPr>
          <p:nvPr>
            <p:ph idx="1"/>
          </p:nvPr>
        </p:nvSpPr>
        <p:spPr/>
        <p:txBody>
          <a:bodyPr>
            <a:normAutofit lnSpcReduction="10000"/>
          </a:bodyPr>
          <a:lstStyle/>
          <a:p>
            <a:pPr marL="133200" indent="0">
              <a:spcBef>
                <a:spcPts val="576"/>
              </a:spcBef>
              <a:buNone/>
              <a:defRPr/>
            </a:pPr>
            <a:r>
              <a:rPr lang="en-US" altLang="en-US" sz="2600" b="1" dirty="0">
                <a:solidFill>
                  <a:schemeClr val="accent1"/>
                </a:solidFill>
                <a:latin typeface="Arial Nova" panose="020B0504020202020204" pitchFamily="34" charset="0"/>
              </a:rPr>
              <a:t>1. Is the medical exam or inquiry related to current use of </a:t>
            </a:r>
            <a:br>
              <a:rPr lang="en-US" altLang="en-US" sz="2600" b="1" dirty="0">
                <a:solidFill>
                  <a:schemeClr val="accent1"/>
                </a:solidFill>
                <a:latin typeface="Arial Nova" panose="020B0504020202020204" pitchFamily="34" charset="0"/>
              </a:rPr>
            </a:br>
            <a:r>
              <a:rPr lang="en-US" altLang="en-US" sz="2600" b="1" dirty="0">
                <a:solidFill>
                  <a:schemeClr val="accent1"/>
                </a:solidFill>
                <a:latin typeface="Arial Nova" panose="020B0504020202020204" pitchFamily="34" charset="0"/>
              </a:rPr>
              <a:t>illegal drugs?</a:t>
            </a:r>
          </a:p>
          <a:p>
            <a:pPr marL="133200" indent="0">
              <a:spcBef>
                <a:spcPts val="576"/>
              </a:spcBef>
              <a:buNone/>
              <a:defRPr/>
            </a:pPr>
            <a:r>
              <a:rPr lang="en-US" altLang="en-US" sz="2800" dirty="0">
                <a:solidFill>
                  <a:schemeClr val="accent1"/>
                </a:solidFill>
                <a:latin typeface="Arial Nova" panose="020B0504020202020204" pitchFamily="34" charset="0"/>
              </a:rPr>
              <a:t>	</a:t>
            </a:r>
            <a:r>
              <a:rPr lang="en-US" altLang="en-US" sz="2600" b="1" dirty="0">
                <a:solidFill>
                  <a:srgbClr val="0070C0"/>
                </a:solidFill>
                <a:latin typeface="Arial Nova" panose="020B0504020202020204" pitchFamily="34" charset="0"/>
              </a:rPr>
              <a:t>Yes:</a:t>
            </a:r>
            <a:r>
              <a:rPr lang="en-US" altLang="en-US" sz="2600" dirty="0">
                <a:solidFill>
                  <a:srgbClr val="0070C0"/>
                </a:solidFill>
                <a:latin typeface="Arial Nova" panose="020B0504020202020204" pitchFamily="34" charset="0"/>
              </a:rPr>
              <a:t> </a:t>
            </a:r>
            <a:r>
              <a:rPr lang="en-US" altLang="en-US" sz="2600" dirty="0">
                <a:solidFill>
                  <a:schemeClr val="accent1"/>
                </a:solidFill>
                <a:latin typeface="Arial Nova" panose="020B0504020202020204" pitchFamily="34" charset="0"/>
              </a:rPr>
              <a:t>Can follow uniformly applied policies</a:t>
            </a:r>
          </a:p>
          <a:p>
            <a:pPr marL="133200" indent="0">
              <a:spcBef>
                <a:spcPts val="576"/>
              </a:spcBef>
              <a:spcAft>
                <a:spcPts val="1200"/>
              </a:spcAft>
              <a:buNone/>
              <a:defRPr/>
            </a:pPr>
            <a:r>
              <a:rPr lang="en-US" altLang="en-US" sz="2600" dirty="0">
                <a:solidFill>
                  <a:schemeClr val="accent1"/>
                </a:solidFill>
                <a:latin typeface="Arial Nova" panose="020B0504020202020204" pitchFamily="34" charset="0"/>
              </a:rPr>
              <a:t>	</a:t>
            </a:r>
            <a:r>
              <a:rPr lang="en-US" altLang="en-US" sz="2600" b="1" dirty="0">
                <a:solidFill>
                  <a:srgbClr val="0070C0"/>
                </a:solidFill>
                <a:latin typeface="Arial Nova" panose="020B0504020202020204" pitchFamily="34" charset="0"/>
              </a:rPr>
              <a:t>No: </a:t>
            </a:r>
            <a:r>
              <a:rPr lang="en-US" altLang="en-US" sz="2600" dirty="0">
                <a:solidFill>
                  <a:schemeClr val="accent1"/>
                </a:solidFill>
                <a:latin typeface="Arial Nova" panose="020B0504020202020204" pitchFamily="34" charset="0"/>
              </a:rPr>
              <a:t>Go to step 2</a:t>
            </a:r>
          </a:p>
          <a:p>
            <a:pPr marL="477688" indent="-344488">
              <a:spcBef>
                <a:spcPts val="576"/>
              </a:spcBef>
              <a:buNone/>
              <a:defRPr/>
            </a:pPr>
            <a:r>
              <a:rPr lang="en-US" altLang="en-US" sz="2600" b="1" dirty="0">
                <a:solidFill>
                  <a:schemeClr val="accent1"/>
                </a:solidFill>
                <a:latin typeface="Arial Nova" panose="020B0504020202020204" pitchFamily="34" charset="0"/>
              </a:rPr>
              <a:t>2. Does the medical exam or inquiry comply with ADA rules?</a:t>
            </a:r>
          </a:p>
          <a:p>
            <a:pPr marL="133200" indent="0">
              <a:spcBef>
                <a:spcPts val="576"/>
              </a:spcBef>
              <a:buNone/>
              <a:defRPr/>
            </a:pPr>
            <a:r>
              <a:rPr lang="en-US" altLang="en-US" sz="2600" dirty="0">
                <a:solidFill>
                  <a:schemeClr val="accent1"/>
                </a:solidFill>
                <a:latin typeface="Arial Nova" panose="020B0504020202020204" pitchFamily="34" charset="0"/>
              </a:rPr>
              <a:t>	</a:t>
            </a:r>
            <a:r>
              <a:rPr lang="en-US" altLang="en-US" sz="2600" b="1" dirty="0">
                <a:solidFill>
                  <a:srgbClr val="0070C0"/>
                </a:solidFill>
                <a:latin typeface="Arial Nova" panose="020B0504020202020204" pitchFamily="34" charset="0"/>
              </a:rPr>
              <a:t>Yes:</a:t>
            </a:r>
            <a:r>
              <a:rPr lang="en-US" altLang="en-US" sz="2600" dirty="0">
                <a:solidFill>
                  <a:srgbClr val="0070C0"/>
                </a:solidFill>
                <a:latin typeface="Arial Nova" panose="020B0504020202020204" pitchFamily="34" charset="0"/>
              </a:rPr>
              <a:t> </a:t>
            </a:r>
            <a:r>
              <a:rPr lang="en-US" altLang="en-US" sz="2600" dirty="0">
                <a:solidFill>
                  <a:schemeClr val="accent1"/>
                </a:solidFill>
                <a:latin typeface="Arial Nova" panose="020B0504020202020204" pitchFamily="34" charset="0"/>
              </a:rPr>
              <a:t>Proceed with the medical exam or inquiry</a:t>
            </a:r>
          </a:p>
          <a:p>
            <a:pPr marL="133200" indent="0">
              <a:spcBef>
                <a:spcPts val="576"/>
              </a:spcBef>
              <a:buNone/>
              <a:defRPr/>
            </a:pPr>
            <a:r>
              <a:rPr lang="en-US" altLang="en-US" sz="2600" dirty="0">
                <a:solidFill>
                  <a:schemeClr val="accent1"/>
                </a:solidFill>
                <a:latin typeface="Arial Nova" panose="020B0504020202020204" pitchFamily="34" charset="0"/>
              </a:rPr>
              <a:t>	</a:t>
            </a:r>
            <a:r>
              <a:rPr lang="en-US" altLang="en-US" sz="2600" b="1" dirty="0">
                <a:solidFill>
                  <a:srgbClr val="0070C0"/>
                </a:solidFill>
                <a:latin typeface="Arial Nova" panose="020B0504020202020204" pitchFamily="34" charset="0"/>
              </a:rPr>
              <a:t>No:</a:t>
            </a:r>
            <a:r>
              <a:rPr lang="en-US" altLang="en-US" sz="2600" dirty="0">
                <a:solidFill>
                  <a:srgbClr val="0070C0"/>
                </a:solidFill>
                <a:latin typeface="Arial Nova" panose="020B0504020202020204" pitchFamily="34" charset="0"/>
              </a:rPr>
              <a:t> </a:t>
            </a:r>
            <a:r>
              <a:rPr lang="en-US" altLang="en-US" sz="2600" dirty="0">
                <a:solidFill>
                  <a:schemeClr val="accent1"/>
                </a:solidFill>
                <a:latin typeface="Arial Nova" panose="020B0504020202020204" pitchFamily="34" charset="0"/>
              </a:rPr>
              <a:t>Do not proceed with the medical exam or inquiry</a:t>
            </a:r>
          </a:p>
        </p:txBody>
      </p:sp>
      <p:sp>
        <p:nvSpPr>
          <p:cNvPr id="5" name="Slide Number Placeholder 5">
            <a:extLst>
              <a:ext uri="{FF2B5EF4-FFF2-40B4-BE49-F238E27FC236}">
                <a16:creationId xmlns:a16="http://schemas.microsoft.com/office/drawing/2014/main" id="{ED800475-CF4E-3C58-73BD-C56E53310232}"/>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38</a:t>
            </a:fld>
            <a:endParaRPr lang="en-US" altLang="en-US" sz="1600" dirty="0">
              <a:solidFill>
                <a:srgbClr val="002060"/>
              </a:solidFill>
            </a:endParaRPr>
          </a:p>
        </p:txBody>
      </p:sp>
    </p:spTree>
    <p:extLst>
      <p:ext uri="{BB962C8B-B14F-4D97-AF65-F5344CB8AC3E}">
        <p14:creationId xmlns:p14="http://schemas.microsoft.com/office/powerpoint/2010/main" val="716032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a:extLst>
              <a:ext uri="{FF2B5EF4-FFF2-40B4-BE49-F238E27FC236}">
                <a16:creationId xmlns:a16="http://schemas.microsoft.com/office/drawing/2014/main" id="{C5F274D9-C0B3-EBA9-7546-6D75AE1F775D}"/>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31955" y="10"/>
            <a:ext cx="12191980" cy="685799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BD5E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6BD5E9"/>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6BD5E9"/>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2A2BDF2-A9B8-56C9-C41C-80343E4CC077}"/>
              </a:ext>
            </a:extLst>
          </p:cNvPr>
          <p:cNvSpPr>
            <a:spLocks noGrp="1"/>
          </p:cNvSpPr>
          <p:nvPr>
            <p:ph type="title"/>
          </p:nvPr>
        </p:nvSpPr>
        <p:spPr>
          <a:xfrm>
            <a:off x="617260" y="5409315"/>
            <a:ext cx="10993549" cy="895244"/>
          </a:xfrm>
        </p:spPr>
        <p:txBody>
          <a:bodyPr vert="horz" lIns="91440" tIns="45720" rIns="91440" bIns="45720" rtlCol="0" anchor="b">
            <a:normAutofit fontScale="90000"/>
          </a:bodyPr>
          <a:lstStyle/>
          <a:p>
            <a:r>
              <a:rPr lang="en-US" sz="4000" dirty="0"/>
              <a:t>ACCOMMODATING EMPLOYEES </a:t>
            </a:r>
            <a:br>
              <a:rPr lang="en-US" sz="4000" dirty="0"/>
            </a:br>
            <a:r>
              <a:rPr lang="en-US" sz="4000" dirty="0"/>
              <a:t>WITH SUBSTANCE USE DISORDER</a:t>
            </a:r>
          </a:p>
        </p:txBody>
      </p:sp>
      <p:sp>
        <p:nvSpPr>
          <p:cNvPr id="4" name="Slide Number Placeholder 3">
            <a:extLst>
              <a:ext uri="{FF2B5EF4-FFF2-40B4-BE49-F238E27FC236}">
                <a16:creationId xmlns:a16="http://schemas.microsoft.com/office/drawing/2014/main" id="{5FF3306F-789E-CD48-02EE-35C0FD3D3035}"/>
              </a:ext>
            </a:extLst>
          </p:cNvPr>
          <p:cNvSpPr>
            <a:spLocks noGrp="1"/>
          </p:cNvSpPr>
          <p:nvPr>
            <p:ph type="sldNum" sz="quarter" idx="12"/>
          </p:nvPr>
        </p:nvSpPr>
        <p:spPr>
          <a:xfrm>
            <a:off x="10558300" y="5956137"/>
            <a:ext cx="101644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prstClr val="white"/>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39</a:t>
            </a:fld>
            <a:endPar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119111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8536F7-5768-4B2B-AA28-11A67D7D4D6A}"/>
              </a:ext>
            </a:extLst>
          </p:cNvPr>
          <p:cNvSpPr>
            <a:spLocks noGrp="1"/>
          </p:cNvSpPr>
          <p:nvPr>
            <p:ph type="title"/>
          </p:nvPr>
        </p:nvSpPr>
        <p:spPr/>
        <p:txBody>
          <a:bodyPr/>
          <a:lstStyle/>
          <a:p>
            <a:r>
              <a:rPr lang="en-US" dirty="0"/>
              <a:t>Agenda</a:t>
            </a:r>
          </a:p>
        </p:txBody>
      </p:sp>
      <p:sp>
        <p:nvSpPr>
          <p:cNvPr id="75778" name="Rectangle 3">
            <a:extLst>
              <a:ext uri="{FF2B5EF4-FFF2-40B4-BE49-F238E27FC236}">
                <a16:creationId xmlns:a16="http://schemas.microsoft.com/office/drawing/2014/main" id="{9B76420C-DB87-4051-9B5C-C1A1196D969A}"/>
              </a:ext>
            </a:extLst>
          </p:cNvPr>
          <p:cNvSpPr>
            <a:spLocks noGrp="1" noChangeArrowheads="1"/>
          </p:cNvSpPr>
          <p:nvPr>
            <p:ph idx="1"/>
          </p:nvPr>
        </p:nvSpPr>
        <p:spPr>
          <a:xfrm>
            <a:off x="679170" y="1942364"/>
            <a:ext cx="11029615" cy="4114800"/>
          </a:xfrm>
        </p:spPr>
        <p:txBody>
          <a:bodyPr>
            <a:normAutofit/>
          </a:bodyPr>
          <a:lstStyle/>
          <a:p>
            <a:pPr>
              <a:spcBef>
                <a:spcPts val="576"/>
              </a:spcBef>
              <a:spcAft>
                <a:spcPts val="0"/>
              </a:spcAft>
              <a:buClr>
                <a:schemeClr val="accent1"/>
              </a:buClr>
              <a:defRPr/>
            </a:pPr>
            <a:r>
              <a:rPr lang="en-US" altLang="en-US" sz="2600" dirty="0">
                <a:solidFill>
                  <a:schemeClr val="accent1"/>
                </a:solidFill>
                <a:latin typeface="Arial Nova" panose="020B0504020202020204" pitchFamily="34" charset="0"/>
                <a:cs typeface="Arial" panose="020B0604020202020204" pitchFamily="34" charset="0"/>
              </a:rPr>
              <a:t>Applying the </a:t>
            </a:r>
            <a:r>
              <a:rPr lang="en-US" altLang="en-US" sz="2600" b="0" dirty="0">
                <a:solidFill>
                  <a:schemeClr val="accent1"/>
                </a:solidFill>
                <a:latin typeface="Arial Nova" panose="020B0504020202020204" pitchFamily="34" charset="0"/>
                <a:cs typeface="Arial" panose="020B0604020202020204" pitchFamily="34" charset="0"/>
              </a:rPr>
              <a:t>Americans with Disabi</a:t>
            </a:r>
            <a:r>
              <a:rPr lang="en-US" altLang="en-US" sz="2600" dirty="0">
                <a:solidFill>
                  <a:schemeClr val="accent1"/>
                </a:solidFill>
                <a:latin typeface="Arial Nova" panose="020B0504020202020204" pitchFamily="34" charset="0"/>
                <a:cs typeface="Arial" panose="020B0604020202020204" pitchFamily="34" charset="0"/>
              </a:rPr>
              <a:t>lities Act (A</a:t>
            </a:r>
            <a:r>
              <a:rPr lang="en-US" altLang="en-US" sz="2600" b="0" dirty="0">
                <a:solidFill>
                  <a:schemeClr val="accent1"/>
                </a:solidFill>
                <a:latin typeface="Arial Nova" panose="020B0504020202020204" pitchFamily="34" charset="0"/>
                <a:cs typeface="Arial" panose="020B0604020202020204" pitchFamily="34" charset="0"/>
              </a:rPr>
              <a:t>DA) to S</a:t>
            </a:r>
            <a:r>
              <a:rPr lang="en-US" altLang="en-US" sz="2600" dirty="0">
                <a:solidFill>
                  <a:schemeClr val="accent1"/>
                </a:solidFill>
                <a:latin typeface="Arial Nova" panose="020B0504020202020204" pitchFamily="34" charset="0"/>
                <a:cs typeface="Arial" panose="020B0604020202020204" pitchFamily="34" charset="0"/>
              </a:rPr>
              <a:t>ubstance Use Disorders—</a:t>
            </a:r>
            <a:r>
              <a:rPr lang="en-US" altLang="en-US" sz="2600" b="0" dirty="0">
                <a:solidFill>
                  <a:schemeClr val="accent1"/>
                </a:solidFill>
                <a:latin typeface="Arial Nova" panose="020B0504020202020204" pitchFamily="34" charset="0"/>
                <a:cs typeface="Arial" panose="020B0604020202020204" pitchFamily="34" charset="0"/>
              </a:rPr>
              <a:t>Drug Addiction and Alcoholism</a:t>
            </a:r>
          </a:p>
          <a:p>
            <a:pPr lvl="1">
              <a:spcBef>
                <a:spcPts val="576"/>
              </a:spcBef>
              <a:buClr>
                <a:schemeClr val="accent1"/>
              </a:buClr>
              <a:defRPr/>
            </a:pPr>
            <a:r>
              <a:rPr lang="en-US" altLang="en-US" sz="2400" dirty="0">
                <a:solidFill>
                  <a:schemeClr val="accent1"/>
                </a:solidFill>
                <a:latin typeface="Arial Nova" panose="020B0504020202020204" pitchFamily="34" charset="0"/>
                <a:cs typeface="Arial" panose="020B0604020202020204" pitchFamily="34" charset="0"/>
              </a:rPr>
              <a:t>Definition of Disability</a:t>
            </a:r>
          </a:p>
          <a:p>
            <a:pPr lvl="1">
              <a:spcBef>
                <a:spcPts val="576"/>
              </a:spcBef>
              <a:spcAft>
                <a:spcPts val="1200"/>
              </a:spcAft>
              <a:buClr>
                <a:schemeClr val="accent1"/>
              </a:buClr>
              <a:defRPr/>
            </a:pPr>
            <a:r>
              <a:rPr lang="en-US" altLang="en-US" sz="2400" b="0" dirty="0">
                <a:solidFill>
                  <a:schemeClr val="accent1"/>
                </a:solidFill>
                <a:latin typeface="Arial Nova" panose="020B0504020202020204" pitchFamily="34" charset="0"/>
                <a:cs typeface="Arial" panose="020B0604020202020204" pitchFamily="34" charset="0"/>
              </a:rPr>
              <a:t>Conduct Policies</a:t>
            </a:r>
          </a:p>
          <a:p>
            <a:pPr>
              <a:spcBef>
                <a:spcPts val="576"/>
              </a:spcBef>
              <a:spcAft>
                <a:spcPts val="1200"/>
              </a:spcAft>
              <a:buClr>
                <a:schemeClr val="accent1"/>
              </a:buClr>
              <a:defRPr/>
            </a:pPr>
            <a:r>
              <a:rPr lang="en-US" altLang="en-US" sz="2600" b="0" dirty="0">
                <a:solidFill>
                  <a:schemeClr val="accent1"/>
                </a:solidFill>
                <a:latin typeface="Arial Nova" panose="020B0504020202020204" pitchFamily="34" charset="0"/>
                <a:cs typeface="Arial" panose="020B0604020202020204" pitchFamily="34" charset="0"/>
              </a:rPr>
              <a:t>Medical Inquiries and Examinations</a:t>
            </a:r>
          </a:p>
          <a:p>
            <a:pPr>
              <a:spcBef>
                <a:spcPts val="576"/>
              </a:spcBef>
              <a:spcAft>
                <a:spcPts val="1200"/>
              </a:spcAft>
              <a:buClr>
                <a:schemeClr val="accent1"/>
              </a:buClr>
              <a:defRPr/>
            </a:pPr>
            <a:r>
              <a:rPr lang="en-US" altLang="en-US" sz="2600" b="0" dirty="0">
                <a:solidFill>
                  <a:schemeClr val="accent1"/>
                </a:solidFill>
                <a:latin typeface="Arial Nova" panose="020B0504020202020204" pitchFamily="34" charset="0"/>
                <a:cs typeface="Arial" panose="020B0604020202020204" pitchFamily="34" charset="0"/>
              </a:rPr>
              <a:t>Accommodating Employees with </a:t>
            </a:r>
            <a:r>
              <a:rPr lang="en-US" altLang="en-US" sz="2600" dirty="0">
                <a:solidFill>
                  <a:schemeClr val="accent1"/>
                </a:solidFill>
                <a:latin typeface="Arial Nova" panose="020B0504020202020204" pitchFamily="34" charset="0"/>
                <a:cs typeface="Arial" panose="020B0604020202020204" pitchFamily="34" charset="0"/>
              </a:rPr>
              <a:t>Substance Use Disorders </a:t>
            </a:r>
          </a:p>
          <a:p>
            <a:pPr>
              <a:spcBef>
                <a:spcPts val="576"/>
              </a:spcBef>
              <a:spcAft>
                <a:spcPts val="1200"/>
              </a:spcAft>
              <a:buClr>
                <a:schemeClr val="accent1"/>
              </a:buClr>
              <a:defRPr/>
            </a:pPr>
            <a:r>
              <a:rPr lang="en-US" altLang="en-US" sz="2600" b="0" dirty="0">
                <a:solidFill>
                  <a:schemeClr val="accent1"/>
                </a:solidFill>
                <a:latin typeface="Arial Nova" panose="020B0504020202020204" pitchFamily="34" charset="0"/>
                <a:cs typeface="Arial" panose="020B0604020202020204" pitchFamily="34" charset="0"/>
              </a:rPr>
              <a:t>Questions and Answers</a:t>
            </a:r>
          </a:p>
        </p:txBody>
      </p:sp>
      <p:sp>
        <p:nvSpPr>
          <p:cNvPr id="28675" name="Slide Number Placeholder 5">
            <a:extLst>
              <a:ext uri="{FF2B5EF4-FFF2-40B4-BE49-F238E27FC236}">
                <a16:creationId xmlns:a16="http://schemas.microsoft.com/office/drawing/2014/main" id="{6C5FDD02-E1DF-44C1-8CCD-DB6B45239EF0}"/>
              </a:ext>
            </a:extLst>
          </p:cNvPr>
          <p:cNvSpPr>
            <a:spLocks noGrp="1"/>
          </p:cNvSpPr>
          <p:nvPr>
            <p:ph type="sldNum" sz="quarter" idx="12"/>
          </p:nvPr>
        </p:nvSpPr>
        <p:spPr bwMode="auto">
          <a:xfrm>
            <a:off x="10668000" y="104761"/>
            <a:ext cx="105250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C70F12AF-1036-4D11-9CF4-EEC08E692F24}" type="slidenum">
              <a:rPr lang="en-US" altLang="en-US" sz="1600"/>
              <a:pPr>
                <a:spcBef>
                  <a:spcPct val="0"/>
                </a:spcBef>
                <a:buFontTx/>
                <a:buNone/>
              </a:pPr>
              <a:t>4</a:t>
            </a:fld>
            <a:endParaRPr lang="en-US" altLang="en-US"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1C32435F-97E9-4419-90E2-779BE2BA5D94}"/>
              </a:ext>
            </a:extLst>
          </p:cNvPr>
          <p:cNvSpPr>
            <a:spLocks noGrp="1"/>
          </p:cNvSpPr>
          <p:nvPr>
            <p:ph type="title"/>
          </p:nvPr>
        </p:nvSpPr>
        <p:spPr>
          <a:xfrm>
            <a:off x="581192" y="702156"/>
            <a:ext cx="11029616" cy="1013800"/>
          </a:xfrm>
        </p:spPr>
        <p:txBody>
          <a:bodyPr>
            <a:normAutofit/>
          </a:bodyPr>
          <a:lstStyle/>
          <a:p>
            <a:r>
              <a:rPr lang="en-US" altLang="en-US" dirty="0">
                <a:solidFill>
                  <a:srgbClr val="FFFFFF"/>
                </a:solidFill>
                <a:cs typeface="Arial" panose="020B0604020202020204" pitchFamily="34" charset="0"/>
              </a:rPr>
              <a:t>General: reasonable accommodation</a:t>
            </a:r>
          </a:p>
        </p:txBody>
      </p:sp>
      <p:sp>
        <p:nvSpPr>
          <p:cNvPr id="37896" name="Rectangle 37895">
            <a:extLst>
              <a:ext uri="{FF2B5EF4-FFF2-40B4-BE49-F238E27FC236}">
                <a16:creationId xmlns:a16="http://schemas.microsoft.com/office/drawing/2014/main" id="{AD8034AD-3E16-4F15-BF5A-BE32C56EC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8" y="2180496"/>
            <a:ext cx="5404639" cy="4045683"/>
          </a:xfrm>
          <a:prstGeom prst="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a:extLst>
              <a:ext uri="{FF2B5EF4-FFF2-40B4-BE49-F238E27FC236}">
                <a16:creationId xmlns:a16="http://schemas.microsoft.com/office/drawing/2014/main" id="{5DAD8D81-20F7-ABAB-A835-54FBF5FFD74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667891" y="2361056"/>
            <a:ext cx="2435274" cy="3649219"/>
          </a:xfrm>
          <a:prstGeom prst="rect">
            <a:avLst/>
          </a:prstGeom>
        </p:spPr>
      </p:pic>
      <p:pic>
        <p:nvPicPr>
          <p:cNvPr id="11" name="Picture 10">
            <a:extLst>
              <a:ext uri="{FF2B5EF4-FFF2-40B4-BE49-F238E27FC236}">
                <a16:creationId xmlns:a16="http://schemas.microsoft.com/office/drawing/2014/main" id="{7CD0F281-BED0-5E11-8141-6857EAC636DC}"/>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95140" y="2361056"/>
            <a:ext cx="2435274" cy="1778889"/>
          </a:xfrm>
          <a:prstGeom prst="rect">
            <a:avLst/>
          </a:prstGeom>
        </p:spPr>
      </p:pic>
      <p:pic>
        <p:nvPicPr>
          <p:cNvPr id="8" name="Picture 7">
            <a:extLst>
              <a:ext uri="{FF2B5EF4-FFF2-40B4-BE49-F238E27FC236}">
                <a16:creationId xmlns:a16="http://schemas.microsoft.com/office/drawing/2014/main" id="{7F9E7417-0170-A5B3-9157-CB93DB01E2E2}"/>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b="-1"/>
          <a:stretch/>
        </p:blipFill>
        <p:spPr>
          <a:xfrm>
            <a:off x="3195140" y="4231385"/>
            <a:ext cx="2435275" cy="1778889"/>
          </a:xfrm>
          <a:prstGeom prst="rect">
            <a:avLst/>
          </a:prstGeom>
        </p:spPr>
      </p:pic>
      <p:sp>
        <p:nvSpPr>
          <p:cNvPr id="37891" name="Content Placeholder 2">
            <a:extLst>
              <a:ext uri="{FF2B5EF4-FFF2-40B4-BE49-F238E27FC236}">
                <a16:creationId xmlns:a16="http://schemas.microsoft.com/office/drawing/2014/main" id="{1258DF4E-503A-4366-9FA4-877966C14047}"/>
              </a:ext>
            </a:extLst>
          </p:cNvPr>
          <p:cNvSpPr>
            <a:spLocks noGrp="1"/>
          </p:cNvSpPr>
          <p:nvPr>
            <p:ph idx="1"/>
          </p:nvPr>
        </p:nvSpPr>
        <p:spPr>
          <a:xfrm>
            <a:off x="6206167" y="2180496"/>
            <a:ext cx="5404639" cy="4045683"/>
          </a:xfrm>
        </p:spPr>
        <p:txBody>
          <a:bodyPr>
            <a:normAutofit/>
          </a:bodyPr>
          <a:lstStyle/>
          <a:p>
            <a:pPr marL="630936" lvl="1">
              <a:spcBef>
                <a:spcPts val="576"/>
              </a:spcBef>
              <a:buClr>
                <a:srgbClr val="002C5F"/>
              </a:buClr>
              <a:defRPr/>
            </a:pPr>
            <a:r>
              <a:rPr lang="en-US" altLang="en-US" sz="2600" b="0" dirty="0">
                <a:solidFill>
                  <a:schemeClr val="accent1"/>
                </a:solidFill>
                <a:latin typeface="Arial Nova" panose="020B0504020202020204" pitchFamily="34" charset="0"/>
                <a:cs typeface="Arial" panose="020B0604020202020204" pitchFamily="34" charset="0"/>
              </a:rPr>
              <a:t>Employers must provide reasonable accommodations for the known limitations of an employee with a disability </a:t>
            </a:r>
          </a:p>
          <a:p>
            <a:pPr marL="630936" lvl="1">
              <a:spcBef>
                <a:spcPts val="576"/>
              </a:spcBef>
              <a:buClr>
                <a:srgbClr val="002C5F"/>
              </a:buClr>
              <a:defRPr/>
            </a:pPr>
            <a:r>
              <a:rPr lang="en-US" altLang="en-US" sz="2600" b="0" dirty="0">
                <a:solidFill>
                  <a:schemeClr val="accent1"/>
                </a:solidFill>
                <a:latin typeface="Arial Nova" panose="020B0504020202020204" pitchFamily="34" charset="0"/>
                <a:cs typeface="Arial" panose="020B0604020202020204" pitchFamily="34" charset="0"/>
              </a:rPr>
              <a:t>Unless doing so poses an undue hardship</a:t>
            </a:r>
          </a:p>
        </p:txBody>
      </p:sp>
      <p:sp>
        <p:nvSpPr>
          <p:cNvPr id="7" name="Slide Number Placeholder 5">
            <a:extLst>
              <a:ext uri="{FF2B5EF4-FFF2-40B4-BE49-F238E27FC236}">
                <a16:creationId xmlns:a16="http://schemas.microsoft.com/office/drawing/2014/main" id="{895FD1C4-5C97-ABED-2551-C02AB757AAE7}"/>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40</a:t>
            </a:fld>
            <a:endParaRPr lang="en-US" altLang="en-US" sz="1600" dirty="0">
              <a:solidFill>
                <a:srgbClr val="002060"/>
              </a:solidFill>
            </a:endParaRPr>
          </a:p>
        </p:txBody>
      </p:sp>
    </p:spTree>
    <p:extLst>
      <p:ext uri="{BB962C8B-B14F-4D97-AF65-F5344CB8AC3E}">
        <p14:creationId xmlns:p14="http://schemas.microsoft.com/office/powerpoint/2010/main" val="3399204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6156160-8FE4-42D2-A5E0-5D135F75134E}"/>
              </a:ext>
            </a:extLst>
          </p:cNvPr>
          <p:cNvSpPr>
            <a:spLocks noGrp="1"/>
          </p:cNvSpPr>
          <p:nvPr>
            <p:ph type="title"/>
          </p:nvPr>
        </p:nvSpPr>
        <p:spPr/>
        <p:txBody>
          <a:bodyPr>
            <a:normAutofit/>
          </a:bodyPr>
          <a:lstStyle/>
          <a:p>
            <a:r>
              <a:rPr lang="en-US" altLang="en-US" dirty="0">
                <a:cs typeface="Arial" panose="020B0604020202020204" pitchFamily="34" charset="0"/>
              </a:rPr>
              <a:t>Accommodation issues</a:t>
            </a:r>
          </a:p>
        </p:txBody>
      </p:sp>
      <p:sp>
        <p:nvSpPr>
          <p:cNvPr id="56323" name="Content Placeholder 2">
            <a:extLst>
              <a:ext uri="{FF2B5EF4-FFF2-40B4-BE49-F238E27FC236}">
                <a16:creationId xmlns:a16="http://schemas.microsoft.com/office/drawing/2014/main" id="{5FA359B8-6541-4FAC-8E6D-788EC9A61867}"/>
              </a:ext>
            </a:extLst>
          </p:cNvPr>
          <p:cNvSpPr>
            <a:spLocks noGrp="1"/>
          </p:cNvSpPr>
          <p:nvPr>
            <p:ph idx="1"/>
          </p:nvPr>
        </p:nvSpPr>
        <p:spPr>
          <a:xfrm>
            <a:off x="581193" y="1948226"/>
            <a:ext cx="11029615" cy="4372704"/>
          </a:xfrm>
        </p:spPr>
        <p:txBody>
          <a:bodyPr>
            <a:normAutofit/>
          </a:bodyPr>
          <a:lstStyle/>
          <a:p>
            <a:pPr>
              <a:spcBef>
                <a:spcPts val="576"/>
              </a:spcBef>
              <a:buClr>
                <a:schemeClr val="accent1"/>
              </a:buClr>
              <a:defRPr/>
            </a:pPr>
            <a:r>
              <a:rPr lang="en-US" altLang="en-US" sz="2600" b="0" dirty="0">
                <a:solidFill>
                  <a:srgbClr val="002C5F"/>
                </a:solidFill>
                <a:latin typeface="Arial Nova" panose="020B0504020202020204" pitchFamily="34" charset="0"/>
                <a:cs typeface="Arial" panose="020B0604020202020204" pitchFamily="34" charset="0"/>
              </a:rPr>
              <a:t>Employees with substance use disorder may need accommodations related to, for example:</a:t>
            </a:r>
          </a:p>
          <a:p>
            <a:pPr lvl="1">
              <a:spcBef>
                <a:spcPts val="576"/>
              </a:spcBef>
              <a:buClr>
                <a:schemeClr val="accent1"/>
              </a:buClr>
              <a:defRPr/>
            </a:pPr>
            <a:r>
              <a:rPr lang="en-US" altLang="en-US" sz="2600" dirty="0">
                <a:solidFill>
                  <a:srgbClr val="002C5F"/>
                </a:solidFill>
                <a:latin typeface="Arial Nova" panose="020B0504020202020204" pitchFamily="34" charset="0"/>
                <a:cs typeface="Arial" panose="020B0604020202020204" pitchFamily="34" charset="0"/>
              </a:rPr>
              <a:t>Attending work</a:t>
            </a:r>
          </a:p>
          <a:p>
            <a:pPr lvl="1">
              <a:spcBef>
                <a:spcPts val="576"/>
              </a:spcBef>
              <a:buClr>
                <a:schemeClr val="accent1"/>
              </a:buClr>
              <a:defRPr/>
            </a:pPr>
            <a:r>
              <a:rPr lang="en-US" altLang="en-US" sz="2600" dirty="0">
                <a:solidFill>
                  <a:srgbClr val="002C5F"/>
                </a:solidFill>
                <a:latin typeface="Arial Nova" panose="020B0504020202020204" pitchFamily="34" charset="0"/>
                <a:cs typeface="Arial" panose="020B0604020202020204" pitchFamily="34" charset="0"/>
              </a:rPr>
              <a:t>Concentrating and meeting deadlines</a:t>
            </a:r>
          </a:p>
          <a:p>
            <a:pPr lvl="1">
              <a:spcBef>
                <a:spcPts val="576"/>
              </a:spcBef>
              <a:buClr>
                <a:schemeClr val="accent1"/>
              </a:buClr>
              <a:defRPr/>
            </a:pPr>
            <a:r>
              <a:rPr lang="en-US" altLang="en-US" sz="2600" dirty="0">
                <a:solidFill>
                  <a:srgbClr val="002C5F"/>
                </a:solidFill>
                <a:latin typeface="Arial Nova" panose="020B0504020202020204" pitchFamily="34" charset="0"/>
                <a:cs typeface="Arial" panose="020B0604020202020204" pitchFamily="34" charset="0"/>
              </a:rPr>
              <a:t>Handling stress</a:t>
            </a:r>
          </a:p>
          <a:p>
            <a:pPr lvl="1">
              <a:spcBef>
                <a:spcPts val="576"/>
              </a:spcBef>
              <a:buClr>
                <a:schemeClr val="accent1"/>
              </a:buClr>
              <a:defRPr/>
            </a:pPr>
            <a:r>
              <a:rPr lang="en-US" altLang="en-US" sz="2600" dirty="0">
                <a:solidFill>
                  <a:srgbClr val="002C5F"/>
                </a:solidFill>
                <a:latin typeface="Arial Nova" panose="020B0504020202020204" pitchFamily="34" charset="0"/>
                <a:cs typeface="Arial" panose="020B0604020202020204" pitchFamily="34" charset="0"/>
              </a:rPr>
              <a:t>Maintaining stamina</a:t>
            </a:r>
          </a:p>
          <a:p>
            <a:pPr lvl="1">
              <a:spcBef>
                <a:spcPts val="576"/>
              </a:spcBef>
              <a:buClr>
                <a:schemeClr val="accent1"/>
              </a:buClr>
              <a:defRPr/>
            </a:pPr>
            <a:r>
              <a:rPr lang="en-US" altLang="en-US" sz="2600" dirty="0">
                <a:solidFill>
                  <a:srgbClr val="002C5F"/>
                </a:solidFill>
                <a:latin typeface="Arial Nova" panose="020B0504020202020204" pitchFamily="34" charset="0"/>
                <a:cs typeface="Arial" panose="020B0604020202020204" pitchFamily="34" charset="0"/>
              </a:rPr>
              <a:t>Avoiding exposure to alcohol and drugs</a:t>
            </a:r>
            <a:endParaRPr lang="en-US" altLang="en-US" sz="2600" dirty="0">
              <a:latin typeface="Arial Nova" panose="020B0504020202020204" pitchFamily="34" charset="0"/>
              <a:cs typeface="Arial" panose="020B0604020202020204" pitchFamily="34" charset="0"/>
            </a:endParaRPr>
          </a:p>
          <a:p>
            <a:pPr marL="457200" lvl="1" indent="0">
              <a:spcBef>
                <a:spcPts val="576"/>
              </a:spcBef>
              <a:buNone/>
              <a:defRPr/>
            </a:pPr>
            <a:r>
              <a:rPr lang="en-US" altLang="en-US" sz="2600" dirty="0">
                <a:latin typeface="Arial Nova" panose="020B0504020202020204" pitchFamily="34" charset="0"/>
                <a:cs typeface="Arial" panose="020B0604020202020204" pitchFamily="34" charset="0"/>
              </a:rPr>
              <a:t>*</a:t>
            </a:r>
            <a:r>
              <a:rPr lang="en-US" altLang="en-US" sz="2600" dirty="0">
                <a:solidFill>
                  <a:srgbClr val="0070C0"/>
                </a:solidFill>
                <a:latin typeface="Arial Nova" panose="020B0504020202020204" pitchFamily="34" charset="0"/>
                <a:cs typeface="Arial" panose="020B0604020202020204" pitchFamily="34" charset="0"/>
              </a:rPr>
              <a:t>Employers may go beyond the ADA if they choose</a:t>
            </a:r>
            <a:endParaRPr lang="en-US" altLang="en-US" sz="2600" dirty="0">
              <a:solidFill>
                <a:srgbClr val="0070C0"/>
              </a:solidFill>
              <a:latin typeface="Arial Nova" panose="020B0504020202020204" pitchFamily="34" charset="0"/>
            </a:endParaRPr>
          </a:p>
        </p:txBody>
      </p:sp>
      <p:sp>
        <p:nvSpPr>
          <p:cNvPr id="2" name="Slide Number Placeholder 5">
            <a:extLst>
              <a:ext uri="{FF2B5EF4-FFF2-40B4-BE49-F238E27FC236}">
                <a16:creationId xmlns:a16="http://schemas.microsoft.com/office/drawing/2014/main" id="{3A2D5C1C-6B07-E87B-8EAA-84D37A6EB254}"/>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41</a:t>
            </a:fld>
            <a:endParaRPr lang="en-US" altLang="en-US" sz="1600" dirty="0">
              <a:solidFill>
                <a:srgbClr val="00206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9FB672B1-5C93-48FD-8B1E-EA1131A1163A}"/>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Flexible Schedule</a:t>
            </a:r>
          </a:p>
        </p:txBody>
      </p:sp>
      <p:sp>
        <p:nvSpPr>
          <p:cNvPr id="97290" name="Rectangle 97289">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285" name="Picture 4">
            <a:extLst>
              <a:ext uri="{FF2B5EF4-FFF2-40B4-BE49-F238E27FC236}">
                <a16:creationId xmlns:a16="http://schemas.microsoft.com/office/drawing/2014/main" id="{EB9810D9-26A6-477B-AA82-D4806AC8A6E2}"/>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7225" y="2361056"/>
            <a:ext cx="3305175"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Content Placeholder 2">
            <a:extLst>
              <a:ext uri="{FF2B5EF4-FFF2-40B4-BE49-F238E27FC236}">
                <a16:creationId xmlns:a16="http://schemas.microsoft.com/office/drawing/2014/main" id="{79292C80-FB16-43C4-86E8-45FA4F78B82C}"/>
              </a:ext>
            </a:extLst>
          </p:cNvPr>
          <p:cNvSpPr>
            <a:spLocks noGrp="1"/>
          </p:cNvSpPr>
          <p:nvPr>
            <p:ph idx="1"/>
          </p:nvPr>
        </p:nvSpPr>
        <p:spPr>
          <a:xfrm>
            <a:off x="4505325" y="2180496"/>
            <a:ext cx="7105481" cy="4045683"/>
          </a:xfrm>
        </p:spPr>
        <p:txBody>
          <a:bodyPr>
            <a:normAutofit/>
          </a:bodyPr>
          <a:lstStyle/>
          <a:p>
            <a:pPr marL="0" indent="0">
              <a:spcBef>
                <a:spcPts val="576"/>
              </a:spcBef>
              <a:buClr>
                <a:srgbClr val="002C5F"/>
              </a:buClr>
              <a:buNone/>
            </a:pPr>
            <a:r>
              <a:rPr lang="en-US" altLang="en-US" sz="2600" b="1" dirty="0">
                <a:solidFill>
                  <a:srgbClr val="002060"/>
                </a:solidFill>
                <a:latin typeface="Arial Nova" panose="020B0504020202020204" pitchFamily="34" charset="0"/>
                <a:cs typeface="Arial" panose="020B0604020202020204" pitchFamily="34" charset="0"/>
              </a:rPr>
              <a:t>Example</a:t>
            </a:r>
          </a:p>
          <a:p>
            <a:pPr marL="457200" lvl="1" indent="0">
              <a:spcBef>
                <a:spcPts val="576"/>
              </a:spcBef>
              <a:buNone/>
            </a:pPr>
            <a:r>
              <a:rPr lang="en-US" altLang="en-US" sz="2600" dirty="0">
                <a:solidFill>
                  <a:srgbClr val="002060"/>
                </a:solidFill>
                <a:latin typeface="Arial Nova" panose="020B0504020202020204" pitchFamily="34" charset="0"/>
                <a:cs typeface="Arial" panose="020B0604020202020204" pitchFamily="34" charset="0"/>
              </a:rPr>
              <a:t>An employee with alcoholism was worried about relapsing and asked for a flexible schedule so they could attend AA meetings. </a:t>
            </a:r>
          </a:p>
        </p:txBody>
      </p:sp>
      <p:sp>
        <p:nvSpPr>
          <p:cNvPr id="2" name="Slide Number Placeholder 5">
            <a:extLst>
              <a:ext uri="{FF2B5EF4-FFF2-40B4-BE49-F238E27FC236}">
                <a16:creationId xmlns:a16="http://schemas.microsoft.com/office/drawing/2014/main" id="{9A84F046-8513-66B5-C0A4-C025FB70F6C3}"/>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42</a:t>
            </a:fld>
            <a:endParaRPr lang="en-US" altLang="en-US" sz="1600" dirty="0"/>
          </a:p>
        </p:txBody>
      </p:sp>
    </p:spTree>
    <p:extLst>
      <p:ext uri="{BB962C8B-B14F-4D97-AF65-F5344CB8AC3E}">
        <p14:creationId xmlns:p14="http://schemas.microsoft.com/office/powerpoint/2010/main" val="4229091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2157A3CD-7523-422F-8B3D-8859F71D8BC1}"/>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Reducing Distractions</a:t>
            </a:r>
          </a:p>
        </p:txBody>
      </p:sp>
      <p:sp>
        <p:nvSpPr>
          <p:cNvPr id="99336" name="Rectangle 99335">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89F8A38-9BBE-6C24-8C7A-3182473DD00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657225" y="2361056"/>
            <a:ext cx="3305175" cy="3649219"/>
          </a:xfrm>
          <a:prstGeom prst="rect">
            <a:avLst/>
          </a:prstGeom>
        </p:spPr>
      </p:pic>
      <p:sp>
        <p:nvSpPr>
          <p:cNvPr id="99331" name="Content Placeholder 2">
            <a:extLst>
              <a:ext uri="{FF2B5EF4-FFF2-40B4-BE49-F238E27FC236}">
                <a16:creationId xmlns:a16="http://schemas.microsoft.com/office/drawing/2014/main" id="{2C0A62C6-97DB-4449-8312-2AA3C75B586C}"/>
              </a:ext>
            </a:extLst>
          </p:cNvPr>
          <p:cNvSpPr>
            <a:spLocks noGrp="1"/>
          </p:cNvSpPr>
          <p:nvPr>
            <p:ph idx="1"/>
          </p:nvPr>
        </p:nvSpPr>
        <p:spPr>
          <a:xfrm>
            <a:off x="4505325" y="2180496"/>
            <a:ext cx="7105481" cy="4045683"/>
          </a:xfrm>
        </p:spPr>
        <p:txBody>
          <a:bodyPr>
            <a:normAutofit/>
          </a:bodyPr>
          <a:lstStyle/>
          <a:p>
            <a:pPr marL="0" indent="0">
              <a:spcBef>
                <a:spcPts val="576"/>
              </a:spcBef>
              <a:buClr>
                <a:srgbClr val="002C5F"/>
              </a:buClr>
              <a:buNone/>
            </a:pPr>
            <a:r>
              <a:rPr lang="en-US" altLang="en-US" sz="2600" b="1" dirty="0">
                <a:solidFill>
                  <a:srgbClr val="002060"/>
                </a:solidFill>
                <a:latin typeface="Arial Nova" panose="020B0504020202020204" pitchFamily="34" charset="0"/>
                <a:cs typeface="Arial" panose="020B0604020202020204" pitchFamily="34" charset="0"/>
              </a:rPr>
              <a:t>Example</a:t>
            </a:r>
          </a:p>
          <a:p>
            <a:pPr marL="457200" lvl="1" indent="0">
              <a:spcBef>
                <a:spcPts val="576"/>
              </a:spcBef>
              <a:buNone/>
            </a:pPr>
            <a:r>
              <a:rPr lang="en-US" altLang="en-US" sz="2600" dirty="0">
                <a:solidFill>
                  <a:srgbClr val="002060"/>
                </a:solidFill>
                <a:latin typeface="Arial Nova" panose="020B0504020202020204" pitchFamily="34" charset="0"/>
                <a:cs typeface="Arial" panose="020B0604020202020204" pitchFamily="34" charset="0"/>
              </a:rPr>
              <a:t>An employee recovering from opioid addiction was having trouble concentrating and asked for reduced workplace distractions. The employer provided cubicle walls and a noise-cancelling headset. </a:t>
            </a:r>
          </a:p>
        </p:txBody>
      </p:sp>
      <p:sp>
        <p:nvSpPr>
          <p:cNvPr id="2" name="Slide Number Placeholder 5">
            <a:extLst>
              <a:ext uri="{FF2B5EF4-FFF2-40B4-BE49-F238E27FC236}">
                <a16:creationId xmlns:a16="http://schemas.microsoft.com/office/drawing/2014/main" id="{6689F8DF-E488-885B-8F09-8EFE2D758E7F}"/>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43</a:t>
            </a:fld>
            <a:endParaRPr lang="en-US" altLang="en-US" sz="16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A925938A-D8CA-4F70-A74A-FB2BA22D6851}"/>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Reducing Stress</a:t>
            </a:r>
          </a:p>
        </p:txBody>
      </p:sp>
      <p:sp>
        <p:nvSpPr>
          <p:cNvPr id="101386" name="Rectangle 101385">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381" name="Picture 2">
            <a:extLst>
              <a:ext uri="{FF2B5EF4-FFF2-40B4-BE49-F238E27FC236}">
                <a16:creationId xmlns:a16="http://schemas.microsoft.com/office/drawing/2014/main" id="{1D75FC8A-FE9F-43ED-A40C-586B75CDBAE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657225" y="2361056"/>
            <a:ext cx="3305175"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Content Placeholder 2">
            <a:extLst>
              <a:ext uri="{FF2B5EF4-FFF2-40B4-BE49-F238E27FC236}">
                <a16:creationId xmlns:a16="http://schemas.microsoft.com/office/drawing/2014/main" id="{209A3719-F5C8-4C60-B82F-42D3B9FA6530}"/>
              </a:ext>
            </a:extLst>
          </p:cNvPr>
          <p:cNvSpPr>
            <a:spLocks noGrp="1"/>
          </p:cNvSpPr>
          <p:nvPr>
            <p:ph idx="1"/>
          </p:nvPr>
        </p:nvSpPr>
        <p:spPr>
          <a:xfrm>
            <a:off x="4505325" y="2180496"/>
            <a:ext cx="7105481" cy="4045683"/>
          </a:xfrm>
        </p:spPr>
        <p:txBody>
          <a:bodyPr>
            <a:normAutofit/>
          </a:bodyPr>
          <a:lstStyle/>
          <a:p>
            <a:pPr marL="0" indent="0">
              <a:spcBef>
                <a:spcPts val="576"/>
              </a:spcBef>
              <a:buClr>
                <a:srgbClr val="002C5F"/>
              </a:buClr>
              <a:buNone/>
            </a:pPr>
            <a:r>
              <a:rPr lang="en-US" altLang="en-US" sz="2600" b="1" dirty="0">
                <a:solidFill>
                  <a:schemeClr val="accent1"/>
                </a:solidFill>
                <a:latin typeface="Arial Nova" panose="020B0504020202020204" pitchFamily="34" charset="0"/>
                <a:cs typeface="Arial" panose="020B0604020202020204" pitchFamily="34" charset="0"/>
              </a:rPr>
              <a:t>Example</a:t>
            </a:r>
          </a:p>
          <a:p>
            <a:pPr marL="457200" lvl="1" indent="0">
              <a:spcBef>
                <a:spcPts val="576"/>
              </a:spcBef>
              <a:buNone/>
            </a:pPr>
            <a:r>
              <a:rPr lang="en-US" altLang="en-US" sz="2600" dirty="0">
                <a:solidFill>
                  <a:schemeClr val="accent1"/>
                </a:solidFill>
                <a:latin typeface="Arial Nova" panose="020B0504020202020204" pitchFamily="34" charset="0"/>
                <a:cs typeface="Arial" panose="020B0604020202020204" pitchFamily="34" charset="0"/>
              </a:rPr>
              <a:t>An employee with drug addiction was in recovery and had not illegally used drugs for two years. After an increase in his workload, he asked the employer to help explore ways to reduce workplace stress.</a:t>
            </a:r>
          </a:p>
        </p:txBody>
      </p:sp>
      <p:sp>
        <p:nvSpPr>
          <p:cNvPr id="3" name="Slide Number Placeholder 5">
            <a:extLst>
              <a:ext uri="{FF2B5EF4-FFF2-40B4-BE49-F238E27FC236}">
                <a16:creationId xmlns:a16="http://schemas.microsoft.com/office/drawing/2014/main" id="{34E3ED77-FB0B-5ECC-D380-C10724DF96A4}"/>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44</a:t>
            </a:fld>
            <a:endParaRPr lang="en-US" altLang="en-US" sz="1600" dirty="0">
              <a:solidFill>
                <a:srgbClr val="00206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C209AE5B-36ED-430F-95D4-4C3AEB1877A5}"/>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Avoiding Social Events</a:t>
            </a:r>
          </a:p>
        </p:txBody>
      </p:sp>
      <p:sp>
        <p:nvSpPr>
          <p:cNvPr id="103432" name="Rectangle 103431">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B0E0624-5E9F-868A-8C08-50DD444E916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a:xfrm>
            <a:off x="657225" y="2361056"/>
            <a:ext cx="3305175" cy="3649219"/>
          </a:xfrm>
          <a:prstGeom prst="rect">
            <a:avLst/>
          </a:prstGeom>
        </p:spPr>
      </p:pic>
      <p:sp>
        <p:nvSpPr>
          <p:cNvPr id="103427" name="Content Placeholder 2">
            <a:extLst>
              <a:ext uri="{FF2B5EF4-FFF2-40B4-BE49-F238E27FC236}">
                <a16:creationId xmlns:a16="http://schemas.microsoft.com/office/drawing/2014/main" id="{AAFA1B65-FD49-4E1C-979C-2CCFE59A2759}"/>
              </a:ext>
            </a:extLst>
          </p:cNvPr>
          <p:cNvSpPr>
            <a:spLocks noGrp="1"/>
          </p:cNvSpPr>
          <p:nvPr>
            <p:ph idx="1"/>
          </p:nvPr>
        </p:nvSpPr>
        <p:spPr>
          <a:xfrm>
            <a:off x="4505325" y="2180496"/>
            <a:ext cx="7105481" cy="4045683"/>
          </a:xfrm>
        </p:spPr>
        <p:txBody>
          <a:bodyPr>
            <a:normAutofit/>
          </a:bodyPr>
          <a:lstStyle/>
          <a:p>
            <a:pPr marL="0" indent="0">
              <a:spcBef>
                <a:spcPts val="576"/>
              </a:spcBef>
              <a:buClr>
                <a:srgbClr val="002060"/>
              </a:buClr>
              <a:buNone/>
            </a:pPr>
            <a:r>
              <a:rPr lang="en-US" altLang="en-US" sz="2600" b="1" dirty="0">
                <a:solidFill>
                  <a:srgbClr val="002060"/>
                </a:solidFill>
                <a:latin typeface="Arial Nova" panose="020B0504020202020204" pitchFamily="34" charset="0"/>
                <a:cs typeface="Arial" panose="020B0604020202020204" pitchFamily="34" charset="0"/>
              </a:rPr>
              <a:t>Example</a:t>
            </a:r>
          </a:p>
          <a:p>
            <a:pPr marL="457200" lvl="1" indent="0">
              <a:spcBef>
                <a:spcPts val="576"/>
              </a:spcBef>
              <a:buNone/>
            </a:pPr>
            <a:r>
              <a:rPr lang="en-US" altLang="en-US" sz="2600" dirty="0">
                <a:solidFill>
                  <a:srgbClr val="002060"/>
                </a:solidFill>
                <a:latin typeface="Arial Nova" panose="020B0504020202020204" pitchFamily="34" charset="0"/>
                <a:cs typeface="Arial" panose="020B0604020202020204" pitchFamily="34" charset="0"/>
              </a:rPr>
              <a:t>A sales representative with alcoholism was dealing with stress related to personal issues and was having difficulty attending certain social events with clients. The employer excused him from attending social events until he was able to deal with the family issues.</a:t>
            </a:r>
          </a:p>
        </p:txBody>
      </p:sp>
      <p:sp>
        <p:nvSpPr>
          <p:cNvPr id="4" name="Slide Number Placeholder 5">
            <a:extLst>
              <a:ext uri="{FF2B5EF4-FFF2-40B4-BE49-F238E27FC236}">
                <a16:creationId xmlns:a16="http://schemas.microsoft.com/office/drawing/2014/main" id="{63AEDB77-1572-2FD4-CCE2-3588D02DB617}"/>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45</a:t>
            </a:fld>
            <a:endParaRPr lang="en-US" altLang="en-US" sz="16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78CB641E-A71C-4F16-B740-E5B61ED4636C}"/>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Reassignment</a:t>
            </a:r>
          </a:p>
        </p:txBody>
      </p:sp>
      <p:sp>
        <p:nvSpPr>
          <p:cNvPr id="105480" name="Rectangle 105479">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FFD9713-FB19-0FBC-B5DB-DC21C6C48DA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225" y="2361056"/>
            <a:ext cx="3305175" cy="3649219"/>
          </a:xfrm>
          <a:prstGeom prst="rect">
            <a:avLst/>
          </a:prstGeom>
        </p:spPr>
      </p:pic>
      <p:sp>
        <p:nvSpPr>
          <p:cNvPr id="105475" name="Content Placeholder 2">
            <a:extLst>
              <a:ext uri="{FF2B5EF4-FFF2-40B4-BE49-F238E27FC236}">
                <a16:creationId xmlns:a16="http://schemas.microsoft.com/office/drawing/2014/main" id="{4E76A7C0-F482-4CF0-A892-A0BB4659DD1A}"/>
              </a:ext>
            </a:extLst>
          </p:cNvPr>
          <p:cNvSpPr>
            <a:spLocks noGrp="1"/>
          </p:cNvSpPr>
          <p:nvPr>
            <p:ph idx="1"/>
          </p:nvPr>
        </p:nvSpPr>
        <p:spPr>
          <a:xfrm>
            <a:off x="4505325" y="2180496"/>
            <a:ext cx="7105481" cy="4045683"/>
          </a:xfrm>
        </p:spPr>
        <p:txBody>
          <a:bodyPr>
            <a:noAutofit/>
          </a:bodyPr>
          <a:lstStyle/>
          <a:p>
            <a:pPr marL="0" indent="0">
              <a:spcBef>
                <a:spcPts val="576"/>
              </a:spcBef>
              <a:buClr>
                <a:srgbClr val="002C5F"/>
              </a:buClr>
              <a:buNone/>
            </a:pPr>
            <a:r>
              <a:rPr lang="en-US" altLang="en-US" sz="2600" b="1" dirty="0">
                <a:solidFill>
                  <a:srgbClr val="002060"/>
                </a:solidFill>
                <a:latin typeface="Arial Nova" panose="020B0504020202020204" pitchFamily="34" charset="0"/>
                <a:cs typeface="Arial" panose="020B0604020202020204" pitchFamily="34" charset="0"/>
              </a:rPr>
              <a:t>Example</a:t>
            </a:r>
          </a:p>
          <a:p>
            <a:pPr marL="457200" lvl="1" indent="0">
              <a:spcBef>
                <a:spcPts val="576"/>
              </a:spcBef>
              <a:buNone/>
            </a:pPr>
            <a:r>
              <a:rPr lang="en-US" altLang="en-US" sz="2600" dirty="0">
                <a:solidFill>
                  <a:srgbClr val="002060"/>
                </a:solidFill>
                <a:latin typeface="Arial Nova" panose="020B0504020202020204" pitchFamily="34" charset="0"/>
                <a:cs typeface="Arial" panose="020B0604020202020204" pitchFamily="34" charset="0"/>
              </a:rPr>
              <a:t>A nurse with drug addiction was restricted from dispensing medication after it was discovered she was using illegal drugs. The employer had a policy allowing employees to participate in rehabilitation. When the nurse returned to work after treatment, she was reassigned to a job that did not require dispensing medication and was given periodic drug tests.</a:t>
            </a:r>
          </a:p>
        </p:txBody>
      </p:sp>
      <p:sp>
        <p:nvSpPr>
          <p:cNvPr id="2" name="Slide Number Placeholder 5">
            <a:extLst>
              <a:ext uri="{FF2B5EF4-FFF2-40B4-BE49-F238E27FC236}">
                <a16:creationId xmlns:a16="http://schemas.microsoft.com/office/drawing/2014/main" id="{6BA70E18-18A2-572F-FECA-E1E59900E884}"/>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46</a:t>
            </a:fld>
            <a:endParaRPr lang="en-US" altLang="en-US" sz="16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93A6-35E9-43A8-ACBD-324CFC02D248}"/>
              </a:ext>
            </a:extLst>
          </p:cNvPr>
          <p:cNvSpPr>
            <a:spLocks noGrp="1"/>
          </p:cNvSpPr>
          <p:nvPr>
            <p:ph type="title"/>
          </p:nvPr>
        </p:nvSpPr>
        <p:spPr/>
        <p:txBody>
          <a:bodyPr/>
          <a:lstStyle/>
          <a:p>
            <a:r>
              <a:rPr lang="en-US" dirty="0"/>
              <a:t>Summary (3)</a:t>
            </a:r>
          </a:p>
        </p:txBody>
      </p:sp>
      <p:sp>
        <p:nvSpPr>
          <p:cNvPr id="3" name="Content Placeholder 2">
            <a:extLst>
              <a:ext uri="{FF2B5EF4-FFF2-40B4-BE49-F238E27FC236}">
                <a16:creationId xmlns:a16="http://schemas.microsoft.com/office/drawing/2014/main" id="{5603099A-40D6-4FA6-A43B-A68686CBE964}"/>
              </a:ext>
            </a:extLst>
          </p:cNvPr>
          <p:cNvSpPr>
            <a:spLocks noGrp="1"/>
          </p:cNvSpPr>
          <p:nvPr>
            <p:ph idx="1"/>
          </p:nvPr>
        </p:nvSpPr>
        <p:spPr/>
        <p:txBody>
          <a:bodyPr>
            <a:noAutofit/>
          </a:bodyPr>
          <a:lstStyle/>
          <a:p>
            <a:pPr marL="133200" indent="0">
              <a:buNone/>
              <a:defRPr/>
            </a:pPr>
            <a:r>
              <a:rPr lang="en-US" altLang="en-US" sz="2600" b="1" dirty="0">
                <a:solidFill>
                  <a:schemeClr val="accent1"/>
                </a:solidFill>
                <a:latin typeface="Arial Nova" panose="020B0504020202020204" pitchFamily="34" charset="0"/>
              </a:rPr>
              <a:t>1. Does the employee meet the definition of disability?</a:t>
            </a:r>
          </a:p>
          <a:p>
            <a:pPr marL="133200" indent="0">
              <a:buNone/>
              <a:defRPr/>
            </a:pPr>
            <a:r>
              <a:rPr lang="en-US" altLang="en-US" sz="2600" dirty="0">
                <a:solidFill>
                  <a:schemeClr val="accent1"/>
                </a:solidFill>
                <a:latin typeface="Arial Nova" panose="020B0504020202020204" pitchFamily="34" charset="0"/>
              </a:rPr>
              <a:t>	</a:t>
            </a:r>
            <a:r>
              <a:rPr lang="en-US" altLang="en-US" sz="2600" b="1" dirty="0">
                <a:solidFill>
                  <a:srgbClr val="0070C0"/>
                </a:solidFill>
                <a:latin typeface="Arial Nova" panose="020B0504020202020204" pitchFamily="34" charset="0"/>
              </a:rPr>
              <a:t>Yes:</a:t>
            </a:r>
            <a:r>
              <a:rPr lang="en-US" altLang="en-US" sz="2600" dirty="0">
                <a:solidFill>
                  <a:srgbClr val="0070C0"/>
                </a:solidFill>
                <a:latin typeface="Arial Nova" panose="020B0504020202020204" pitchFamily="34" charset="0"/>
              </a:rPr>
              <a:t> </a:t>
            </a:r>
            <a:r>
              <a:rPr lang="en-US" altLang="en-US" sz="2600" dirty="0">
                <a:solidFill>
                  <a:schemeClr val="accent1"/>
                </a:solidFill>
                <a:latin typeface="Arial Nova" panose="020B0504020202020204" pitchFamily="34" charset="0"/>
              </a:rPr>
              <a:t>Go to step 2</a:t>
            </a:r>
          </a:p>
          <a:p>
            <a:pPr marL="133200" indent="0">
              <a:spcAft>
                <a:spcPts val="1200"/>
              </a:spcAft>
              <a:buNone/>
              <a:defRPr/>
            </a:pPr>
            <a:r>
              <a:rPr lang="en-US" altLang="en-US" sz="2600" dirty="0">
                <a:solidFill>
                  <a:schemeClr val="accent1"/>
                </a:solidFill>
                <a:latin typeface="Arial Nova" panose="020B0504020202020204" pitchFamily="34" charset="0"/>
              </a:rPr>
              <a:t>	</a:t>
            </a:r>
            <a:r>
              <a:rPr lang="en-US" altLang="en-US" sz="2600" b="1" dirty="0">
                <a:solidFill>
                  <a:srgbClr val="0070C0"/>
                </a:solidFill>
                <a:latin typeface="Arial Nova" panose="020B0504020202020204" pitchFamily="34" charset="0"/>
              </a:rPr>
              <a:t>No: </a:t>
            </a:r>
            <a:r>
              <a:rPr lang="en-US" altLang="en-US" sz="2600" dirty="0">
                <a:solidFill>
                  <a:schemeClr val="accent1"/>
                </a:solidFill>
                <a:latin typeface="Arial Nova" panose="020B0504020202020204" pitchFamily="34" charset="0"/>
              </a:rPr>
              <a:t>Apply usual policies</a:t>
            </a:r>
          </a:p>
          <a:p>
            <a:pPr marL="477688" indent="-344488">
              <a:buNone/>
              <a:defRPr/>
            </a:pPr>
            <a:r>
              <a:rPr lang="en-US" altLang="en-US" sz="2600" b="1" dirty="0">
                <a:solidFill>
                  <a:schemeClr val="accent1"/>
                </a:solidFill>
                <a:latin typeface="Arial Nova" panose="020B0504020202020204" pitchFamily="34" charset="0"/>
              </a:rPr>
              <a:t>2. Does the employee need an accommodation because of the disability?</a:t>
            </a:r>
          </a:p>
          <a:p>
            <a:pPr marL="133200" indent="0">
              <a:buNone/>
              <a:defRPr/>
            </a:pPr>
            <a:r>
              <a:rPr lang="en-US" altLang="en-US" sz="2600" dirty="0">
                <a:solidFill>
                  <a:schemeClr val="accent1"/>
                </a:solidFill>
                <a:latin typeface="Arial Nova" panose="020B0504020202020204" pitchFamily="34" charset="0"/>
              </a:rPr>
              <a:t>	</a:t>
            </a:r>
            <a:r>
              <a:rPr lang="en-US" altLang="en-US" sz="2600" b="1" dirty="0">
                <a:solidFill>
                  <a:srgbClr val="0070C0"/>
                </a:solidFill>
                <a:latin typeface="Arial Nova" panose="020B0504020202020204" pitchFamily="34" charset="0"/>
              </a:rPr>
              <a:t>Yes:</a:t>
            </a:r>
            <a:r>
              <a:rPr lang="en-US" altLang="en-US" sz="2600" dirty="0">
                <a:solidFill>
                  <a:srgbClr val="0070C0"/>
                </a:solidFill>
                <a:latin typeface="Arial Nova" panose="020B0504020202020204" pitchFamily="34" charset="0"/>
              </a:rPr>
              <a:t> </a:t>
            </a:r>
            <a:r>
              <a:rPr lang="en-US" altLang="en-US" sz="2600" dirty="0">
                <a:solidFill>
                  <a:schemeClr val="accent1"/>
                </a:solidFill>
                <a:latin typeface="Arial Nova" panose="020B0504020202020204" pitchFamily="34" charset="0"/>
              </a:rPr>
              <a:t>Engage in the interactive process</a:t>
            </a:r>
          </a:p>
          <a:p>
            <a:pPr marL="133200" indent="0">
              <a:buNone/>
              <a:defRPr/>
            </a:pPr>
            <a:r>
              <a:rPr lang="en-US" altLang="en-US" sz="2600" dirty="0">
                <a:solidFill>
                  <a:schemeClr val="accent1"/>
                </a:solidFill>
                <a:latin typeface="Arial Nova" panose="020B0504020202020204" pitchFamily="34" charset="0"/>
              </a:rPr>
              <a:t>	</a:t>
            </a:r>
            <a:r>
              <a:rPr lang="en-US" altLang="en-US" sz="2600" b="1" dirty="0">
                <a:solidFill>
                  <a:srgbClr val="0070C0"/>
                </a:solidFill>
                <a:latin typeface="Arial Nova" panose="020B0504020202020204" pitchFamily="34" charset="0"/>
              </a:rPr>
              <a:t>No:</a:t>
            </a:r>
            <a:r>
              <a:rPr lang="en-US" altLang="en-US" sz="2600" dirty="0">
                <a:solidFill>
                  <a:srgbClr val="0070C0"/>
                </a:solidFill>
                <a:latin typeface="Arial Nova" panose="020B0504020202020204" pitchFamily="34" charset="0"/>
              </a:rPr>
              <a:t> </a:t>
            </a:r>
            <a:r>
              <a:rPr lang="en-US" altLang="en-US" sz="2600" dirty="0">
                <a:solidFill>
                  <a:schemeClr val="accent1"/>
                </a:solidFill>
                <a:latin typeface="Arial Nova" panose="020B0504020202020204" pitchFamily="34" charset="0"/>
              </a:rPr>
              <a:t>Apply usual policies</a:t>
            </a:r>
          </a:p>
        </p:txBody>
      </p:sp>
      <p:sp>
        <p:nvSpPr>
          <p:cNvPr id="5" name="Slide Number Placeholder 5">
            <a:extLst>
              <a:ext uri="{FF2B5EF4-FFF2-40B4-BE49-F238E27FC236}">
                <a16:creationId xmlns:a16="http://schemas.microsoft.com/office/drawing/2014/main" id="{995D357B-876C-D2DA-3243-40A7027A0121}"/>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47</a:t>
            </a:fld>
            <a:endParaRPr lang="en-US" altLang="en-US" sz="1600" dirty="0">
              <a:solidFill>
                <a:srgbClr val="002060"/>
              </a:solidFill>
            </a:endParaRPr>
          </a:p>
        </p:txBody>
      </p:sp>
    </p:spTree>
    <p:extLst>
      <p:ext uri="{BB962C8B-B14F-4D97-AF65-F5344CB8AC3E}">
        <p14:creationId xmlns:p14="http://schemas.microsoft.com/office/powerpoint/2010/main" val="1996418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B687F0-F214-4279-9C03-07F68A39476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1"/>
          <a:stretch/>
        </p:blipFill>
        <p:spPr>
          <a:xfrm>
            <a:off x="448732" y="1871133"/>
            <a:ext cx="3683001" cy="4504267"/>
          </a:xfrm>
          <a:prstGeom prst="rect">
            <a:avLst/>
          </a:prstGeom>
        </p:spPr>
      </p:pic>
      <p:sp>
        <p:nvSpPr>
          <p:cNvPr id="75778" name="Rectangle 3">
            <a:extLst>
              <a:ext uri="{FF2B5EF4-FFF2-40B4-BE49-F238E27FC236}">
                <a16:creationId xmlns:a16="http://schemas.microsoft.com/office/drawing/2014/main" id="{A8EA93E2-8CFE-4F4F-8386-5949734E99F9}"/>
              </a:ext>
            </a:extLst>
          </p:cNvPr>
          <p:cNvSpPr>
            <a:spLocks noGrp="1" noChangeArrowheads="1"/>
          </p:cNvSpPr>
          <p:nvPr>
            <p:ph type="title" idx="4294967295"/>
          </p:nvPr>
        </p:nvSpPr>
        <p:spPr>
          <a:xfrm>
            <a:off x="4475163" y="2181225"/>
            <a:ext cx="7140575" cy="36782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457200" rtl="0" eaLnBrk="1" fontAlgn="auto" latinLnBrk="0" hangingPunct="1">
              <a:lnSpc>
                <a:spcPct val="100000"/>
              </a:lnSpc>
              <a:spcBef>
                <a:spcPct val="20000"/>
              </a:spcBef>
              <a:spcAft>
                <a:spcPts val="600"/>
              </a:spcAft>
              <a:buClr>
                <a:schemeClr val="accent2"/>
              </a:buClr>
              <a:buSzPct val="92000"/>
              <a:buFont typeface="Wingdings 2" panose="05020102010507070707" pitchFamily="18" charset="2"/>
              <a:buNone/>
              <a:tabLst/>
              <a:defRPr/>
            </a:pPr>
            <a:endParaRPr kumimoji="0" lang="en-US" altLang="en-US" sz="1800" b="0" i="0" u="none" strike="noStrike" kern="1200" cap="none" spc="0" normalizeH="0" baseline="0" noProof="0" dirty="0">
              <a:ln>
                <a:noFill/>
              </a:ln>
              <a:solidFill>
                <a:schemeClr val="tx2"/>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600"/>
              </a:spcAft>
              <a:buClr>
                <a:schemeClr val="accent2"/>
              </a:buClr>
              <a:buSzPct val="92000"/>
              <a:buFont typeface="Wingdings 2" panose="05020102010507070707" pitchFamily="18" charset="2"/>
              <a:buNone/>
              <a:tabLst/>
              <a:defRPr/>
            </a:pPr>
            <a:endParaRPr kumimoji="0" lang="en-US" altLang="en-US" sz="1800" b="0" i="0" u="none" strike="noStrike" kern="1200" cap="none" spc="0" normalizeH="0" baseline="0" noProof="0" dirty="0">
              <a:ln>
                <a:noFill/>
              </a:ln>
              <a:solidFill>
                <a:schemeClr val="tx2"/>
              </a:solidFill>
              <a:effectLst/>
              <a:uLnTx/>
              <a:uFillTx/>
              <a:latin typeface="+mn-lt"/>
              <a:ea typeface="+mn-ea"/>
              <a:cs typeface="+mn-cs"/>
            </a:endParaRPr>
          </a:p>
          <a:p>
            <a:pPr marL="0" marR="0" lvl="0" indent="0" algn="ctr" defTabSz="457200" rtl="0" eaLnBrk="1" fontAlgn="auto" latinLnBrk="0" hangingPunct="1">
              <a:lnSpc>
                <a:spcPct val="100000"/>
              </a:lnSpc>
              <a:spcBef>
                <a:spcPct val="20000"/>
              </a:spcBef>
              <a:spcAft>
                <a:spcPts val="600"/>
              </a:spcAft>
              <a:buClr>
                <a:schemeClr val="accent2"/>
              </a:buClr>
              <a:buSzPct val="92000"/>
              <a:buFont typeface="Wingdings 2" panose="05020102010507070707" pitchFamily="18" charset="2"/>
              <a:buNone/>
              <a:tabLst/>
              <a:defRPr/>
            </a:pPr>
            <a:r>
              <a:rPr kumimoji="0" lang="en-US" altLang="en-US" sz="4000" b="0" i="0" u="none" strike="noStrike" kern="1200" cap="none" spc="0" normalizeH="0" baseline="0" noProof="0" dirty="0">
                <a:ln>
                  <a:noFill/>
                </a:ln>
                <a:solidFill>
                  <a:srgbClr val="002C5F"/>
                </a:solidFill>
                <a:effectLst/>
                <a:uLnTx/>
                <a:uFillTx/>
                <a:latin typeface="+mj-lt"/>
                <a:ea typeface="+mn-ea"/>
                <a:cs typeface="Arial" panose="020B0604020202020204" pitchFamily="34" charset="0"/>
              </a:rPr>
              <a:t>QUESTIONS AND ANSWERS</a:t>
            </a:r>
          </a:p>
          <a:p>
            <a:pPr marL="0" marR="0" lvl="0" indent="0" algn="l" defTabSz="457200" rtl="0" eaLnBrk="1" fontAlgn="auto" latinLnBrk="0" hangingPunct="1">
              <a:lnSpc>
                <a:spcPct val="100000"/>
              </a:lnSpc>
              <a:spcBef>
                <a:spcPct val="20000"/>
              </a:spcBef>
              <a:spcAft>
                <a:spcPts val="600"/>
              </a:spcAft>
              <a:buClr>
                <a:schemeClr val="accent2"/>
              </a:buClr>
              <a:buSzPct val="92000"/>
              <a:buFont typeface="Wingdings 2" panose="05020102010507070707" pitchFamily="18" charset="2"/>
              <a:buNone/>
              <a:tabLst/>
              <a:defRPr/>
            </a:pPr>
            <a:endParaRPr kumimoji="0" lang="en-US" altLang="en-US" sz="1800" b="0" i="0" u="none" strike="noStrike" kern="1200" cap="none" spc="0" normalizeH="0" baseline="0" noProof="0" dirty="0">
              <a:ln>
                <a:noFill/>
              </a:ln>
              <a:solidFill>
                <a:schemeClr val="tx2"/>
              </a:solidFill>
              <a:effectLst/>
              <a:uLnTx/>
              <a:uFillTx/>
              <a:latin typeface="+mn-lt"/>
              <a:ea typeface="+mn-ea"/>
              <a:cs typeface="+mn-cs"/>
            </a:endParaRPr>
          </a:p>
          <a:p>
            <a:pPr marL="630238" marR="0" lvl="0" indent="-630238" algn="l" defTabSz="457200" rtl="0" eaLnBrk="1" fontAlgn="auto" latinLnBrk="0" hangingPunct="1">
              <a:lnSpc>
                <a:spcPct val="100000"/>
              </a:lnSpc>
              <a:spcBef>
                <a:spcPct val="20000"/>
              </a:spcBef>
              <a:spcAft>
                <a:spcPts val="600"/>
              </a:spcAft>
              <a:buClr>
                <a:schemeClr val="accent2"/>
              </a:buClr>
              <a:buSzPct val="92000"/>
              <a:buFont typeface="Wingdings 2" panose="05020102010507070707" pitchFamily="18" charset="2"/>
              <a:buChar char=""/>
              <a:tabLst/>
              <a:defRPr/>
            </a:pPr>
            <a:endParaRPr kumimoji="0" lang="en-US" altLang="en-US" sz="1800" b="0" i="0" u="none" strike="noStrike" kern="1200" cap="none" spc="0" normalizeH="0" baseline="0" noProof="0" dirty="0">
              <a:ln>
                <a:noFill/>
              </a:ln>
              <a:solidFill>
                <a:schemeClr val="tx2"/>
              </a:solidFill>
              <a:effectLst/>
              <a:uLnTx/>
              <a:uFillTx/>
              <a:latin typeface="+mn-lt"/>
              <a:ea typeface="+mn-ea"/>
              <a:cs typeface="+mn-cs"/>
            </a:endParaRPr>
          </a:p>
        </p:txBody>
      </p:sp>
      <p:sp>
        <p:nvSpPr>
          <p:cNvPr id="2" name="Slide Number Placeholder 5">
            <a:extLst>
              <a:ext uri="{FF2B5EF4-FFF2-40B4-BE49-F238E27FC236}">
                <a16:creationId xmlns:a16="http://schemas.microsoft.com/office/drawing/2014/main" id="{45CE9AC9-F4EF-29D0-70E3-6195D0BA3057}"/>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48</a:t>
            </a:fld>
            <a:endParaRPr lang="en-US" altLang="en-US" sz="1600" dirty="0">
              <a:solidFill>
                <a:srgbClr val="00206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93A6-35E9-43A8-ACBD-324CFC02D248}"/>
              </a:ext>
            </a:extLst>
          </p:cNvPr>
          <p:cNvSpPr>
            <a:spLocks noGrp="1"/>
          </p:cNvSpPr>
          <p:nvPr>
            <p:ph type="title"/>
          </p:nvPr>
        </p:nvSpPr>
        <p:spPr/>
        <p:txBody>
          <a:bodyPr/>
          <a:lstStyle/>
          <a:p>
            <a:r>
              <a:rPr lang="en-US" dirty="0"/>
              <a:t>JAN Resources</a:t>
            </a:r>
          </a:p>
        </p:txBody>
      </p:sp>
      <p:sp>
        <p:nvSpPr>
          <p:cNvPr id="3" name="Content Placeholder 2">
            <a:extLst>
              <a:ext uri="{FF2B5EF4-FFF2-40B4-BE49-F238E27FC236}">
                <a16:creationId xmlns:a16="http://schemas.microsoft.com/office/drawing/2014/main" id="{5603099A-40D6-4FA6-A43B-A68686CBE964}"/>
              </a:ext>
            </a:extLst>
          </p:cNvPr>
          <p:cNvSpPr>
            <a:spLocks noGrp="1"/>
          </p:cNvSpPr>
          <p:nvPr>
            <p:ph idx="1"/>
          </p:nvPr>
        </p:nvSpPr>
        <p:spPr/>
        <p:txBody>
          <a:bodyPr>
            <a:normAutofit/>
          </a:bodyPr>
          <a:lstStyle/>
          <a:p>
            <a:pPr>
              <a:spcAft>
                <a:spcPts val="1200"/>
              </a:spcAft>
              <a:buClr>
                <a:srgbClr val="002C5F"/>
              </a:buClr>
            </a:pPr>
            <a:r>
              <a:rPr lang="en-US" sz="2600" dirty="0">
                <a:solidFill>
                  <a:srgbClr val="0070C0"/>
                </a:solidFill>
                <a:latin typeface="Arial Nova" panose="020B0504020202020204" pitchFamily="34" charset="0"/>
                <a:hlinkClick r:id="rId2">
                  <a:extLst>
                    <a:ext uri="{A12FA001-AC4F-418D-AE19-62706E023703}">
                      <ahyp:hlinkClr xmlns:ahyp="http://schemas.microsoft.com/office/drawing/2018/hyperlinkcolor" val="tx"/>
                    </a:ext>
                  </a:extLst>
                </a:hlinkClick>
              </a:rPr>
              <a:t>Accommodation and Compliance Series: Employees with Alcoholism</a:t>
            </a:r>
            <a:endParaRPr lang="en-US" sz="2600" dirty="0">
              <a:solidFill>
                <a:srgbClr val="0070C0"/>
              </a:solidFill>
              <a:latin typeface="Arial Nova" panose="020B0504020202020204" pitchFamily="34" charset="0"/>
              <a:hlinkClick r:id="rId3">
                <a:extLst>
                  <a:ext uri="{A12FA001-AC4F-418D-AE19-62706E023703}">
                    <ahyp:hlinkClr xmlns:ahyp="http://schemas.microsoft.com/office/drawing/2018/hyperlinkcolor" val="tx"/>
                  </a:ext>
                </a:extLst>
              </a:hlinkClick>
            </a:endParaRPr>
          </a:p>
          <a:p>
            <a:pPr>
              <a:spcAft>
                <a:spcPts val="1200"/>
              </a:spcAft>
              <a:buClr>
                <a:srgbClr val="002C5F"/>
              </a:buClr>
            </a:pPr>
            <a:r>
              <a:rPr lang="en-US" sz="2600" dirty="0">
                <a:solidFill>
                  <a:srgbClr val="0070C0"/>
                </a:solidFill>
                <a:latin typeface="Arial Nova" panose="020B0504020202020204" pitchFamily="34" charset="0"/>
                <a:hlinkClick r:id="rId3">
                  <a:extLst>
                    <a:ext uri="{A12FA001-AC4F-418D-AE19-62706E023703}">
                      <ahyp:hlinkClr xmlns:ahyp="http://schemas.microsoft.com/office/drawing/2018/hyperlinkcolor" val="tx"/>
                    </a:ext>
                  </a:extLst>
                </a:hlinkClick>
              </a:rPr>
              <a:t>Accommodation and Compliance: Drug Addiction</a:t>
            </a:r>
            <a:endParaRPr lang="en-US" sz="2600" dirty="0">
              <a:solidFill>
                <a:srgbClr val="0070C0"/>
              </a:solidFill>
              <a:latin typeface="Arial Nova" panose="020B0504020202020204" pitchFamily="34" charset="0"/>
            </a:endParaRPr>
          </a:p>
          <a:p>
            <a:pPr>
              <a:spcAft>
                <a:spcPts val="1200"/>
              </a:spcAft>
              <a:buClr>
                <a:srgbClr val="002C5F"/>
              </a:buClr>
            </a:pPr>
            <a:r>
              <a:rPr lang="en-US" sz="2600"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t>Dealing with Illegal Drug Use Disclosures</a:t>
            </a:r>
            <a:endParaRPr lang="en-US" sz="2600" dirty="0">
              <a:solidFill>
                <a:srgbClr val="0070C0"/>
              </a:solidFill>
              <a:latin typeface="Arial Nova" panose="020B0504020202020204" pitchFamily="34" charset="0"/>
            </a:endParaRPr>
          </a:p>
          <a:p>
            <a:pPr>
              <a:spcAft>
                <a:spcPts val="1200"/>
              </a:spcAft>
              <a:buClr>
                <a:srgbClr val="002C5F"/>
              </a:buClr>
            </a:pPr>
            <a:r>
              <a:rPr lang="en-US" sz="2600"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Last Chance Agreements for Employees with Drug and Alcohol Addictions</a:t>
            </a:r>
            <a:endParaRPr lang="en-US" sz="2600" dirty="0">
              <a:solidFill>
                <a:srgbClr val="0070C0"/>
              </a:solidFill>
              <a:latin typeface="Arial Nova" panose="020B0504020202020204" pitchFamily="34" charset="0"/>
            </a:endParaRPr>
          </a:p>
          <a:p>
            <a:pPr>
              <a:spcAft>
                <a:spcPts val="1200"/>
              </a:spcAft>
              <a:buClr>
                <a:srgbClr val="002C5F"/>
              </a:buClr>
            </a:pPr>
            <a:r>
              <a:rPr lang="en-US" sz="2600" dirty="0">
                <a:solidFill>
                  <a:srgbClr val="0070C0"/>
                </a:solidFill>
                <a:latin typeface="Arial Nova" panose="020B0504020202020204" pitchFamily="34" charset="0"/>
                <a:hlinkClick r:id="rId6">
                  <a:extLst>
                    <a:ext uri="{A12FA001-AC4F-418D-AE19-62706E023703}">
                      <ahyp:hlinkClr xmlns:ahyp="http://schemas.microsoft.com/office/drawing/2018/hyperlinkcolor" val="tx"/>
                    </a:ext>
                  </a:extLst>
                </a:hlinkClick>
              </a:rPr>
              <a:t>Modified Schedules to Attend AA/NA Meetings</a:t>
            </a:r>
            <a:endParaRPr lang="en-US" sz="2600" dirty="0">
              <a:solidFill>
                <a:srgbClr val="0070C0"/>
              </a:solidFill>
            </a:endParaRPr>
          </a:p>
        </p:txBody>
      </p:sp>
      <p:sp>
        <p:nvSpPr>
          <p:cNvPr id="5" name="Slide Number Placeholder 5">
            <a:extLst>
              <a:ext uri="{FF2B5EF4-FFF2-40B4-BE49-F238E27FC236}">
                <a16:creationId xmlns:a16="http://schemas.microsoft.com/office/drawing/2014/main" id="{54802CA3-1358-A6C7-536B-E99E6107E9A3}"/>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90000"/>
              </a:lnSpc>
              <a:spcBef>
                <a:spcPct val="0"/>
              </a:spcBef>
              <a:spcAft>
                <a:spcPts val="600"/>
              </a:spcAft>
              <a:buClrTx/>
              <a:buSzTx/>
              <a:buFontTx/>
              <a:buNone/>
              <a:tabLst/>
              <a:defRPr/>
            </a:pPr>
            <a:fld id="{2820E6BA-17F1-4C9F-9764-68DF9778B16B}" type="slidenum">
              <a:rPr kumimoji="0" lang="en-US" altLang="en-US" sz="1600" b="0" i="0" u="none" strike="noStrike" kern="1200" cap="none" spc="0" normalizeH="0" baseline="0" noProof="0" smtClean="0">
                <a:ln>
                  <a:noFill/>
                </a:ln>
                <a:solidFill>
                  <a:srgbClr val="002060"/>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90000"/>
                </a:lnSpc>
                <a:spcBef>
                  <a:spcPct val="0"/>
                </a:spcBef>
                <a:spcAft>
                  <a:spcPts val="600"/>
                </a:spcAft>
                <a:buClrTx/>
                <a:buSzTx/>
                <a:buFontTx/>
                <a:buNone/>
                <a:tabLst/>
                <a:defRPr/>
              </a:pPr>
              <a:t>49</a:t>
            </a:fld>
            <a:endParaRPr kumimoji="0"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4652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a:extLst>
              <a:ext uri="{FF2B5EF4-FFF2-40B4-BE49-F238E27FC236}">
                <a16:creationId xmlns:a16="http://schemas.microsoft.com/office/drawing/2014/main" id="{C5F274D9-C0B3-EBA9-7546-6D75AE1F775D}"/>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BD5E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6BD5E9"/>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6BD5E9"/>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2A2BDF2-A9B8-56C9-C41C-80343E4CC077}"/>
              </a:ext>
            </a:extLst>
          </p:cNvPr>
          <p:cNvSpPr>
            <a:spLocks noGrp="1"/>
          </p:cNvSpPr>
          <p:nvPr>
            <p:ph type="title"/>
          </p:nvPr>
        </p:nvSpPr>
        <p:spPr>
          <a:xfrm>
            <a:off x="617260" y="5409315"/>
            <a:ext cx="10993549" cy="895244"/>
          </a:xfrm>
        </p:spPr>
        <p:txBody>
          <a:bodyPr vert="horz" lIns="91440" tIns="45720" rIns="91440" bIns="45720" rtlCol="0" anchor="b">
            <a:normAutofit fontScale="90000"/>
          </a:bodyPr>
          <a:lstStyle/>
          <a:p>
            <a:r>
              <a:rPr lang="en-US" sz="4000" dirty="0"/>
              <a:t>APPLYING THE ADA TO SUBSTANCE USE DISORDERS</a:t>
            </a:r>
            <a:br>
              <a:rPr lang="en-US" sz="4000" dirty="0"/>
            </a:br>
            <a:r>
              <a:rPr lang="en-US" sz="3100" dirty="0"/>
              <a:t>DEFINITION OF DISABILITY</a:t>
            </a:r>
            <a:br>
              <a:rPr lang="en-US" sz="3100" dirty="0"/>
            </a:br>
            <a:r>
              <a:rPr lang="en-US" sz="3100" dirty="0"/>
              <a:t>CONDUCT POLICIES </a:t>
            </a:r>
            <a:endParaRPr lang="en-US" sz="4000" dirty="0"/>
          </a:p>
        </p:txBody>
      </p:sp>
      <p:sp>
        <p:nvSpPr>
          <p:cNvPr id="4" name="Slide Number Placeholder 3">
            <a:extLst>
              <a:ext uri="{FF2B5EF4-FFF2-40B4-BE49-F238E27FC236}">
                <a16:creationId xmlns:a16="http://schemas.microsoft.com/office/drawing/2014/main" id="{5FF3306F-789E-CD48-02EE-35C0FD3D3035}"/>
              </a:ext>
            </a:extLst>
          </p:cNvPr>
          <p:cNvSpPr>
            <a:spLocks noGrp="1"/>
          </p:cNvSpPr>
          <p:nvPr>
            <p:ph type="sldNum" sz="quarter" idx="12"/>
          </p:nvPr>
        </p:nvSpPr>
        <p:spPr>
          <a:xfrm>
            <a:off x="10558300" y="5956137"/>
            <a:ext cx="101644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prstClr val="white"/>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5</a:t>
            </a:fld>
            <a:endPar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639878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290F5-EFDB-4F3F-9147-A92959A7828F}"/>
              </a:ext>
            </a:extLst>
          </p:cNvPr>
          <p:cNvSpPr>
            <a:spLocks noGrp="1"/>
          </p:cNvSpPr>
          <p:nvPr>
            <p:ph type="title"/>
          </p:nvPr>
        </p:nvSpPr>
        <p:spPr/>
        <p:txBody>
          <a:bodyPr/>
          <a:lstStyle/>
          <a:p>
            <a:r>
              <a:rPr lang="en-US" dirty="0"/>
              <a:t>Equal Employment Opportunity Commission (EEOC) Resources</a:t>
            </a:r>
          </a:p>
        </p:txBody>
      </p:sp>
      <p:sp>
        <p:nvSpPr>
          <p:cNvPr id="3" name="Content Placeholder 2">
            <a:extLst>
              <a:ext uri="{FF2B5EF4-FFF2-40B4-BE49-F238E27FC236}">
                <a16:creationId xmlns:a16="http://schemas.microsoft.com/office/drawing/2014/main" id="{B3AFA3FC-CB5F-4B1E-95C8-4ED8038BAD4B}"/>
              </a:ext>
            </a:extLst>
          </p:cNvPr>
          <p:cNvSpPr>
            <a:spLocks noGrp="1"/>
          </p:cNvSpPr>
          <p:nvPr>
            <p:ph idx="1"/>
          </p:nvPr>
        </p:nvSpPr>
        <p:spPr/>
        <p:txBody>
          <a:bodyPr>
            <a:normAutofit/>
          </a:bodyPr>
          <a:lstStyle/>
          <a:p>
            <a:pPr>
              <a:spcAft>
                <a:spcPts val="1200"/>
              </a:spcAft>
              <a:buClr>
                <a:srgbClr val="002C5F"/>
              </a:buClr>
            </a:pPr>
            <a:r>
              <a:rPr lang="en-US" sz="2600" dirty="0">
                <a:solidFill>
                  <a:srgbClr val="0070C0"/>
                </a:solidFill>
                <a:latin typeface="Arial Nova" panose="020B0504020202020204" pitchFamily="34" charset="0"/>
                <a:hlinkClick r:id="rId2">
                  <a:extLst>
                    <a:ext uri="{A12FA001-AC4F-418D-AE19-62706E023703}">
                      <ahyp:hlinkClr xmlns:ahyp="http://schemas.microsoft.com/office/drawing/2018/hyperlinkcolor" val="tx"/>
                    </a:ext>
                  </a:extLst>
                </a:hlinkClick>
              </a:rPr>
              <a:t>Applying Performance and Conduct Standards to Employees </a:t>
            </a:r>
            <a:br>
              <a:rPr lang="en-US" sz="2600" dirty="0">
                <a:solidFill>
                  <a:srgbClr val="0070C0"/>
                </a:solidFill>
                <a:latin typeface="Arial Nova" panose="020B0504020202020204" pitchFamily="34" charset="0"/>
                <a:hlinkClick r:id="rId2">
                  <a:extLst>
                    <a:ext uri="{A12FA001-AC4F-418D-AE19-62706E023703}">
                      <ahyp:hlinkClr xmlns:ahyp="http://schemas.microsoft.com/office/drawing/2018/hyperlinkcolor" val="tx"/>
                    </a:ext>
                  </a:extLst>
                </a:hlinkClick>
              </a:rPr>
            </a:br>
            <a:r>
              <a:rPr lang="en-US" sz="2600" dirty="0">
                <a:solidFill>
                  <a:srgbClr val="0070C0"/>
                </a:solidFill>
                <a:latin typeface="Arial Nova" panose="020B0504020202020204" pitchFamily="34" charset="0"/>
                <a:hlinkClick r:id="rId2">
                  <a:extLst>
                    <a:ext uri="{A12FA001-AC4F-418D-AE19-62706E023703}">
                      <ahyp:hlinkClr xmlns:ahyp="http://schemas.microsoft.com/office/drawing/2018/hyperlinkcolor" val="tx"/>
                    </a:ext>
                  </a:extLst>
                </a:hlinkClick>
              </a:rPr>
              <a:t>with Disabilities</a:t>
            </a:r>
            <a:endParaRPr lang="en-US" sz="2600" dirty="0">
              <a:solidFill>
                <a:srgbClr val="0070C0"/>
              </a:solidFill>
              <a:latin typeface="Arial Nova" panose="020B0504020202020204" pitchFamily="34" charset="0"/>
            </a:endParaRPr>
          </a:p>
          <a:p>
            <a:pPr>
              <a:spcAft>
                <a:spcPts val="1200"/>
              </a:spcAft>
              <a:buClr>
                <a:srgbClr val="002C5F"/>
              </a:buClr>
            </a:pPr>
            <a:r>
              <a:rPr lang="en-US" sz="2600" dirty="0">
                <a:solidFill>
                  <a:srgbClr val="0070C0"/>
                </a:solidFill>
                <a:latin typeface="Arial Nova" panose="020B0504020202020204" pitchFamily="34" charset="0"/>
                <a:hlinkClick r:id="rId3">
                  <a:extLst>
                    <a:ext uri="{A12FA001-AC4F-418D-AE19-62706E023703}">
                      <ahyp:hlinkClr xmlns:ahyp="http://schemas.microsoft.com/office/drawing/2018/hyperlinkcolor" val="tx"/>
                    </a:ext>
                  </a:extLst>
                </a:hlinkClick>
              </a:rPr>
              <a:t>Opioid Information for Employees</a:t>
            </a:r>
            <a:endParaRPr lang="en-US" sz="2600" dirty="0">
              <a:solidFill>
                <a:srgbClr val="0070C0"/>
              </a:solidFill>
              <a:latin typeface="Arial Nova" panose="020B0504020202020204" pitchFamily="34" charset="0"/>
            </a:endParaRPr>
          </a:p>
          <a:p>
            <a:pPr>
              <a:spcAft>
                <a:spcPts val="1200"/>
              </a:spcAft>
              <a:buClr>
                <a:srgbClr val="002C5F"/>
              </a:buClr>
            </a:pPr>
            <a:r>
              <a:rPr lang="en-US" sz="2600"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t>Opioid Information for Health Care Providers to Help Patients </a:t>
            </a:r>
            <a:br>
              <a:rPr lang="en-US" sz="2600"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br>
            <a:r>
              <a:rPr lang="en-US" sz="2600"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t>Stay Employed</a:t>
            </a:r>
            <a:endParaRPr lang="en-US" sz="2600" dirty="0">
              <a:solidFill>
                <a:srgbClr val="0070C0"/>
              </a:solidFill>
              <a:latin typeface="Arial Nova" panose="020B0504020202020204" pitchFamily="34" charset="0"/>
            </a:endParaRPr>
          </a:p>
          <a:p>
            <a:pPr>
              <a:spcAft>
                <a:spcPts val="1200"/>
              </a:spcAft>
              <a:buClr>
                <a:srgbClr val="002C5F"/>
              </a:buClr>
            </a:pPr>
            <a:r>
              <a:rPr lang="en-US" sz="2600"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Title I Technical Assistance Manual</a:t>
            </a:r>
            <a:r>
              <a:rPr lang="en-US" sz="2600" dirty="0">
                <a:solidFill>
                  <a:srgbClr val="002C5F"/>
                </a:solidFill>
                <a:latin typeface="Arial Nova" panose="020B0504020202020204" pitchFamily="34" charset="0"/>
              </a:rPr>
              <a:t>, Chapter VIII</a:t>
            </a:r>
          </a:p>
          <a:p>
            <a:endParaRPr lang="en-US" dirty="0">
              <a:solidFill>
                <a:srgbClr val="002C5F"/>
              </a:solidFill>
              <a:latin typeface="Arial Nova" panose="020B0504020202020204" pitchFamily="34" charset="0"/>
            </a:endParaRPr>
          </a:p>
        </p:txBody>
      </p:sp>
      <p:sp>
        <p:nvSpPr>
          <p:cNvPr id="5" name="Slide Number Placeholder 5">
            <a:extLst>
              <a:ext uri="{FF2B5EF4-FFF2-40B4-BE49-F238E27FC236}">
                <a16:creationId xmlns:a16="http://schemas.microsoft.com/office/drawing/2014/main" id="{7DBF97D8-94E8-FFA7-92A1-A34DC1FC16E0}"/>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90000"/>
              </a:lnSpc>
              <a:spcBef>
                <a:spcPct val="0"/>
              </a:spcBef>
              <a:spcAft>
                <a:spcPts val="600"/>
              </a:spcAft>
              <a:buClrTx/>
              <a:buSzTx/>
              <a:buFontTx/>
              <a:buNone/>
              <a:tabLst/>
              <a:defRPr/>
            </a:pPr>
            <a:fld id="{2820E6BA-17F1-4C9F-9764-68DF9778B16B}" type="slidenum">
              <a:rPr kumimoji="0" lang="en-US" altLang="en-US" sz="1600" b="0" i="0" u="none" strike="noStrike" kern="1200" cap="none" spc="0" normalizeH="0" baseline="0" noProof="0" smtClean="0">
                <a:ln>
                  <a:noFill/>
                </a:ln>
                <a:solidFill>
                  <a:srgbClr val="002060"/>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90000"/>
                </a:lnSpc>
                <a:spcBef>
                  <a:spcPct val="0"/>
                </a:spcBef>
                <a:spcAft>
                  <a:spcPts val="600"/>
                </a:spcAft>
                <a:buClrTx/>
                <a:buSzTx/>
                <a:buFontTx/>
                <a:buNone/>
                <a:tabLst/>
                <a:defRPr/>
              </a:pPr>
              <a:t>50</a:t>
            </a:fld>
            <a:endParaRPr kumimoji="0" lang="en-US" alt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3142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4DBE07-7554-4BA4-9DEE-42727B0586FC}"/>
              </a:ext>
            </a:extLst>
          </p:cNvPr>
          <p:cNvSpPr>
            <a:spLocks noGrp="1"/>
          </p:cNvSpPr>
          <p:nvPr>
            <p:ph type="title"/>
          </p:nvPr>
        </p:nvSpPr>
        <p:spPr>
          <a:xfrm>
            <a:off x="581192" y="796857"/>
            <a:ext cx="11029616" cy="1013800"/>
          </a:xfrm>
        </p:spPr>
        <p:txBody>
          <a:bodyPr>
            <a:noAutofit/>
          </a:bodyPr>
          <a:lstStyle/>
          <a:p>
            <a:r>
              <a:rPr kumimoji="0" lang="en-US" sz="2400" b="0" i="0" u="none" strike="noStrike" kern="1200" cap="all" spc="0" normalizeH="0" baseline="0" noProof="0" dirty="0">
                <a:ln>
                  <a:noFill/>
                </a:ln>
                <a:effectLst/>
                <a:uLnTx/>
                <a:uFillTx/>
                <a:latin typeface="Gill Sans MT" panose="020B0502020104020203"/>
                <a:ea typeface="+mj-ea"/>
                <a:cs typeface="+mj-cs"/>
              </a:rPr>
              <a:t>Thank you for attending </a:t>
            </a:r>
            <a:br>
              <a:rPr kumimoji="0" lang="en-US" sz="2400" b="0" i="0" u="none" strike="noStrike" kern="1200" cap="all" spc="0" normalizeH="0" baseline="0" noProof="0" dirty="0">
                <a:ln>
                  <a:noFill/>
                </a:ln>
                <a:effectLst/>
                <a:uLnTx/>
                <a:uFillTx/>
                <a:latin typeface="Gill Sans MT" panose="020B0502020104020203"/>
                <a:ea typeface="+mj-ea"/>
                <a:cs typeface="+mj-cs"/>
              </a:rPr>
            </a:br>
            <a:r>
              <a:rPr kumimoji="0" lang="en-US" sz="2400" b="0" i="0" u="none" strike="noStrike" kern="1200" cap="all" spc="0" normalizeH="0" baseline="0" noProof="0" dirty="0">
                <a:ln>
                  <a:noFill/>
                </a:ln>
                <a:effectLst/>
                <a:uLnTx/>
                <a:uFillTx/>
                <a:latin typeface="Gill Sans MT" panose="020B0502020104020203"/>
                <a:ea typeface="+mj-ea"/>
                <a:cs typeface="+mj-cs"/>
              </a:rPr>
              <a:t>“</a:t>
            </a:r>
            <a:r>
              <a:rPr lang="en-US" sz="2400" dirty="0"/>
              <a:t>ACCOMMODATION SOLUTIONS—SUBSTANCE USE DISORDER”</a:t>
            </a:r>
          </a:p>
        </p:txBody>
      </p:sp>
      <p:pic>
        <p:nvPicPr>
          <p:cNvPr id="3" name="Picture 2">
            <a:extLst>
              <a:ext uri="{FF2B5EF4-FFF2-40B4-BE49-F238E27FC236}">
                <a16:creationId xmlns:a16="http://schemas.microsoft.com/office/drawing/2014/main" id="{7B6F75EF-26B5-48C3-8D20-BD19F8ACD15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2"/>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D3CE4224-980D-4573-AC6E-A18872ED11B1}"/>
              </a:ext>
            </a:extLst>
          </p:cNvPr>
          <p:cNvSpPr>
            <a:spLocks noGrp="1"/>
          </p:cNvSpPr>
          <p:nvPr>
            <p:ph idx="1"/>
          </p:nvPr>
        </p:nvSpPr>
        <p:spPr>
          <a:xfrm>
            <a:off x="6335803" y="1988427"/>
            <a:ext cx="5275001" cy="4394475"/>
          </a:xfrm>
        </p:spPr>
        <p:txBody>
          <a:bodyPr>
            <a:normAutofit/>
          </a:bodyPr>
          <a:lstStyle/>
          <a:p>
            <a:pPr marL="0" indent="0" algn="ctr">
              <a:spcAft>
                <a:spcPts val="1800"/>
              </a:spcAft>
              <a:buClr>
                <a:srgbClr val="4590B8"/>
              </a:buClr>
              <a:buNone/>
              <a:defRPr/>
            </a:pPr>
            <a:r>
              <a:rPr kumimoji="0" lang="en-US" sz="2600"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t>Next JAN Webcast:</a:t>
            </a:r>
            <a:br>
              <a:rPr kumimoji="0" lang="en-US" b="1"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rPr>
            </a:br>
            <a:r>
              <a:rPr kumimoji="0" lang="en-US" sz="2400" i="0" u="none" strike="noStrike" kern="1200" cap="none" spc="0" normalizeH="0" baseline="0" noProof="0" dirty="0">
                <a:ln>
                  <a:noFill/>
                </a:ln>
                <a:solidFill>
                  <a:srgbClr val="002060"/>
                </a:solidFill>
                <a:effectLst/>
                <a:uLnTx/>
                <a:uFillTx/>
                <a:cs typeface="+mn-cs"/>
              </a:rPr>
              <a:t>“</a:t>
            </a:r>
            <a:r>
              <a:rPr lang="en-US" sz="2400" i="0" dirty="0">
                <a:solidFill>
                  <a:srgbClr val="002060"/>
                </a:solidFill>
                <a:effectLst/>
              </a:rPr>
              <a:t>They Way I See It: Accommodation Process Perspectives from Different Points of View</a:t>
            </a:r>
            <a:r>
              <a:rPr kumimoji="0" lang="en-US" sz="2400" i="0" u="none" strike="noStrike" kern="1200" cap="none" spc="0" normalizeH="0" baseline="0" noProof="0" dirty="0">
                <a:ln>
                  <a:noFill/>
                </a:ln>
                <a:solidFill>
                  <a:srgbClr val="002060"/>
                </a:solidFill>
                <a:effectLst/>
                <a:uLnTx/>
                <a:uFillTx/>
                <a:cs typeface="+mn-cs"/>
              </a:rPr>
              <a:t>”</a:t>
            </a:r>
            <a:br>
              <a:rPr kumimoji="0" lang="en-US" sz="2400" i="0" u="none" strike="noStrike" kern="1200" cap="none" spc="0" normalizeH="0" baseline="0" noProof="0" dirty="0">
                <a:ln>
                  <a:noFill/>
                </a:ln>
                <a:solidFill>
                  <a:srgbClr val="002060"/>
                </a:solidFill>
                <a:effectLst/>
                <a:uLnTx/>
                <a:uFillTx/>
                <a:cs typeface="+mn-cs"/>
              </a:rPr>
            </a:br>
            <a:r>
              <a:rPr kumimoji="0" lang="en-US" sz="2400" i="0" u="none" strike="noStrike" kern="1200" cap="none" spc="0" normalizeH="0" baseline="0" noProof="0" dirty="0">
                <a:ln>
                  <a:noFill/>
                </a:ln>
                <a:solidFill>
                  <a:srgbClr val="002060"/>
                </a:solidFill>
                <a:effectLst/>
                <a:uLnTx/>
                <a:uFillTx/>
                <a:cs typeface="+mn-cs"/>
              </a:rPr>
              <a:t>Thursday, Oct</a:t>
            </a:r>
            <a:r>
              <a:rPr lang="en-US" sz="2400" dirty="0">
                <a:solidFill>
                  <a:srgbClr val="002060"/>
                </a:solidFill>
                <a:cs typeface="+mn-cs"/>
              </a:rPr>
              <a:t> 12</a:t>
            </a:r>
            <a:r>
              <a:rPr kumimoji="0" lang="en-US" sz="2400" i="0" u="none" strike="noStrike" kern="1200" cap="none" spc="0" normalizeH="0" baseline="0" noProof="0" dirty="0">
                <a:ln>
                  <a:noFill/>
                </a:ln>
                <a:solidFill>
                  <a:srgbClr val="002060"/>
                </a:solidFill>
                <a:effectLst/>
                <a:uLnTx/>
                <a:uFillTx/>
                <a:cs typeface="+mn-cs"/>
              </a:rPr>
              <a:t> @ 2:00 p.m. ET</a:t>
            </a: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r>
              <a:rPr lang="en-US" sz="2400" dirty="0">
                <a:cs typeface="+mn-cs"/>
              </a:rPr>
              <a:t>JAN Training Events &amp; Resources</a:t>
            </a:r>
            <a:br>
              <a:rPr lang="en-US" sz="2400" dirty="0">
                <a:cs typeface="+mn-cs"/>
              </a:rPr>
            </a:br>
            <a:r>
              <a:rPr lang="en-US" sz="2400" dirty="0">
                <a:solidFill>
                  <a:srgbClr val="0070C0"/>
                </a:solidFill>
                <a:cs typeface="+mn-cs"/>
                <a:hlinkClick r:id="rId4">
                  <a:extLst>
                    <a:ext uri="{A12FA001-AC4F-418D-AE19-62706E023703}">
                      <ahyp:hlinkClr xmlns:ahyp="http://schemas.microsoft.com/office/drawing/2018/hyperlinkcolor" val="tx"/>
                    </a:ext>
                  </a:extLst>
                </a:hlinkClick>
              </a:rPr>
              <a:t>AskJAN.org/Events/</a:t>
            </a:r>
            <a:r>
              <a:rPr lang="en-US" sz="2400" dirty="0" err="1">
                <a:solidFill>
                  <a:srgbClr val="0070C0"/>
                </a:solidFill>
                <a:cs typeface="+mn-cs"/>
                <a:hlinkClick r:id="rId4">
                  <a:extLst>
                    <a:ext uri="{A12FA001-AC4F-418D-AE19-62706E023703}">
                      <ahyp:hlinkClr xmlns:ahyp="http://schemas.microsoft.com/office/drawing/2018/hyperlinkcolor" val="tx"/>
                    </a:ext>
                  </a:extLst>
                </a:hlinkClick>
              </a:rPr>
              <a:t>Trainings.cfm</a:t>
            </a:r>
            <a:endParaRPr lang="en-US" sz="2400" dirty="0">
              <a:solidFill>
                <a:srgbClr val="0070C0"/>
              </a:solidFill>
              <a:cs typeface="+mn-cs"/>
            </a:endParaRP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sz="2400" dirty="0">
              <a:cs typeface="+mn-cs"/>
            </a:endParaRPr>
          </a:p>
          <a:p>
            <a:pPr marL="0" marR="0" lvl="0" indent="0"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dirty="0"/>
          </a:p>
        </p:txBody>
      </p:sp>
      <p:pic>
        <p:nvPicPr>
          <p:cNvPr id="4" name="Picture 3" descr="HRCI 2022&#10;HRCI.org">
            <a:extLst>
              <a:ext uri="{FF2B5EF4-FFF2-40B4-BE49-F238E27FC236}">
                <a16:creationId xmlns:a16="http://schemas.microsoft.com/office/drawing/2014/main" id="{13FD1DDC-777C-4CC8-9FEE-776D7CA79090}"/>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346920" y="5160838"/>
            <a:ext cx="1252765" cy="1245264"/>
          </a:xfrm>
          <a:prstGeom prst="rect">
            <a:avLst/>
          </a:prstGeom>
        </p:spPr>
      </p:pic>
      <p:sp>
        <p:nvSpPr>
          <p:cNvPr id="5" name="Slide Number Placeholder 5">
            <a:extLst>
              <a:ext uri="{FF2B5EF4-FFF2-40B4-BE49-F238E27FC236}">
                <a16:creationId xmlns:a16="http://schemas.microsoft.com/office/drawing/2014/main" id="{D7499A50-3DBD-1F39-9734-8C4683C6E9C3}"/>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51</a:t>
            </a:fld>
            <a:endParaRPr lang="en-US" altLang="en-US" sz="1600" dirty="0">
              <a:solidFill>
                <a:srgbClr val="002060"/>
              </a:solidFill>
            </a:endParaRPr>
          </a:p>
        </p:txBody>
      </p:sp>
    </p:spTree>
    <p:extLst>
      <p:ext uri="{BB962C8B-B14F-4D97-AF65-F5344CB8AC3E}">
        <p14:creationId xmlns:p14="http://schemas.microsoft.com/office/powerpoint/2010/main" val="3051406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C19D-55A5-D6DF-E111-117439EFE8C5}"/>
              </a:ext>
            </a:extLst>
          </p:cNvPr>
          <p:cNvSpPr>
            <a:spLocks noGrp="1"/>
          </p:cNvSpPr>
          <p:nvPr>
            <p:ph type="title"/>
          </p:nvPr>
        </p:nvSpPr>
        <p:spPr>
          <a:xfrm>
            <a:off x="581192" y="702156"/>
            <a:ext cx="11029616" cy="1013800"/>
          </a:xfrm>
        </p:spPr>
        <p:txBody>
          <a:bodyPr>
            <a:normAutofit/>
          </a:bodyPr>
          <a:lstStyle/>
          <a:p>
            <a:r>
              <a:rPr lang="en-US" dirty="0"/>
              <a:t>Complete the Evaluation To claim the HR CEU </a:t>
            </a:r>
          </a:p>
        </p:txBody>
      </p:sp>
      <p:sp>
        <p:nvSpPr>
          <p:cNvPr id="10" name="Rectangle 9">
            <a:extLst>
              <a:ext uri="{FF2B5EF4-FFF2-40B4-BE49-F238E27FC236}">
                <a16:creationId xmlns:a16="http://schemas.microsoft.com/office/drawing/2014/main" id="{F9E22090-20B0-4E64-847E-6DE402F70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descr="https://askjan.org/evaluation.cfm">
            <a:extLst>
              <a:ext uri="{FF2B5EF4-FFF2-40B4-BE49-F238E27FC236}">
                <a16:creationId xmlns:a16="http://schemas.microsoft.com/office/drawing/2014/main" id="{4CF196A3-28A6-0C59-14B5-C1E25EE4EAB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7225" y="2533078"/>
            <a:ext cx="3305175" cy="3305175"/>
          </a:xfrm>
          <a:prstGeom prst="rect">
            <a:avLst/>
          </a:prstGeom>
        </p:spPr>
      </p:pic>
      <p:sp>
        <p:nvSpPr>
          <p:cNvPr id="3" name="Content Placeholder 2">
            <a:extLst>
              <a:ext uri="{FF2B5EF4-FFF2-40B4-BE49-F238E27FC236}">
                <a16:creationId xmlns:a16="http://schemas.microsoft.com/office/drawing/2014/main" id="{0EF84B70-AC6B-83D8-65E0-25D238EFAD20}"/>
              </a:ext>
            </a:extLst>
          </p:cNvPr>
          <p:cNvSpPr>
            <a:spLocks noGrp="1"/>
          </p:cNvSpPr>
          <p:nvPr>
            <p:ph idx="1"/>
          </p:nvPr>
        </p:nvSpPr>
        <p:spPr>
          <a:xfrm>
            <a:off x="4505325" y="2180496"/>
            <a:ext cx="7105481" cy="4045683"/>
          </a:xfrm>
        </p:spPr>
        <p:txBody>
          <a:bodyPr>
            <a:normAutofit/>
          </a:bodyPr>
          <a:lstStyle/>
          <a:p>
            <a:pPr marL="306000" marR="0" lvl="0" indent="-306000" defTabSz="457200" rtl="0" eaLnBrk="1" fontAlgn="auto" latinLnBrk="0" hangingPunct="1">
              <a:spcBef>
                <a:spcPct val="20000"/>
              </a:spcBef>
              <a:spcAft>
                <a:spcPts val="12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Don’t close the JAN webcast window</a:t>
            </a:r>
          </a:p>
          <a:p>
            <a:pPr marL="306000" marR="0" lvl="0" indent="-306000" defTabSz="457200" rtl="0" eaLnBrk="1" fontAlgn="auto" latinLnBrk="0" hangingPunct="1">
              <a:spcBef>
                <a:spcPct val="20000"/>
              </a:spcBef>
              <a:spcAft>
                <a:spcPts val="12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Evaluation will open in a new window </a:t>
            </a:r>
          </a:p>
          <a:p>
            <a:pPr marL="306000" marR="0" lvl="0" indent="-306000" defTabSz="457200" rtl="0" eaLnBrk="1" fontAlgn="auto" latinLnBrk="0" hangingPunct="1">
              <a:spcBef>
                <a:spcPct val="20000"/>
              </a:spcBef>
              <a:spcAft>
                <a:spcPts val="12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Complete the evaluation and click on </a:t>
            </a:r>
            <a:br>
              <a:rPr kumimoji="0" lang="en-US" b="0" i="0" u="none" strike="noStrike" kern="1200" cap="none" spc="0" normalizeH="0" baseline="0" noProof="0" dirty="0">
                <a:ln>
                  <a:noFill/>
                </a:ln>
                <a:effectLst/>
                <a:uLnTx/>
                <a:uFillTx/>
                <a:latin typeface="Arial Nova" panose="020B0504020202020204" pitchFamily="34" charset="0"/>
                <a:ea typeface="+mn-ea"/>
                <a:cs typeface="+mn-cs"/>
              </a:rPr>
            </a:br>
            <a:r>
              <a:rPr kumimoji="0" lang="en-US" b="0" i="0" u="none" strike="noStrike" kern="1200" cap="none" spc="0" normalizeH="0" baseline="0" noProof="0" dirty="0">
                <a:ln>
                  <a:noFill/>
                </a:ln>
                <a:effectLst/>
                <a:uLnTx/>
                <a:uFillTx/>
                <a:latin typeface="Arial Nova" panose="020B0504020202020204" pitchFamily="34" charset="0"/>
                <a:ea typeface="+mn-ea"/>
                <a:cs typeface="+mn-cs"/>
              </a:rPr>
              <a:t>“View your certificate of completion.”</a:t>
            </a:r>
          </a:p>
          <a:p>
            <a:pPr marL="306000" marR="0" lvl="0" indent="-306000" defTabSz="457200" rtl="0" eaLnBrk="1" fontAlgn="auto" latinLnBrk="0" hangingPunct="1">
              <a:spcBef>
                <a:spcPct val="20000"/>
              </a:spcBef>
              <a:spcAft>
                <a:spcPts val="600"/>
              </a:spcAft>
              <a:buClr>
                <a:srgbClr val="002060"/>
              </a:buClr>
              <a:buSzPct val="92000"/>
              <a:buFont typeface="Wingdings 2" panose="05020102010507070707" pitchFamily="18" charset="2"/>
              <a:buChar char=""/>
              <a:tabLst/>
              <a:defRPr/>
            </a:pPr>
            <a:r>
              <a:rPr kumimoji="0" lang="en-US" b="0" i="0" u="none" strike="noStrike" kern="1200" cap="none" spc="0" normalizeH="0" baseline="0" noProof="0" dirty="0">
                <a:ln>
                  <a:noFill/>
                </a:ln>
                <a:effectLst/>
                <a:uLnTx/>
                <a:uFillTx/>
                <a:latin typeface="Arial Nova" panose="020B0504020202020204" pitchFamily="34" charset="0"/>
                <a:ea typeface="+mn-ea"/>
                <a:cs typeface="+mn-cs"/>
              </a:rPr>
              <a:t>Or scan QR code</a:t>
            </a:r>
          </a:p>
          <a:p>
            <a:endParaRPr lang="en-US" dirty="0"/>
          </a:p>
        </p:txBody>
      </p:sp>
      <p:sp>
        <p:nvSpPr>
          <p:cNvPr id="6" name="Slide Number Placeholder 5">
            <a:extLst>
              <a:ext uri="{FF2B5EF4-FFF2-40B4-BE49-F238E27FC236}">
                <a16:creationId xmlns:a16="http://schemas.microsoft.com/office/drawing/2014/main" id="{27192AD0-3717-4A69-D1A1-EEE17F48DD93}"/>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52</a:t>
            </a:fld>
            <a:endParaRPr lang="en-US" altLang="en-US" sz="1600" dirty="0">
              <a:solidFill>
                <a:srgbClr val="002060"/>
              </a:solidFill>
            </a:endParaRPr>
          </a:p>
        </p:txBody>
      </p:sp>
    </p:spTree>
    <p:extLst>
      <p:ext uri="{BB962C8B-B14F-4D97-AF65-F5344CB8AC3E}">
        <p14:creationId xmlns:p14="http://schemas.microsoft.com/office/powerpoint/2010/main" val="3796577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Rectangle 12">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1CC4379-C78D-21D5-818C-A805A8F1ED22}"/>
              </a:ext>
            </a:extLst>
          </p:cNvPr>
          <p:cNvSpPr>
            <a:spLocks noGrp="1"/>
          </p:cNvSpPr>
          <p:nvPr>
            <p:ph type="title"/>
          </p:nvPr>
        </p:nvSpPr>
        <p:spPr>
          <a:xfrm>
            <a:off x="601255" y="702156"/>
            <a:ext cx="3409783" cy="1399482"/>
          </a:xfrm>
        </p:spPr>
        <p:txBody>
          <a:bodyPr>
            <a:normAutofit/>
          </a:bodyPr>
          <a:lstStyle/>
          <a:p>
            <a:pPr>
              <a:lnSpc>
                <a:spcPct val="90000"/>
              </a:lnSpc>
            </a:pPr>
            <a:r>
              <a:rPr lang="en-US" sz="2000" dirty="0"/>
              <a:t>National Disability Employment Awareness Month (NDEAM)</a:t>
            </a:r>
            <a:br>
              <a:rPr lang="en-US" sz="2000" dirty="0"/>
            </a:br>
            <a:r>
              <a:rPr lang="en-US" sz="1600" dirty="0"/>
              <a:t>October 2023</a:t>
            </a:r>
            <a:endParaRPr lang="en-US" sz="2000" dirty="0"/>
          </a:p>
        </p:txBody>
      </p:sp>
      <p:sp>
        <p:nvSpPr>
          <p:cNvPr id="18" name="Content Placeholder 2">
            <a:extLst>
              <a:ext uri="{FF2B5EF4-FFF2-40B4-BE49-F238E27FC236}">
                <a16:creationId xmlns:a16="http://schemas.microsoft.com/office/drawing/2014/main" id="{78613CC4-6713-18F3-163A-BA607DCEC47C}"/>
              </a:ext>
            </a:extLst>
          </p:cNvPr>
          <p:cNvSpPr>
            <a:spLocks noGrp="1"/>
          </p:cNvSpPr>
          <p:nvPr>
            <p:ph idx="1"/>
          </p:nvPr>
        </p:nvSpPr>
        <p:spPr>
          <a:xfrm>
            <a:off x="601256" y="2101639"/>
            <a:ext cx="3409782" cy="3269125"/>
          </a:xfrm>
        </p:spPr>
        <p:txBody>
          <a:bodyPr>
            <a:normAutofit/>
          </a:bodyPr>
          <a:lstStyle/>
          <a:p>
            <a:pPr marL="0" indent="0">
              <a:buNone/>
            </a:pPr>
            <a:r>
              <a:rPr lang="en-US" dirty="0">
                <a:solidFill>
                  <a:schemeClr val="bg1"/>
                </a:solidFill>
              </a:rPr>
              <a:t>National Disability Employment Awareness Month (NDEAM) celebrates the contributions of America’s workers with disabilities and showcases supportive, inclusive employment policies and practices that benefit employers and employees.</a:t>
            </a:r>
          </a:p>
        </p:txBody>
      </p:sp>
      <p:pic>
        <p:nvPicPr>
          <p:cNvPr id="19" name="Picture 18" descr="&quot;Advancing Access &amp; Equity, National Disability Employment Awareness Month, Celebrating 50 years of the Rehabilitation Act of 1973” are placed to the right of a field of red, gray, teal, blue and yellow arrows. Mixed within the arrows are diverse images of people with disabilities in workplace settings. ">
            <a:extLst>
              <a:ext uri="{FF2B5EF4-FFF2-40B4-BE49-F238E27FC236}">
                <a16:creationId xmlns:a16="http://schemas.microsoft.com/office/drawing/2014/main" id="{CAF1BE8C-5B31-F001-012C-900D7FFC79E5}"/>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732" y="789636"/>
            <a:ext cx="7343449" cy="4754880"/>
          </a:xfrm>
          <a:prstGeom prst="rect">
            <a:avLst/>
          </a:prstGeom>
        </p:spPr>
      </p:pic>
      <p:sp>
        <p:nvSpPr>
          <p:cNvPr id="20" name="TextBox 19" descr="DOL.gov/Agencies/ODEP/Initiatives/NDEAM&#10;">
            <a:extLst>
              <a:ext uri="{FF2B5EF4-FFF2-40B4-BE49-F238E27FC236}">
                <a16:creationId xmlns:a16="http://schemas.microsoft.com/office/drawing/2014/main" id="{10BB2FA8-89FF-EB7D-0726-B0C4ABB4C8FE}"/>
              </a:ext>
            </a:extLst>
          </p:cNvPr>
          <p:cNvSpPr txBox="1"/>
          <p:nvPr/>
        </p:nvSpPr>
        <p:spPr>
          <a:xfrm>
            <a:off x="4308732" y="5781929"/>
            <a:ext cx="688537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hlinkClick r:id="rId4">
                  <a:extLst>
                    <a:ext uri="{A12FA001-AC4F-418D-AE19-62706E023703}">
                      <ahyp:hlinkClr xmlns:ahyp="http://schemas.microsoft.com/office/drawing/2018/hyperlinkcolor" val="tx"/>
                    </a:ext>
                  </a:extLst>
                </a:hlinkClick>
              </a:rPr>
              <a:t>DOL.gov/NDEAM</a:t>
            </a:r>
            <a:endParaRPr kumimoji="0" lang="en-US" sz="24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endParaRPr>
          </a:p>
        </p:txBody>
      </p:sp>
      <p:sp>
        <p:nvSpPr>
          <p:cNvPr id="22" name="Slide Number Placeholder 21">
            <a:extLst>
              <a:ext uri="{FF2B5EF4-FFF2-40B4-BE49-F238E27FC236}">
                <a16:creationId xmlns:a16="http://schemas.microsoft.com/office/drawing/2014/main" id="{2BF816B9-0146-055F-B09A-F934B13244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mn-cs"/>
            </a:endParaRPr>
          </a:p>
        </p:txBody>
      </p:sp>
      <p:pic>
        <p:nvPicPr>
          <p:cNvPr id="4" name="Picture 3" descr="JAN blue and white logo">
            <a:extLst>
              <a:ext uri="{FF2B5EF4-FFF2-40B4-BE49-F238E27FC236}">
                <a16:creationId xmlns:a16="http://schemas.microsoft.com/office/drawing/2014/main" id="{3056A10E-7F74-A737-771C-4FBC812F0B72}"/>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0800" y="6068365"/>
            <a:ext cx="1861218" cy="590428"/>
          </a:xfrm>
          <a:prstGeom prst="rect">
            <a:avLst/>
          </a:prstGeom>
        </p:spPr>
      </p:pic>
    </p:spTree>
    <p:extLst>
      <p:ext uri="{BB962C8B-B14F-4D97-AF65-F5344CB8AC3E}">
        <p14:creationId xmlns:p14="http://schemas.microsoft.com/office/powerpoint/2010/main" val="27452477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E1FB-2AD0-4329-9CB0-82A282F19EE8}"/>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Contact JAN for More Information</a:t>
            </a:r>
          </a:p>
        </p:txBody>
      </p:sp>
      <p:graphicFrame>
        <p:nvGraphicFramePr>
          <p:cNvPr id="6" name="Content Placeholder 2" descr="Visit AskJAN.org&#10;Call 800.526.7234 or 877.781.9403 TTY&#10;JAN Live Chat @AskJAN.org&#10;Submit JAN On Demand Inquiry @AskJAN.org/JANonDemand.cfm&#10;Email JAN@AskJAN.org&#10;Social Media: Facebook - Job Accommodation Network&#10;Twitter - @JANatJAN&#10;">
            <a:extLst>
              <a:ext uri="{FF2B5EF4-FFF2-40B4-BE49-F238E27FC236}">
                <a16:creationId xmlns:a16="http://schemas.microsoft.com/office/drawing/2014/main" id="{99C05778-86A8-41CC-94DD-691AA4044245}"/>
              </a:ext>
            </a:extLst>
          </p:cNvPr>
          <p:cNvGraphicFramePr>
            <a:graphicFrameLocks noGrp="1"/>
          </p:cNvGraphicFramePr>
          <p:nvPr>
            <p:ph idx="1"/>
            <p:extLst>
              <p:ext uri="{D42A27DB-BD31-4B8C-83A1-F6EECF244321}">
                <p14:modId xmlns:p14="http://schemas.microsoft.com/office/powerpoint/2010/main" val="3854008527"/>
              </p:ext>
            </p:extLst>
          </p:nvPr>
        </p:nvGraphicFramePr>
        <p:xfrm>
          <a:off x="581025" y="2181225"/>
          <a:ext cx="11029950" cy="3740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5">
            <a:extLst>
              <a:ext uri="{FF2B5EF4-FFF2-40B4-BE49-F238E27FC236}">
                <a16:creationId xmlns:a16="http://schemas.microsoft.com/office/drawing/2014/main" id="{434A4C62-98D2-D333-9F7F-A5690222280B}"/>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54</a:t>
            </a:fld>
            <a:endParaRPr lang="en-US" altLang="en-US" sz="1600" dirty="0">
              <a:solidFill>
                <a:srgbClr val="002060"/>
              </a:solidFill>
            </a:endParaRPr>
          </a:p>
        </p:txBody>
      </p:sp>
    </p:spTree>
    <p:extLst>
      <p:ext uri="{BB962C8B-B14F-4D97-AF65-F5344CB8AC3E}">
        <p14:creationId xmlns:p14="http://schemas.microsoft.com/office/powerpoint/2010/main" val="2994489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1C32435F-97E9-4419-90E2-779BE2BA5D94}"/>
              </a:ext>
            </a:extLst>
          </p:cNvPr>
          <p:cNvSpPr>
            <a:spLocks noGrp="1"/>
          </p:cNvSpPr>
          <p:nvPr>
            <p:ph type="title"/>
          </p:nvPr>
        </p:nvSpPr>
        <p:spPr>
          <a:xfrm>
            <a:off x="581192" y="702156"/>
            <a:ext cx="11029616" cy="1013800"/>
          </a:xfrm>
        </p:spPr>
        <p:txBody>
          <a:bodyPr>
            <a:normAutofit/>
          </a:bodyPr>
          <a:lstStyle/>
          <a:p>
            <a:r>
              <a:rPr lang="en-US" altLang="en-US" dirty="0">
                <a:solidFill>
                  <a:srgbClr val="FFFFFF"/>
                </a:solidFill>
                <a:cs typeface="Arial" panose="020B0604020202020204" pitchFamily="34" charset="0"/>
              </a:rPr>
              <a:t>General Definition of Disability</a:t>
            </a:r>
          </a:p>
        </p:txBody>
      </p:sp>
      <p:sp>
        <p:nvSpPr>
          <p:cNvPr id="37911" name="Rectangle 37910">
            <a:extLst>
              <a:ext uri="{FF2B5EF4-FFF2-40B4-BE49-F238E27FC236}">
                <a16:creationId xmlns:a16="http://schemas.microsoft.com/office/drawing/2014/main" id="{AD8034AD-3E16-4F15-BF5A-BE32C56EC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8" y="2180496"/>
            <a:ext cx="5404639" cy="4045683"/>
          </a:xfrm>
          <a:prstGeom prst="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7893" name="Picture 2">
            <a:extLst>
              <a:ext uri="{FF2B5EF4-FFF2-40B4-BE49-F238E27FC236}">
                <a16:creationId xmlns:a16="http://schemas.microsoft.com/office/drawing/2014/main" id="{68F87099-F32F-443D-94ED-C6D7EA453DBE}"/>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59" r="44094" b="-4"/>
          <a:stretch/>
        </p:blipFill>
        <p:spPr bwMode="auto">
          <a:xfrm>
            <a:off x="667891" y="2361056"/>
            <a:ext cx="2435274"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ADB584C-1526-4CCD-928C-2104A0F43AB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242" r="7385" b="7"/>
          <a:stretch/>
        </p:blipFill>
        <p:spPr>
          <a:xfrm>
            <a:off x="3195140" y="2361056"/>
            <a:ext cx="2435274" cy="1778889"/>
          </a:xfrm>
          <a:prstGeom prst="rect">
            <a:avLst/>
          </a:prstGeom>
        </p:spPr>
      </p:pic>
      <p:pic>
        <p:nvPicPr>
          <p:cNvPr id="37894" name="Picture 7">
            <a:extLst>
              <a:ext uri="{FF2B5EF4-FFF2-40B4-BE49-F238E27FC236}">
                <a16:creationId xmlns:a16="http://schemas.microsoft.com/office/drawing/2014/main" id="{BE2B8B13-08A6-4479-BF09-EF3000D3C5F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511" r="11511"/>
          <a:stretch/>
        </p:blipFill>
        <p:spPr bwMode="auto">
          <a:xfrm>
            <a:off x="3195140" y="4231385"/>
            <a:ext cx="2435275" cy="17788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Content Placeholder 2">
            <a:extLst>
              <a:ext uri="{FF2B5EF4-FFF2-40B4-BE49-F238E27FC236}">
                <a16:creationId xmlns:a16="http://schemas.microsoft.com/office/drawing/2014/main" id="{1258DF4E-503A-4366-9FA4-877966C14047}"/>
              </a:ext>
            </a:extLst>
          </p:cNvPr>
          <p:cNvSpPr>
            <a:spLocks noGrp="1"/>
          </p:cNvSpPr>
          <p:nvPr>
            <p:ph idx="1"/>
          </p:nvPr>
        </p:nvSpPr>
        <p:spPr>
          <a:xfrm>
            <a:off x="6335805" y="2180496"/>
            <a:ext cx="5275001" cy="4045683"/>
          </a:xfrm>
        </p:spPr>
        <p:txBody>
          <a:bodyPr>
            <a:normAutofit/>
          </a:bodyPr>
          <a:lstStyle/>
          <a:p>
            <a:pPr eaLnBrk="1" hangingPunct="1">
              <a:spcBef>
                <a:spcPts val="576"/>
              </a:spcBef>
              <a:buClr>
                <a:schemeClr val="accent1"/>
              </a:buClr>
            </a:pPr>
            <a:r>
              <a:rPr lang="en-US" altLang="en-US" sz="2600" dirty="0">
                <a:solidFill>
                  <a:srgbClr val="002060"/>
                </a:solidFill>
                <a:latin typeface="Arial Nova" panose="020B0504020202020204" pitchFamily="34" charset="0"/>
              </a:rPr>
              <a:t>ADA Definition of Disability </a:t>
            </a:r>
          </a:p>
          <a:p>
            <a:pPr eaLnBrk="1" hangingPunct="1">
              <a:spcBef>
                <a:spcPts val="576"/>
              </a:spcBef>
              <a:buClr>
                <a:schemeClr val="accent1"/>
              </a:buClr>
            </a:pPr>
            <a:r>
              <a:rPr lang="en-US" altLang="en-US" sz="2600" dirty="0">
                <a:solidFill>
                  <a:srgbClr val="002060"/>
                </a:solidFill>
                <a:latin typeface="Arial Nova" panose="020B0504020202020204" pitchFamily="34" charset="0"/>
              </a:rPr>
              <a:t>Case-by-case determination</a:t>
            </a:r>
          </a:p>
          <a:p>
            <a:pPr lvl="1">
              <a:spcBef>
                <a:spcPts val="576"/>
              </a:spcBef>
              <a:buClr>
                <a:schemeClr val="accent1"/>
              </a:buClr>
            </a:pPr>
            <a:r>
              <a:rPr lang="en-US" altLang="en-US" sz="2400" dirty="0">
                <a:solidFill>
                  <a:srgbClr val="002060"/>
                </a:solidFill>
                <a:latin typeface="Arial Nova" panose="020B0504020202020204" pitchFamily="34" charset="0"/>
              </a:rPr>
              <a:t>An impairment</a:t>
            </a:r>
          </a:p>
          <a:p>
            <a:pPr lvl="1">
              <a:spcBef>
                <a:spcPts val="576"/>
              </a:spcBef>
              <a:buClr>
                <a:schemeClr val="accent1"/>
              </a:buClr>
            </a:pPr>
            <a:r>
              <a:rPr lang="en-US" altLang="en-US" sz="2400" dirty="0">
                <a:solidFill>
                  <a:srgbClr val="002060"/>
                </a:solidFill>
                <a:latin typeface="Arial Nova" panose="020B0504020202020204" pitchFamily="34" charset="0"/>
              </a:rPr>
              <a:t>Substantial limitation in a major life activity</a:t>
            </a:r>
          </a:p>
        </p:txBody>
      </p:sp>
      <p:sp>
        <p:nvSpPr>
          <p:cNvPr id="4" name="Slide Number Placeholder 5">
            <a:extLst>
              <a:ext uri="{FF2B5EF4-FFF2-40B4-BE49-F238E27FC236}">
                <a16:creationId xmlns:a16="http://schemas.microsoft.com/office/drawing/2014/main" id="{9E704C11-CDBE-18C7-EFCC-E2E89FF2F17A}"/>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6</a:t>
            </a:fld>
            <a:endParaRPr lang="en-US" alt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CBB6F72B-07BA-43D0-B73E-E587C768F207}"/>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Definition applied to substance use disorders</a:t>
            </a:r>
          </a:p>
        </p:txBody>
      </p:sp>
      <p:sp>
        <p:nvSpPr>
          <p:cNvPr id="39943" name="Rectangle 74">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3" name="Content Placeholder 2">
            <a:extLst>
              <a:ext uri="{FF2B5EF4-FFF2-40B4-BE49-F238E27FC236}">
                <a16:creationId xmlns:a16="http://schemas.microsoft.com/office/drawing/2014/main" id="{6F64E6CA-8D84-48A0-8F68-FDCD34F4900B}"/>
              </a:ext>
            </a:extLst>
          </p:cNvPr>
          <p:cNvSpPr>
            <a:spLocks noGrp="1"/>
          </p:cNvSpPr>
          <p:nvPr>
            <p:ph idx="1"/>
          </p:nvPr>
        </p:nvSpPr>
        <p:spPr>
          <a:xfrm>
            <a:off x="6096001" y="2180496"/>
            <a:ext cx="5514806" cy="4045683"/>
          </a:xfrm>
        </p:spPr>
        <p:txBody>
          <a:bodyPr>
            <a:normAutofit/>
          </a:bodyPr>
          <a:lstStyle/>
          <a:p>
            <a:pPr lvl="1">
              <a:spcBef>
                <a:spcPts val="576"/>
              </a:spcBef>
              <a:buClr>
                <a:schemeClr val="accent1"/>
              </a:buClr>
              <a:defRPr/>
            </a:pPr>
            <a:r>
              <a:rPr lang="en-US" altLang="en-US" sz="2600" dirty="0">
                <a:solidFill>
                  <a:srgbClr val="002060"/>
                </a:solidFill>
                <a:latin typeface="Arial Nova" panose="020B0504020202020204" pitchFamily="34" charset="0"/>
                <a:cs typeface="Arial" panose="020B0604020202020204" pitchFamily="34" charset="0"/>
              </a:rPr>
              <a:t>Casual/recreational use ≠ impairment, disability</a:t>
            </a:r>
          </a:p>
          <a:p>
            <a:pPr lvl="1">
              <a:spcBef>
                <a:spcPts val="576"/>
              </a:spcBef>
              <a:buClr>
                <a:schemeClr val="accent1"/>
              </a:buClr>
              <a:defRPr/>
            </a:pPr>
            <a:r>
              <a:rPr lang="en-US" altLang="en-US" sz="2600" dirty="0">
                <a:solidFill>
                  <a:srgbClr val="002060"/>
                </a:solidFill>
                <a:latin typeface="Arial Nova" panose="020B0504020202020204" pitchFamily="34" charset="0"/>
                <a:cs typeface="Arial" panose="020B0604020202020204" pitchFamily="34" charset="0"/>
              </a:rPr>
              <a:t>Drug addiction and alcoholism = impairments, may be disabilities</a:t>
            </a:r>
          </a:p>
          <a:p>
            <a:pPr lvl="1">
              <a:spcBef>
                <a:spcPts val="576"/>
              </a:spcBef>
              <a:buClr>
                <a:schemeClr val="accent1"/>
              </a:buClr>
              <a:defRPr/>
            </a:pPr>
            <a:r>
              <a:rPr lang="en-US" altLang="en-US" sz="2600" dirty="0">
                <a:solidFill>
                  <a:srgbClr val="002060"/>
                </a:solidFill>
                <a:latin typeface="Arial Nova" panose="020B0504020202020204" pitchFamily="34" charset="0"/>
                <a:cs typeface="Arial" panose="020B0604020202020204" pitchFamily="34" charset="0"/>
              </a:rPr>
              <a:t>But there are exceptions</a:t>
            </a:r>
          </a:p>
          <a:p>
            <a:pPr marL="457200" lvl="1" indent="0">
              <a:buNone/>
              <a:defRPr/>
            </a:pPr>
            <a:endParaRPr lang="en-US" altLang="en-US" dirty="0"/>
          </a:p>
        </p:txBody>
      </p:sp>
      <p:pic>
        <p:nvPicPr>
          <p:cNvPr id="7" name="Picture 6">
            <a:extLst>
              <a:ext uri="{FF2B5EF4-FFF2-40B4-BE49-F238E27FC236}">
                <a16:creationId xmlns:a16="http://schemas.microsoft.com/office/drawing/2014/main" id="{B771BAA4-68DB-6573-19CD-BDFC5933BD4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972" y="2378727"/>
            <a:ext cx="4937760" cy="3649219"/>
          </a:xfrm>
          <a:prstGeom prst="rect">
            <a:avLst/>
          </a:prstGeom>
        </p:spPr>
      </p:pic>
      <p:sp>
        <p:nvSpPr>
          <p:cNvPr id="8" name="Slide Number Placeholder 5">
            <a:extLst>
              <a:ext uri="{FF2B5EF4-FFF2-40B4-BE49-F238E27FC236}">
                <a16:creationId xmlns:a16="http://schemas.microsoft.com/office/drawing/2014/main" id="{4902F330-E50D-CA59-7C2C-055641B77868}"/>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7</a:t>
            </a:fld>
            <a:endParaRPr lang="en-US" altLang="en-US" sz="1600" dirty="0">
              <a:solidFill>
                <a:srgbClr val="00206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3613398-8A74-4FBA-AE7F-8165FA67BA64}"/>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Exception: ILLEGAL DRUG USE</a:t>
            </a:r>
          </a:p>
        </p:txBody>
      </p:sp>
      <p:sp>
        <p:nvSpPr>
          <p:cNvPr id="138" name="Rectangle 137">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9" name="Picture 3">
            <a:extLst>
              <a:ext uri="{FF2B5EF4-FFF2-40B4-BE49-F238E27FC236}">
                <a16:creationId xmlns:a16="http://schemas.microsoft.com/office/drawing/2014/main" id="{BE34ABCF-D36C-4380-9697-BA008D59E2AD}"/>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7225" y="2361056"/>
            <a:ext cx="3305175"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Content Placeholder 2">
            <a:extLst>
              <a:ext uri="{FF2B5EF4-FFF2-40B4-BE49-F238E27FC236}">
                <a16:creationId xmlns:a16="http://schemas.microsoft.com/office/drawing/2014/main" id="{4D5DC5DC-EE0F-4279-83A1-AB3BA78E46D8}"/>
              </a:ext>
            </a:extLst>
          </p:cNvPr>
          <p:cNvSpPr>
            <a:spLocks noGrp="1"/>
          </p:cNvSpPr>
          <p:nvPr>
            <p:ph idx="1"/>
          </p:nvPr>
        </p:nvSpPr>
        <p:spPr>
          <a:xfrm>
            <a:off x="4505325" y="2180496"/>
            <a:ext cx="7105481" cy="4045683"/>
          </a:xfrm>
        </p:spPr>
        <p:txBody>
          <a:bodyPr>
            <a:normAutofit/>
          </a:bodyPr>
          <a:lstStyle/>
          <a:p>
            <a:pPr eaLnBrk="1" hangingPunct="1">
              <a:spcBef>
                <a:spcPts val="576"/>
              </a:spcBef>
              <a:buClr>
                <a:schemeClr val="accent1"/>
              </a:buClr>
            </a:pPr>
            <a:r>
              <a:rPr lang="en-US" altLang="en-US" sz="2600" dirty="0">
                <a:solidFill>
                  <a:srgbClr val="002060"/>
                </a:solidFill>
                <a:latin typeface="Arial Nova" panose="020B0504020202020204" pitchFamily="34" charset="0"/>
                <a:cs typeface="Arial" panose="020B0604020202020204" pitchFamily="34" charset="0"/>
              </a:rPr>
              <a:t>Current Illegal Use = Can Lose Coverage</a:t>
            </a:r>
          </a:p>
          <a:p>
            <a:pPr lvl="1">
              <a:spcBef>
                <a:spcPts val="576"/>
              </a:spcBef>
              <a:buClr>
                <a:schemeClr val="accent1"/>
              </a:buClr>
            </a:pPr>
            <a:r>
              <a:rPr lang="en-US" altLang="en-US" sz="2600" dirty="0">
                <a:solidFill>
                  <a:srgbClr val="002060"/>
                </a:solidFill>
                <a:latin typeface="Arial Nova" panose="020B0504020202020204" pitchFamily="34" charset="0"/>
                <a:cs typeface="Arial" panose="020B0604020202020204" pitchFamily="34" charset="0"/>
              </a:rPr>
              <a:t>Even if definition of disability is met</a:t>
            </a:r>
          </a:p>
          <a:p>
            <a:pPr lvl="1">
              <a:spcBef>
                <a:spcPts val="576"/>
              </a:spcBef>
              <a:buClr>
                <a:schemeClr val="accent1"/>
              </a:buClr>
            </a:pPr>
            <a:r>
              <a:rPr lang="en-US" altLang="en-US" sz="2600" dirty="0">
                <a:solidFill>
                  <a:srgbClr val="002060"/>
                </a:solidFill>
                <a:latin typeface="Arial Nova" panose="020B0504020202020204" pitchFamily="34" charset="0"/>
                <a:cs typeface="Arial" panose="020B0604020202020204" pitchFamily="34" charset="0"/>
              </a:rPr>
              <a:t>Not protected when an employer acts </a:t>
            </a:r>
            <a:br>
              <a:rPr lang="en-US" altLang="en-US" sz="2600" dirty="0">
                <a:solidFill>
                  <a:srgbClr val="002060"/>
                </a:solidFill>
                <a:latin typeface="Arial Nova" panose="020B0504020202020204" pitchFamily="34" charset="0"/>
                <a:cs typeface="Arial" panose="020B0604020202020204" pitchFamily="34" charset="0"/>
              </a:rPr>
            </a:br>
            <a:r>
              <a:rPr lang="en-US" altLang="en-US" sz="2600" dirty="0">
                <a:solidFill>
                  <a:srgbClr val="002060"/>
                </a:solidFill>
                <a:latin typeface="Arial Nova" panose="020B0504020202020204" pitchFamily="34" charset="0"/>
                <a:cs typeface="Arial" panose="020B0604020202020204" pitchFamily="34" charset="0"/>
              </a:rPr>
              <a:t>on the basis of current illegal use</a:t>
            </a:r>
          </a:p>
        </p:txBody>
      </p:sp>
      <p:sp>
        <p:nvSpPr>
          <p:cNvPr id="3" name="Slide Number Placeholder 5">
            <a:extLst>
              <a:ext uri="{FF2B5EF4-FFF2-40B4-BE49-F238E27FC236}">
                <a16:creationId xmlns:a16="http://schemas.microsoft.com/office/drawing/2014/main" id="{67826831-F093-136F-16ED-C0C0EF87F124}"/>
              </a:ext>
            </a:extLst>
          </p:cNvPr>
          <p:cNvSpPr>
            <a:spLocks noGrp="1"/>
          </p:cNvSpPr>
          <p:nvPr>
            <p:ph type="sldNum" sz="quarter" idx="12"/>
          </p:nvPr>
        </p:nvSpPr>
        <p:spPr bwMode="auto">
          <a:xfrm>
            <a:off x="10668000"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solidFill>
                  <a:srgbClr val="002060"/>
                </a:solidFill>
              </a:rPr>
              <a:pPr>
                <a:lnSpc>
                  <a:spcPct val="90000"/>
                </a:lnSpc>
                <a:spcBef>
                  <a:spcPct val="0"/>
                </a:spcBef>
                <a:spcAft>
                  <a:spcPts val="600"/>
                </a:spcAft>
                <a:buFontTx/>
                <a:buNone/>
              </a:pPr>
              <a:t>8</a:t>
            </a:fld>
            <a:endParaRPr lang="en-US" altLang="en-US" sz="1600" dirty="0">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3613398-8A74-4FBA-AE7F-8165FA67BA64}"/>
              </a:ext>
            </a:extLst>
          </p:cNvPr>
          <p:cNvSpPr>
            <a:spLocks noGrp="1"/>
          </p:cNvSpPr>
          <p:nvPr>
            <p:ph type="title"/>
          </p:nvPr>
        </p:nvSpPr>
        <p:spPr>
          <a:xfrm>
            <a:off x="581192" y="702156"/>
            <a:ext cx="11029616" cy="1013800"/>
          </a:xfrm>
        </p:spPr>
        <p:txBody>
          <a:bodyPr>
            <a:normAutofit/>
          </a:bodyPr>
          <a:lstStyle/>
          <a:p>
            <a:r>
              <a:rPr lang="en-US" altLang="en-US" dirty="0">
                <a:cs typeface="Arial" panose="020B0604020202020204" pitchFamily="34" charset="0"/>
              </a:rPr>
              <a:t>Exception: CURRENT USE OF ALCOHOL</a:t>
            </a:r>
          </a:p>
        </p:txBody>
      </p:sp>
      <p:sp>
        <p:nvSpPr>
          <p:cNvPr id="41992" name="Rectangle 41991">
            <a:extLst>
              <a:ext uri="{FF2B5EF4-FFF2-40B4-BE49-F238E27FC236}">
                <a16:creationId xmlns:a16="http://schemas.microsoft.com/office/drawing/2014/main" id="{2A2327CB-1839-4A51-8B61-B95E86C56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D2B97A5-70DF-5D31-ACB7-092E96ABA860}"/>
              </a:ext>
              <a:ext uri="{C183D7F6-B498-43B3-948B-1728B52AA6E4}">
                <adec:decorative xmlns:adec="http://schemas.microsoft.com/office/drawing/2017/decorative" val="1"/>
              </a:ext>
            </a:extLst>
          </p:cNvPr>
          <p:cNvPicPr>
            <a:picLocks noChangeAspect="1"/>
          </p:cNvPicPr>
          <p:nvPr/>
        </p:nvPicPr>
        <p:blipFill rotWithShape="1">
          <a:blip r:embed="rId3"/>
          <a:srcRect l="23598" r="1455" b="2"/>
          <a:stretch/>
        </p:blipFill>
        <p:spPr>
          <a:xfrm>
            <a:off x="657225" y="2361056"/>
            <a:ext cx="3305175" cy="3649219"/>
          </a:xfrm>
          <a:prstGeom prst="rect">
            <a:avLst/>
          </a:prstGeom>
        </p:spPr>
      </p:pic>
      <p:sp>
        <p:nvSpPr>
          <p:cNvPr id="41987" name="Content Placeholder 2">
            <a:extLst>
              <a:ext uri="{FF2B5EF4-FFF2-40B4-BE49-F238E27FC236}">
                <a16:creationId xmlns:a16="http://schemas.microsoft.com/office/drawing/2014/main" id="{4D5DC5DC-EE0F-4279-83A1-AB3BA78E46D8}"/>
              </a:ext>
            </a:extLst>
          </p:cNvPr>
          <p:cNvSpPr>
            <a:spLocks noGrp="1"/>
          </p:cNvSpPr>
          <p:nvPr>
            <p:ph idx="1"/>
          </p:nvPr>
        </p:nvSpPr>
        <p:spPr>
          <a:xfrm>
            <a:off x="4505325" y="2180496"/>
            <a:ext cx="7105481" cy="4045683"/>
          </a:xfrm>
        </p:spPr>
        <p:txBody>
          <a:bodyPr>
            <a:normAutofit/>
          </a:bodyPr>
          <a:lstStyle/>
          <a:p>
            <a:pPr eaLnBrk="1" hangingPunct="1">
              <a:spcBef>
                <a:spcPts val="576"/>
              </a:spcBef>
              <a:buClr>
                <a:schemeClr val="accent1"/>
              </a:buClr>
            </a:pPr>
            <a:r>
              <a:rPr lang="en-US" altLang="en-US" sz="2600" dirty="0">
                <a:solidFill>
                  <a:srgbClr val="002060"/>
                </a:solidFill>
                <a:latin typeface="Arial Nova" panose="020B0504020202020204" pitchFamily="34" charset="0"/>
                <a:cs typeface="Arial" panose="020B0604020202020204" pitchFamily="34" charset="0"/>
              </a:rPr>
              <a:t>Current Use = May Still Have Coverage</a:t>
            </a:r>
          </a:p>
          <a:p>
            <a:pPr lvl="1">
              <a:spcBef>
                <a:spcPts val="576"/>
              </a:spcBef>
              <a:buClr>
                <a:schemeClr val="accent1"/>
              </a:buClr>
            </a:pPr>
            <a:r>
              <a:rPr lang="en-US" altLang="en-US" sz="2600" dirty="0">
                <a:solidFill>
                  <a:srgbClr val="002060"/>
                </a:solidFill>
                <a:latin typeface="Arial Nova" panose="020B0504020202020204" pitchFamily="34" charset="0"/>
                <a:cs typeface="Arial" panose="020B0604020202020204" pitchFamily="34" charset="0"/>
              </a:rPr>
              <a:t>May be disciplined when use negatively affects job performance or compliance with conduct policies</a:t>
            </a:r>
          </a:p>
        </p:txBody>
      </p:sp>
      <p:sp>
        <p:nvSpPr>
          <p:cNvPr id="5" name="Slide Number Placeholder 5">
            <a:extLst>
              <a:ext uri="{FF2B5EF4-FFF2-40B4-BE49-F238E27FC236}">
                <a16:creationId xmlns:a16="http://schemas.microsoft.com/office/drawing/2014/main" id="{8076094F-A27C-EB89-2721-769FB52DD57A}"/>
              </a:ext>
            </a:extLst>
          </p:cNvPr>
          <p:cNvSpPr>
            <a:spLocks noGrp="1"/>
          </p:cNvSpPr>
          <p:nvPr>
            <p:ph type="sldNum" sz="quarter" idx="12"/>
          </p:nvPr>
        </p:nvSpPr>
        <p:spPr bwMode="auto">
          <a:xfrm>
            <a:off x="10668000" y="550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2820E6BA-17F1-4C9F-9764-68DF9778B16B}" type="slidenum">
              <a:rPr lang="en-US" altLang="en-US" sz="1600" smtClean="0"/>
              <a:pPr>
                <a:lnSpc>
                  <a:spcPct val="90000"/>
                </a:lnSpc>
                <a:spcBef>
                  <a:spcPct val="0"/>
                </a:spcBef>
                <a:spcAft>
                  <a:spcPts val="600"/>
                </a:spcAft>
                <a:buFontTx/>
                <a:buNone/>
              </a:pPr>
              <a:t>9</a:t>
            </a:fld>
            <a:endParaRPr lang="en-US" altLang="en-US" sz="1600" dirty="0"/>
          </a:p>
        </p:txBody>
      </p:sp>
    </p:spTree>
    <p:extLst>
      <p:ext uri="{BB962C8B-B14F-4D97-AF65-F5344CB8AC3E}">
        <p14:creationId xmlns:p14="http://schemas.microsoft.com/office/powerpoint/2010/main" val="36546762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8&quot; unique_id=&quot;10002&quot;&gt;&lt;/object&gt;&lt;object type=&quot;2&quot; unique_id=&quot;10003&quot;&gt;&lt;object type=&quot;3&quot; unique_id=&quot;10008&quot;&gt;&lt;property id=&quot;20148&quot; value=&quot;5&quot;/&gt;&lt;property id=&quot;20300&quot; value=&quot;Slide 1 - &amp;quot;Accommodation and Compliance Webcast Series: ACCOMMODATION SOLUTIONS—SUBSTANCE USE DISORDER&amp;quot;&quot;/&gt;&lt;property id=&quot;20307&quot; value=&quot;259&quot;/&gt;&lt;/object&gt;&lt;object type=&quot;3&quot; unique_id=&quot;11460&quot;&gt;&lt;property id=&quot;20148&quot; value=&quot;5&quot;/&gt;&lt;property id=&quot;20300&quot; value=&quot;Slide 6 - &amp;quot;General Definition of Disability&amp;quot;&quot;/&gt;&lt;property id=&quot;20307&quot; value=&quot;277&quot;/&gt;&lt;/object&gt;&lt;object type=&quot;3&quot; unique_id=&quot;65365&quot;&gt;&lt;property id=&quot;20148&quot; value=&quot;5&quot;/&gt;&lt;property id=&quot;20300&quot; value=&quot;Slide 7 - &amp;quot;Definition applied to substance use disorders&amp;quot;&quot;/&gt;&lt;property id=&quot;20307&quot; value=&quot;403&quot;/&gt;&lt;/object&gt;&lt;object type=&quot;3&quot; unique_id=&quot;65366&quot;&gt;&lt;property id=&quot;20148&quot; value=&quot;5&quot;/&gt;&lt;property id=&quot;20300&quot; value=&quot;Slide 8 - &amp;quot;Exception: ILLEGAL DRUG USE&amp;quot;&quot;/&gt;&lt;property id=&quot;20307&quot; value=&quot;404&quot;/&gt;&lt;/object&gt;&lt;object type=&quot;3&quot; unique_id=&quot;65367&quot;&gt;&lt;property id=&quot;20148&quot; value=&quot;5&quot;/&gt;&lt;property id=&quot;20300&quot; value=&quot;Slide 12 - &amp;quot;Example 1&amp;quot;&quot;/&gt;&lt;property id=&quot;20307&quot; value=&quot;405&quot;/&gt;&lt;/object&gt;&lt;object type=&quot;3&quot; unique_id=&quot;65368&quot;&gt;&lt;property id=&quot;20148&quot; value=&quot;5&quot;/&gt;&lt;property id=&quot;20300&quot; value=&quot;Slide 14 - &amp;quot;Example 2&amp;quot;&quot;/&gt;&lt;property id=&quot;20307&quot; value=&quot;406&quot;/&gt;&lt;/object&gt;&lt;object type=&quot;3&quot; unique_id=&quot;65369&quot;&gt;&lt;property id=&quot;20148&quot; value=&quot;5&quot;/&gt;&lt;property id=&quot;20300&quot; value=&quot;Slide 16 - &amp;quot;Example 3&amp;quot;&quot;/&gt;&lt;property id=&quot;20307&quot; value=&quot;407&quot;/&gt;&lt;/object&gt;&lt;object type=&quot;3&quot; unique_id=&quot;65380&quot;&gt;&lt;property id=&quot;20148&quot; value=&quot;5&quot;/&gt;&lt;property id=&quot;20300&quot; value=&quot;Slide 27 - &amp;quot;Tests for Illegal Drugs&amp;quot;&quot;/&gt;&lt;property id=&quot;20307&quot; value=&quot;418&quot;/&gt;&lt;/object&gt;&lt;object type=&quot;3&quot; unique_id=&quot;65381&quot;&gt;&lt;property id=&quot;20148&quot; value=&quot;5&quot;/&gt;&lt;property id=&quot;20300&quot; value=&quot;Slide 29 - &amp;quot;Example 7&amp;quot;&quot;/&gt;&lt;property id=&quot;20307&quot; value=&quot;419&quot;/&gt;&lt;/object&gt;&lt;object type=&quot;3&quot; unique_id=&quot;65384&quot;&gt;&lt;property id=&quot;20148&quot; value=&quot;5&quot;/&gt;&lt;property id=&quot;20300&quot; value=&quot;Slide 37 - &amp;quot;Accommodation Request&amp;quot;&quot;/&gt;&lt;property id=&quot;20307&quot; value=&quot;422&quot;/&gt;&lt;/object&gt;&lt;object type=&quot;3&quot; unique_id=&quot;65387&quot;&gt;&lt;property id=&quot;20148&quot; value=&quot;5&quot;/&gt;&lt;property id=&quot;20300&quot; value=&quot;Slide 44 - &amp;quot;Reducing Stress&amp;quot;&quot;/&gt;&lt;property id=&quot;20307&quot; value=&quot;425&quot;/&gt;&lt;/object&gt;&lt;object type=&quot;3&quot; unique_id=&quot;65388&quot;&gt;&lt;property id=&quot;20148&quot; value=&quot;5&quot;/&gt;&lt;property id=&quot;20300&quot; value=&quot;Slide 45 - &amp;quot;Avoiding Social Events&amp;quot;&quot;/&gt;&lt;property id=&quot;20307&quot; value=&quot;426&quot;/&gt;&lt;/object&gt;&lt;object type=&quot;3&quot; unique_id=&quot;65389&quot;&gt;&lt;property id=&quot;20148&quot; value=&quot;5&quot;/&gt;&lt;property id=&quot;20300&quot; value=&quot;Slide 46 - &amp;quot;Reassignment&amp;quot;&quot;/&gt;&lt;property id=&quot;20307&quot; value=&quot;427&quot;/&gt;&lt;/object&gt;&lt;object type=&quot;3&quot; unique_id=&quot;65392&quot;&gt;&lt;property id=&quot;20148&quot; value=&quot;5&quot;/&gt;&lt;property id=&quot;20300&quot; value=&quot;Slide 2 - &amp;quot;Housekeeping&amp;quot;&quot;/&gt;&lt;property id=&quot;20307&quot; value=&quot;297&quot;/&gt;&lt;/object&gt;&lt;object type=&quot;3&quot; unique_id=&quot;65393&quot;&gt;&lt;property id=&quot;20148&quot; value=&quot;5&quot;/&gt;&lt;property id=&quot;20300&quot; value=&quot;Slide 3 - &amp;quot;Housekeeping 2&amp;quot;&quot;/&gt;&lt;property id=&quot;20307&quot; value=&quot;1280&quot;/&gt;&lt;/object&gt;&lt;object type=&quot;3&quot; unique_id=&quot;65394&quot;&gt;&lt;property id=&quot;20148&quot; value=&quot;5&quot;/&gt;&lt;property id=&quot;20300&quot; value=&quot;Slide 4 - &amp;quot;Agenda&amp;quot;&quot;/&gt;&lt;property id=&quot;20307&quot; value=&quot;841&quot;/&gt;&lt;/object&gt;&lt;object type=&quot;3&quot; unique_id=&quot;65395&quot;&gt;&lt;property id=&quot;20148&quot; value=&quot;5&quot;/&gt;&lt;property id=&quot;20300&quot; value=&quot;Slide 5 - &amp;quot;APPLYING THE ADA TO SUBSTANCE USE DISORDERS DEFINITION OF DISABILITY CONDUCT POLICIES &amp;quot;&quot;/&gt;&lt;property id=&quot;20307&quot; value=&quot;1290&quot;/&gt;&lt;/object&gt;&lt;object type=&quot;3&quot; unique_id=&quot;65396&quot;&gt;&lt;property id=&quot;20148&quot; value=&quot;5&quot;/&gt;&lt;property id=&quot;20300&quot; value=&quot;Slide 9 - &amp;quot;Exception: CURRENT USE OF ALCOHOL&amp;quot;&quot;/&gt;&lt;property id=&quot;20307&quot; value=&quot;908&quot;/&gt;&lt;/object&gt;&lt;object type=&quot;3&quot; unique_id=&quot;65397&quot;&gt;&lt;property id=&quot;20148&quot; value=&quot;5&quot;/&gt;&lt;property id=&quot;20300&quot; value=&quot;Slide 10 - &amp;quot;General:  applying conduct policies&amp;quot;&quot;/&gt;&lt;property id=&quot;20307&quot; value=&quot;907&quot;/&gt;&lt;/object&gt;&lt;object type=&quot;3&quot; unique_id=&quot;65398&quot;&gt;&lt;property id=&quot;20148&quot; value=&quot;5&quot;/&gt;&lt;property id=&quot;20300&quot; value=&quot;Slide 11 - &amp;quot;Conduct polices Applied to substance use disorder&amp;quot;&quot;/&gt;&lt;property id=&quot;20307&quot; value=&quot;905&quot;/&gt;&lt;/object&gt;&lt;object type=&quot;3&quot; unique_id=&quot;65399&quot;&gt;&lt;property id=&quot;20148&quot; value=&quot;5&quot;/&gt;&lt;property id=&quot;20300&quot; value=&quot;Slide 13 - &amp;quot;Current Illegal Use&amp;quot;&quot;/&gt;&lt;property id=&quot;20307&quot; value=&quot;880&quot;/&gt;&lt;/object&gt;&lt;object type=&quot;3&quot; unique_id=&quot;65400&quot;&gt;&lt;property id=&quot;20148&quot; value=&quot;5&quot;/&gt;&lt;property id=&quot;20300&quot; value=&quot;Slide 15 - &amp;quot;Possible Current Illegal Use&amp;quot;&quot;/&gt;&lt;property id=&quot;20307&quot; value=&quot;881&quot;/&gt;&lt;/object&gt;&lt;object type=&quot;3&quot; unique_id=&quot;65401&quot;&gt;&lt;property id=&quot;20148&quot; value=&quot;5&quot;/&gt;&lt;property id=&quot;20300&quot; value=&quot;Slide 17 - &amp;quot;Current Illegal Use Defined&amp;quot;&quot;/&gt;&lt;property id=&quot;20307&quot; value=&quot;882&quot;/&gt;&lt;/object&gt;&lt;object type=&quot;3&quot; unique_id=&quot;65402&quot;&gt;&lt;property id=&quot;20148&quot; value=&quot;5&quot;/&gt;&lt;property id=&quot;20300&quot; value=&quot;Slide 18 - &amp;quot;Example 4&amp;quot;&quot;/&gt;&lt;property id=&quot;20307&quot; value=&quot;898&quot;/&gt;&lt;/object&gt;&lt;object type=&quot;3&quot; unique_id=&quot;65403&quot;&gt;&lt;property id=&quot;20148&quot; value=&quot;5&quot;/&gt;&lt;property id=&quot;20300&quot; value=&quot;Slide 19 - &amp;quot;Current Use OF ALCOHOL&amp;quot;&quot;/&gt;&lt;property id=&quot;20307&quot; value=&quot;899&quot;/&gt;&lt;/object&gt;&lt;object type=&quot;3&quot; unique_id=&quot;65404&quot;&gt;&lt;property id=&quot;20148&quot; value=&quot;5&quot;/&gt;&lt;property id=&quot;20300&quot; value=&quot;Slide 20 - &amp;quot;Example 5&amp;quot;&quot;/&gt;&lt;property id=&quot;20307&quot; value=&quot;900&quot;/&gt;&lt;/object&gt;&lt;object type=&quot;3&quot; unique_id=&quot;65405&quot;&gt;&lt;property id=&quot;20148&quot; value=&quot;5&quot;/&gt;&lt;property id=&quot;20300&quot; value=&quot;Slide 21 - &amp;quot;Leave for treatment&amp;quot;&quot;/&gt;&lt;property id=&quot;20307&quot; value=&quot;901&quot;/&gt;&lt;/object&gt;&lt;object type=&quot;3&quot; unique_id=&quot;65406&quot;&gt;&lt;property id=&quot;20148&quot; value=&quot;5&quot;/&gt;&lt;property id=&quot;20300&quot; value=&quot;Slide 22 - &amp;quot;Example 6&amp;quot;&quot;/&gt;&lt;property id=&quot;20307&quot; value=&quot;902&quot;/&gt;&lt;/object&gt;&lt;object type=&quot;3&quot; unique_id=&quot;65407&quot;&gt;&lt;property id=&quot;20148&quot; value=&quot;5&quot;/&gt;&lt;property id=&quot;20300&quot; value=&quot;Slide 23 - &amp;quot;Possible discrimination&amp;quot;&quot;/&gt;&lt;property id=&quot;20307&quot; value=&quot;903&quot;/&gt;&lt;/object&gt;&lt;object type=&quot;3&quot; unique_id=&quot;65408&quot;&gt;&lt;property id=&quot;20148&quot; value=&quot;5&quot;/&gt;&lt;property id=&quot;20300&quot; value=&quot;Slide 24 - &amp;quot;summary&amp;quot;&quot;/&gt;&lt;property id=&quot;20307&quot; value=&quot;916&quot;/&gt;&lt;/object&gt;&lt;object type=&quot;3&quot; unique_id=&quot;65409&quot;&gt;&lt;property id=&quot;20148&quot; value=&quot;5&quot;/&gt;&lt;property id=&quot;20300&quot; value=&quot;Slide 25 - &amp;quot;MEDICAL INQUIRIES AND EXAMINATIONS&amp;quot;&quot;/&gt;&lt;property id=&quot;20307&quot; value=&quot;1327&quot;/&gt;&lt;/object&gt;&lt;object type=&quot;3&quot; unique_id=&quot;65410&quot;&gt;&lt;property id=&quot;20148&quot; value=&quot;5&quot;/&gt;&lt;property id=&quot;20300&quot; value=&quot;Slide 26 - &amp;quot;General: Medical inquiries and Examinations&amp;quot;&quot;/&gt;&lt;property id=&quot;20307&quot; value=&quot;909&quot;/&gt;&lt;/object&gt;&lt;object type=&quot;3&quot; unique_id=&quot;65411&quot;&gt;&lt;property id=&quot;20148&quot; value=&quot;5&quot;/&gt;&lt;property id=&quot;20300&quot; value=&quot;Slide 28 - &amp;quot;Tests for alcohol &amp;quot;&quot;/&gt;&lt;property id=&quot;20307&quot; value=&quot;910&quot;/&gt;&lt;/object&gt;&lt;object type=&quot;3&quot; unique_id=&quot;65412&quot;&gt;&lt;property id=&quot;20148&quot; value=&quot;5&quot;/&gt;&lt;property id=&quot;20300&quot; value=&quot;Slide 30 - &amp;quot;Inappropriate drug testing&amp;quot;&quot;/&gt;&lt;property id=&quot;20307&quot; value=&quot;885&quot;/&gt;&lt;/object&gt;&lt;object type=&quot;3&quot; unique_id=&quot;65413&quot;&gt;&lt;property id=&quot;20148&quot; value=&quot;5&quot;/&gt;&lt;property id=&quot;20300&quot; value=&quot;Slide 31 - &amp;quot;Example 8&amp;quot;&quot;/&gt;&lt;property id=&quot;20307&quot; value=&quot;879&quot;/&gt;&lt;/object&gt;&lt;object type=&quot;3&quot; unique_id=&quot;65414&quot;&gt;&lt;property id=&quot;20148&quot; value=&quot;5&quot;/&gt;&lt;property id=&quot;20300&quot; value=&quot;Slide 32 - &amp;quot;Appropriate Drug Testing&amp;quot;&quot;/&gt;&lt;property id=&quot;20307&quot; value=&quot;887&quot;/&gt;&lt;/object&gt;&lt;object type=&quot;3&quot; unique_id=&quot;65415&quot;&gt;&lt;property id=&quot;20148&quot; value=&quot;5&quot;/&gt;&lt;property id=&quot;20300&quot; value=&quot;Slide 33 - &amp;quot;Example 9&amp;quot;&quot;/&gt;&lt;property id=&quot;20307&quot; value=&quot;911&quot;/&gt;&lt;/object&gt;&lt;object type=&quot;3&quot; unique_id=&quot;65416&quot;&gt;&lt;property id=&quot;20148&quot; value=&quot;5&quot;/&gt;&lt;property id=&quot;20300&quot; value=&quot;Slide 34 - &amp;quot;inappropriate alcohol Testing&amp;quot;&quot;/&gt;&lt;property id=&quot;20307&quot; value=&quot;912&quot;/&gt;&lt;/object&gt;&lt;object type=&quot;3&quot; unique_id=&quot;65417&quot;&gt;&lt;property id=&quot;20148&quot; value=&quot;5&quot;/&gt;&lt;property id=&quot;20300&quot; value=&quot;Slide 35 - &amp;quot;Example 10&amp;quot;&quot;/&gt;&lt;property id=&quot;20307&quot; value=&quot;913&quot;/&gt;&lt;/object&gt;&lt;object type=&quot;3&quot; unique_id=&quot;65418&quot;&gt;&lt;property id=&quot;20148&quot; value=&quot;5&quot;/&gt;&lt;property id=&quot;20300&quot; value=&quot;Slide 36 - &amp;quot;Appropriate alcohol Testing&amp;quot;&quot;/&gt;&lt;property id=&quot;20307&quot; value=&quot;914&quot;/&gt;&lt;/object&gt;&lt;object type=&quot;3&quot; unique_id=&quot;65419&quot;&gt;&lt;property id=&quot;20148&quot; value=&quot;5&quot;/&gt;&lt;property id=&quot;20300&quot; value=&quot;Slide 38 - &amp;quot;Summary (2)&amp;quot;&quot;/&gt;&lt;property id=&quot;20307&quot; value=&quot;917&quot;/&gt;&lt;/object&gt;&lt;object type=&quot;3&quot; unique_id=&quot;65420&quot;&gt;&lt;property id=&quot;20148&quot; value=&quot;5&quot;/&gt;&lt;property id=&quot;20300&quot; value=&quot;Slide 39 - &amp;quot;ACCOMMODATING EMPLOYEES  WITH SUBSTANCE USE DISORDER&amp;quot;&quot;/&gt;&lt;property id=&quot;20307&quot; value=&quot;1328&quot;/&gt;&lt;/object&gt;&lt;object type=&quot;3&quot; unique_id=&quot;65421&quot;&gt;&lt;property id=&quot;20148&quot; value=&quot;5&quot;/&gt;&lt;property id=&quot;20300&quot; value=&quot;Slide 40 - &amp;quot;General: reasonable accommodation&amp;quot;&quot;/&gt;&lt;property id=&quot;20307&quot; value=&quot;915&quot;/&gt;&lt;/object&gt;&lt;object type=&quot;3&quot; unique_id=&quot;65422&quot;&gt;&lt;property id=&quot;20148&quot; value=&quot;5&quot;/&gt;&lt;property id=&quot;20300&quot; value=&quot;Slide 41 - &amp;quot;Accommodation issues&amp;quot;&quot;/&gt;&lt;property id=&quot;20307&quot; value=&quot;889&quot;/&gt;&lt;/object&gt;&lt;object type=&quot;3&quot; unique_id=&quot;65423&quot;&gt;&lt;property id=&quot;20148&quot; value=&quot;5&quot;/&gt;&lt;property id=&quot;20300&quot; value=&quot;Slide 42 - &amp;quot;Flexible Schedule&amp;quot;&quot;/&gt;&lt;property id=&quot;20307&quot; value=&quot;894&quot;/&gt;&lt;/object&gt;&lt;object type=&quot;3&quot; unique_id=&quot;65424&quot;&gt;&lt;property id=&quot;20148&quot; value=&quot;5&quot;/&gt;&lt;property id=&quot;20300&quot; value=&quot;Slide 43 - &amp;quot;Reducing Distractions&amp;quot;&quot;/&gt;&lt;property id=&quot;20307&quot; value=&quot;888&quot;/&gt;&lt;/object&gt;&lt;object type=&quot;3&quot; unique_id=&quot;65425&quot;&gt;&lt;property id=&quot;20148&quot; value=&quot;5&quot;/&gt;&lt;property id=&quot;20300&quot; value=&quot;Slide 47 - &amp;quot;Summary (3)&amp;quot;&quot;/&gt;&lt;property id=&quot;20307&quot; value=&quot;918&quot;/&gt;&lt;/object&gt;&lt;object type=&quot;3&quot; unique_id=&quot;65426&quot;&gt;&lt;property id=&quot;20148&quot; value=&quot;5&quot;/&gt;&lt;property id=&quot;20300&quot; value=&quot;Slide 48 - &amp;quot;&amp;#x0D;&amp;#x0D;QUESTIONS AND ANSWERS&amp;#x0D;&amp;#x0D;&amp;quot;&quot;/&gt;&lt;property id=&quot;20307&quot; value=&quot;890&quot;/&gt;&lt;/object&gt;&lt;object type=&quot;3&quot; unique_id=&quot;65427&quot;&gt;&lt;property id=&quot;20148&quot; value=&quot;5&quot;/&gt;&lt;property id=&quot;20300&quot; value=&quot;Slide 49 - &amp;quot;JAN Resources&amp;quot;&quot;/&gt;&lt;property id=&quot;20307&quot; value=&quot;895&quot;/&gt;&lt;/object&gt;&lt;object type=&quot;3&quot; unique_id=&quot;65428&quot;&gt;&lt;property id=&quot;20148&quot; value=&quot;5&quot;/&gt;&lt;property id=&quot;20300&quot; value=&quot;Slide 50 - &amp;quot;Equal Employment Opportunity Commission (EEOC) Resources&amp;quot;&quot;/&gt;&lt;property id=&quot;20307&quot; value=&quot;896&quot;/&gt;&lt;/object&gt;&lt;object type=&quot;3&quot; unique_id=&quot;65429&quot;&gt;&lt;property id=&quot;20148&quot; value=&quot;5&quot;/&gt;&lt;property id=&quot;20300&quot; value=&quot;Slide 51 - &amp;quot;Thank you for attending  “ACCOMMODATION SOLUTIONS—SUBSTANCE USE DISORDER”&amp;quot;&quot;/&gt;&lt;property id=&quot;20307&quot; value=&quot;1285&quot;/&gt;&lt;/object&gt;&lt;object type=&quot;3&quot; unique_id=&quot;65430&quot;&gt;&lt;property id=&quot;20148&quot; value=&quot;5&quot;/&gt;&lt;property id=&quot;20300&quot; value=&quot;Slide 53 - &amp;quot;National Disability Employment Awareness Month (NDEAM) October 2023&amp;quot;&quot;/&gt;&lt;property id=&quot;20307&quot; value=&quot;1259&quot;/&gt;&lt;/object&gt;&lt;object type=&quot;3&quot; unique_id=&quot;65431&quot;&gt;&lt;property id=&quot;20148&quot; value=&quot;5&quot;/&gt;&lt;property id=&quot;20300&quot; value=&quot;Slide 52 - &amp;quot;Complete the Evaluation To claim the HR CEU &amp;quot;&quot;/&gt;&lt;property id=&quot;20307&quot; value=&quot;1326&quot;/&gt;&lt;/object&gt;&lt;object type=&quot;3&quot; unique_id=&quot;65432&quot;&gt;&lt;property id=&quot;20148&quot; value=&quot;5&quot;/&gt;&lt;property id=&quot;20300&quot; value=&quot;Slide 54 - &amp;quot;Contact JAN for More Information&amp;quot;&quot;/&gt;&lt;property id=&quot;20307&quot; value=&quot;1293&quot;/&gt;&lt;/object&gt;&lt;/object&gt;&lt;/object&gt;&lt;/database&gt;"/>
</p:tagLst>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2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4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5.xml><?xml version="1.0" encoding="utf-8"?>
<a:theme xmlns:a="http://schemas.openxmlformats.org/drawingml/2006/main" name="3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6.xml><?xml version="1.0" encoding="utf-8"?>
<a:theme xmlns:a="http://schemas.openxmlformats.org/drawingml/2006/main" name="5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7.xml><?xml version="1.0" encoding="utf-8"?>
<a:theme xmlns:a="http://schemas.openxmlformats.org/drawingml/2006/main" name="6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41506</TotalTime>
  <Words>2063</Words>
  <Application>Microsoft Office PowerPoint</Application>
  <PresentationFormat>Widescreen</PresentationFormat>
  <Paragraphs>317</Paragraphs>
  <Slides>54</Slides>
  <Notes>52</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54</vt:i4>
      </vt:variant>
    </vt:vector>
  </HeadingPairs>
  <TitlesOfParts>
    <vt:vector size="68" baseType="lpstr">
      <vt:lpstr>Arial</vt:lpstr>
      <vt:lpstr>Arial Nova</vt:lpstr>
      <vt:lpstr>Calibri</vt:lpstr>
      <vt:lpstr>Gill Sans MT</vt:lpstr>
      <vt:lpstr>Source Sans Pro Web</vt:lpstr>
      <vt:lpstr>Wingdings</vt:lpstr>
      <vt:lpstr>Wingdings 2</vt:lpstr>
      <vt:lpstr>Dividend</vt:lpstr>
      <vt:lpstr>1_Dividend</vt:lpstr>
      <vt:lpstr>2_Dividend</vt:lpstr>
      <vt:lpstr>4_Dividend</vt:lpstr>
      <vt:lpstr>3_Dividend</vt:lpstr>
      <vt:lpstr>5_Dividend</vt:lpstr>
      <vt:lpstr>6_Dividend</vt:lpstr>
      <vt:lpstr>Accommodation and Compliance Webcast Series: ACCOMMODATION SOLUTIONS—SUBSTANCE USE DISORDER</vt:lpstr>
      <vt:lpstr>Housekeeping</vt:lpstr>
      <vt:lpstr>Housekeeping 2</vt:lpstr>
      <vt:lpstr>Agenda</vt:lpstr>
      <vt:lpstr>APPLYING THE ADA TO SUBSTANCE USE DISORDERS DEFINITION OF DISABILITY CONDUCT POLICIES </vt:lpstr>
      <vt:lpstr>General Definition of Disability</vt:lpstr>
      <vt:lpstr>Definition applied to substance use disorders</vt:lpstr>
      <vt:lpstr>Exception: ILLEGAL DRUG USE</vt:lpstr>
      <vt:lpstr>Exception: CURRENT USE OF ALCOHOL</vt:lpstr>
      <vt:lpstr>General:  applying conduct policies</vt:lpstr>
      <vt:lpstr>Conduct polices Applied to substance use disorder</vt:lpstr>
      <vt:lpstr>Example 1</vt:lpstr>
      <vt:lpstr>Current Illegal Use</vt:lpstr>
      <vt:lpstr>Example 2</vt:lpstr>
      <vt:lpstr>Possible Current Illegal Use</vt:lpstr>
      <vt:lpstr>Example 3</vt:lpstr>
      <vt:lpstr>Current Illegal Use Defined</vt:lpstr>
      <vt:lpstr>Example 4</vt:lpstr>
      <vt:lpstr>Current Use OF ALCOHOL</vt:lpstr>
      <vt:lpstr>Example 5</vt:lpstr>
      <vt:lpstr>Leave for treatment</vt:lpstr>
      <vt:lpstr>Example 6</vt:lpstr>
      <vt:lpstr>Possible discrimination</vt:lpstr>
      <vt:lpstr>summary</vt:lpstr>
      <vt:lpstr>MEDICAL INQUIRIES AND EXAMINATIONS</vt:lpstr>
      <vt:lpstr>General: Medical inquiries and Examinations</vt:lpstr>
      <vt:lpstr>Tests for Illegal Drugs</vt:lpstr>
      <vt:lpstr>Tests for alcohol </vt:lpstr>
      <vt:lpstr>Example 7</vt:lpstr>
      <vt:lpstr>Inappropriate drug testing</vt:lpstr>
      <vt:lpstr>Example 8</vt:lpstr>
      <vt:lpstr>Appropriate Drug Testing</vt:lpstr>
      <vt:lpstr>Example 9</vt:lpstr>
      <vt:lpstr>inappropriate alcohol Testing</vt:lpstr>
      <vt:lpstr>Example 10</vt:lpstr>
      <vt:lpstr>Appropriate alcohol Testing</vt:lpstr>
      <vt:lpstr>Accommodation Request</vt:lpstr>
      <vt:lpstr>Summary (2)</vt:lpstr>
      <vt:lpstr>ACCOMMODATING EMPLOYEES  WITH SUBSTANCE USE DISORDER</vt:lpstr>
      <vt:lpstr>General: reasonable accommodation</vt:lpstr>
      <vt:lpstr>Accommodation issues</vt:lpstr>
      <vt:lpstr>Flexible Schedule</vt:lpstr>
      <vt:lpstr>Reducing Distractions</vt:lpstr>
      <vt:lpstr>Reducing Stress</vt:lpstr>
      <vt:lpstr>Avoiding Social Events</vt:lpstr>
      <vt:lpstr>Reassignment</vt:lpstr>
      <vt:lpstr>Summary (3)</vt:lpstr>
      <vt:lpstr>  QUESTIONS AND ANSWERS  </vt:lpstr>
      <vt:lpstr>JAN Resources</vt:lpstr>
      <vt:lpstr>Equal Employment Opportunity Commission (EEOC) Resources</vt:lpstr>
      <vt:lpstr>Thank you for attending  “ACCOMMODATION SOLUTIONS—SUBSTANCE USE DISORDER”</vt:lpstr>
      <vt:lpstr>Complete the Evaluation To claim the HR CEU </vt:lpstr>
      <vt:lpstr>National Disability Employment Awareness Month (NDEAM) October 2023</vt:lpstr>
      <vt:lpstr>Contact JAN for More Information</vt:lpstr>
    </vt:vector>
  </TitlesOfParts>
  <Company>Job Accommodation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Loy</dc:creator>
  <cp:lastModifiedBy>Lyssa Rowan</cp:lastModifiedBy>
  <cp:revision>493</cp:revision>
  <cp:lastPrinted>2021-04-19T14:32:29Z</cp:lastPrinted>
  <dcterms:created xsi:type="dcterms:W3CDTF">2010-02-17T13:49:31Z</dcterms:created>
  <dcterms:modified xsi:type="dcterms:W3CDTF">2023-09-12T17:06:14Z</dcterms:modified>
</cp:coreProperties>
</file>