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Lst>
  <p:notesMasterIdLst>
    <p:notesMasterId r:id="rId33"/>
  </p:notesMasterIdLst>
  <p:sldIdLst>
    <p:sldId id="256" r:id="rId3"/>
    <p:sldId id="266" r:id="rId4"/>
    <p:sldId id="301" r:id="rId5"/>
    <p:sldId id="302" r:id="rId6"/>
    <p:sldId id="303" r:id="rId7"/>
    <p:sldId id="304" r:id="rId8"/>
    <p:sldId id="305" r:id="rId9"/>
    <p:sldId id="306" r:id="rId10"/>
    <p:sldId id="307" r:id="rId11"/>
    <p:sldId id="308" r:id="rId12"/>
    <p:sldId id="309" r:id="rId13"/>
    <p:sldId id="310" r:id="rId14"/>
    <p:sldId id="311" r:id="rId15"/>
    <p:sldId id="312" r:id="rId16"/>
    <p:sldId id="313" r:id="rId17"/>
    <p:sldId id="314" r:id="rId18"/>
    <p:sldId id="315" r:id="rId19"/>
    <p:sldId id="316" r:id="rId20"/>
    <p:sldId id="317" r:id="rId21"/>
    <p:sldId id="318" r:id="rId22"/>
    <p:sldId id="319" r:id="rId23"/>
    <p:sldId id="1195" r:id="rId24"/>
    <p:sldId id="1204" r:id="rId25"/>
    <p:sldId id="1198" r:id="rId26"/>
    <p:sldId id="1199" r:id="rId27"/>
    <p:sldId id="1200" r:id="rId28"/>
    <p:sldId id="1201" r:id="rId29"/>
    <p:sldId id="1202" r:id="rId30"/>
    <p:sldId id="1205" r:id="rId31"/>
    <p:sldId id="29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0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64" autoAdjust="0"/>
    <p:restoredTop sz="86385" autoAdjust="0"/>
  </p:normalViewPr>
  <p:slideViewPr>
    <p:cSldViewPr snapToGrid="0">
      <p:cViewPr varScale="1">
        <p:scale>
          <a:sx n="95" d="100"/>
          <a:sy n="95" d="100"/>
        </p:scale>
        <p:origin x="1176" y="78"/>
      </p:cViewPr>
      <p:guideLst/>
    </p:cSldViewPr>
  </p:slideViewPr>
  <p:outlineViewPr>
    <p:cViewPr>
      <p:scale>
        <a:sx n="33" d="100"/>
        <a:sy n="33" d="100"/>
      </p:scale>
      <p:origin x="0" y="-9816"/>
    </p:cViewPr>
  </p:outlineViewPr>
  <p:notesTextViewPr>
    <p:cViewPr>
      <p:scale>
        <a:sx n="1" d="1"/>
        <a:sy n="1" d="1"/>
      </p:scale>
      <p:origin x="0" y="0"/>
    </p:cViewPr>
  </p:notesTextViewPr>
  <p:notesViewPr>
    <p:cSldViewPr snapToGrid="0">
      <p:cViewPr varScale="1">
        <p:scale>
          <a:sx n="51" d="100"/>
          <a:sy n="51" d="100"/>
        </p:scale>
        <p:origin x="2694" y="3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B7B5C9-E85B-4562-B0C3-16DA6BBF8EE6}" type="doc">
      <dgm:prSet loTypeId="urn:microsoft.com/office/officeart/2016/7/layout/VerticalSolidActionList" loCatId="List" qsTypeId="urn:microsoft.com/office/officeart/2005/8/quickstyle/simple1" qsCatId="simple" csTypeId="urn:microsoft.com/office/officeart/2005/8/colors/accent1_2" csCatId="accent1" phldr="1"/>
      <dgm:spPr/>
      <dgm:t>
        <a:bodyPr/>
        <a:lstStyle/>
        <a:p>
          <a:endParaRPr lang="en-US"/>
        </a:p>
      </dgm:t>
    </dgm:pt>
    <dgm:pt modelId="{8ACAB785-AC2A-4D2E-B9DF-3407BCD9C035}">
      <dgm:prSet custT="1"/>
      <dgm:spPr/>
      <dgm:t>
        <a:bodyPr/>
        <a:lstStyle/>
        <a:p>
          <a:r>
            <a:rPr lang="en-US" sz="2800">
              <a:latin typeface="Arial" panose="020B0604020202020204" pitchFamily="34" charset="0"/>
              <a:cs typeface="Arial" panose="020B0604020202020204" pitchFamily="34" charset="0"/>
            </a:rPr>
            <a:t>Visit</a:t>
          </a:r>
          <a:endParaRPr lang="en-US" sz="2800" dirty="0">
            <a:latin typeface="Arial" panose="020B0604020202020204" pitchFamily="34" charset="0"/>
            <a:cs typeface="Arial" panose="020B0604020202020204" pitchFamily="34" charset="0"/>
          </a:endParaRPr>
        </a:p>
      </dgm:t>
    </dgm:pt>
    <dgm:pt modelId="{F07C9693-6151-412C-910C-635EDE941326}" type="parTrans" cxnId="{09371DE9-6201-48DC-9F6B-1FA191C35CF2}">
      <dgm:prSet/>
      <dgm:spPr/>
      <dgm:t>
        <a:bodyPr/>
        <a:lstStyle/>
        <a:p>
          <a:endParaRPr lang="en-US"/>
        </a:p>
      </dgm:t>
    </dgm:pt>
    <dgm:pt modelId="{69E6F4DC-D787-4931-B7E9-6F56D48E4F03}" type="sibTrans" cxnId="{09371DE9-6201-48DC-9F6B-1FA191C35CF2}">
      <dgm:prSet/>
      <dgm:spPr/>
      <dgm:t>
        <a:bodyPr/>
        <a:lstStyle/>
        <a:p>
          <a:endParaRPr lang="en-US"/>
        </a:p>
      </dgm:t>
    </dgm:pt>
    <dgm:pt modelId="{37A3B53A-8575-48B8-B44D-8B948D4D4233}">
      <dgm:prSet custT="1"/>
      <dgm:spPr/>
      <dgm:t>
        <a:bodyPr/>
        <a:lstStyle/>
        <a:p>
          <a:r>
            <a:rPr lang="en-US" sz="2200" dirty="0">
              <a:solidFill>
                <a:srgbClr val="002060"/>
              </a:solidFill>
              <a:latin typeface="Arial" panose="020B0604020202020204" pitchFamily="34" charset="0"/>
              <a:cs typeface="Arial" panose="020B0604020202020204" pitchFamily="34" charset="0"/>
            </a:rPr>
            <a:t>AskJAN.org</a:t>
          </a:r>
        </a:p>
      </dgm:t>
    </dgm:pt>
    <dgm:pt modelId="{E473B189-50AD-4439-82CD-577386CA202C}" type="parTrans" cxnId="{63D6D5BB-7F8B-4EE4-8738-4E34EB26870D}">
      <dgm:prSet/>
      <dgm:spPr/>
      <dgm:t>
        <a:bodyPr/>
        <a:lstStyle/>
        <a:p>
          <a:endParaRPr lang="en-US"/>
        </a:p>
      </dgm:t>
    </dgm:pt>
    <dgm:pt modelId="{71748C51-AB7B-4BB9-9574-82A8430EC315}" type="sibTrans" cxnId="{63D6D5BB-7F8B-4EE4-8738-4E34EB26870D}">
      <dgm:prSet/>
      <dgm:spPr/>
      <dgm:t>
        <a:bodyPr/>
        <a:lstStyle/>
        <a:p>
          <a:endParaRPr lang="en-US"/>
        </a:p>
      </dgm:t>
    </dgm:pt>
    <dgm:pt modelId="{49BE56A4-9965-437C-8434-2A62BF01B3DC}">
      <dgm:prSet custT="1"/>
      <dgm:spPr/>
      <dgm:t>
        <a:bodyPr/>
        <a:lstStyle/>
        <a:p>
          <a:r>
            <a:rPr lang="en-US" sz="2800" dirty="0">
              <a:latin typeface="Arial" panose="020B0604020202020204" pitchFamily="34" charset="0"/>
              <a:cs typeface="Arial" panose="020B0604020202020204" pitchFamily="34" charset="0"/>
            </a:rPr>
            <a:t>Call</a:t>
          </a:r>
        </a:p>
      </dgm:t>
    </dgm:pt>
    <dgm:pt modelId="{9A6B54CE-0864-4619-852F-CC1050D929CA}" type="parTrans" cxnId="{20A6FE57-D66D-4A40-8EC9-EA6E300973D4}">
      <dgm:prSet/>
      <dgm:spPr/>
      <dgm:t>
        <a:bodyPr/>
        <a:lstStyle/>
        <a:p>
          <a:endParaRPr lang="en-US"/>
        </a:p>
      </dgm:t>
    </dgm:pt>
    <dgm:pt modelId="{F0DBC532-2ADA-4402-A4D7-2464EDC35BCC}" type="sibTrans" cxnId="{20A6FE57-D66D-4A40-8EC9-EA6E300973D4}">
      <dgm:prSet/>
      <dgm:spPr/>
      <dgm:t>
        <a:bodyPr/>
        <a:lstStyle/>
        <a:p>
          <a:endParaRPr lang="en-US"/>
        </a:p>
      </dgm:t>
    </dgm:pt>
    <dgm:pt modelId="{9D91E057-164E-4B0A-A113-56ABD94EDA0C}">
      <dgm:prSet custT="1"/>
      <dgm:spPr/>
      <dgm:t>
        <a:bodyPr/>
        <a:lstStyle/>
        <a:p>
          <a:r>
            <a:rPr lang="en-US" sz="1800" dirty="0">
              <a:solidFill>
                <a:srgbClr val="002060"/>
              </a:solidFill>
              <a:latin typeface="Arial" panose="020B0604020202020204" pitchFamily="34" charset="0"/>
              <a:cs typeface="Arial" panose="020B0604020202020204" pitchFamily="34" charset="0"/>
            </a:rPr>
            <a:t>800.526.7234</a:t>
          </a:r>
          <a:endParaRPr lang="en-US" sz="2800" dirty="0">
            <a:solidFill>
              <a:srgbClr val="002060"/>
            </a:solidFill>
            <a:latin typeface="Arial" panose="020B0604020202020204" pitchFamily="34" charset="0"/>
            <a:cs typeface="Arial" panose="020B0604020202020204" pitchFamily="34" charset="0"/>
          </a:endParaRPr>
        </a:p>
      </dgm:t>
    </dgm:pt>
    <dgm:pt modelId="{5A81F364-86FA-4E3E-B352-DFE5B002AE4C}" type="parTrans" cxnId="{76D0BBE6-E9BD-46BB-9614-10519203672C}">
      <dgm:prSet/>
      <dgm:spPr/>
      <dgm:t>
        <a:bodyPr/>
        <a:lstStyle/>
        <a:p>
          <a:endParaRPr lang="en-US"/>
        </a:p>
      </dgm:t>
    </dgm:pt>
    <dgm:pt modelId="{F53DA0D4-1609-4C08-BAD7-2F70B6F97CFB}" type="sibTrans" cxnId="{76D0BBE6-E9BD-46BB-9614-10519203672C}">
      <dgm:prSet/>
      <dgm:spPr/>
      <dgm:t>
        <a:bodyPr/>
        <a:lstStyle/>
        <a:p>
          <a:endParaRPr lang="en-US"/>
        </a:p>
      </dgm:t>
    </dgm:pt>
    <dgm:pt modelId="{97B88BEA-1C83-4896-986E-529E660E6FF2}">
      <dgm:prSet custT="1"/>
      <dgm:spPr/>
      <dgm:t>
        <a:bodyPr/>
        <a:lstStyle/>
        <a:p>
          <a:r>
            <a:rPr lang="en-US" sz="1800" dirty="0">
              <a:solidFill>
                <a:srgbClr val="002060"/>
              </a:solidFill>
              <a:latin typeface="Arial" panose="020B0604020202020204" pitchFamily="34" charset="0"/>
              <a:cs typeface="Arial" panose="020B0604020202020204" pitchFamily="34" charset="0"/>
            </a:rPr>
            <a:t>877.781.9403 (TTY)</a:t>
          </a:r>
          <a:endParaRPr lang="en-US" sz="1400" dirty="0">
            <a:solidFill>
              <a:srgbClr val="002060"/>
            </a:solidFill>
            <a:latin typeface="Arial" panose="020B0604020202020204" pitchFamily="34" charset="0"/>
            <a:cs typeface="Arial" panose="020B0604020202020204" pitchFamily="34" charset="0"/>
          </a:endParaRPr>
        </a:p>
      </dgm:t>
    </dgm:pt>
    <dgm:pt modelId="{03008A00-33C0-4916-814F-FD64F953A01D}" type="parTrans" cxnId="{DA45BF01-B25C-4A18-B97A-9B7BC3DDA572}">
      <dgm:prSet/>
      <dgm:spPr/>
      <dgm:t>
        <a:bodyPr/>
        <a:lstStyle/>
        <a:p>
          <a:endParaRPr lang="en-US"/>
        </a:p>
      </dgm:t>
    </dgm:pt>
    <dgm:pt modelId="{86B736CD-B11A-4697-8BFC-141B63F56893}" type="sibTrans" cxnId="{DA45BF01-B25C-4A18-B97A-9B7BC3DDA572}">
      <dgm:prSet/>
      <dgm:spPr/>
      <dgm:t>
        <a:bodyPr/>
        <a:lstStyle/>
        <a:p>
          <a:endParaRPr lang="en-US"/>
        </a:p>
      </dgm:t>
    </dgm:pt>
    <dgm:pt modelId="{A0D3DD45-4F65-4CC2-8604-503A1159E383}">
      <dgm:prSet custT="1"/>
      <dgm:spPr/>
      <dgm:t>
        <a:bodyPr/>
        <a:lstStyle/>
        <a:p>
          <a:r>
            <a:rPr lang="en-US" sz="2800">
              <a:latin typeface="Arial" panose="020B0604020202020204" pitchFamily="34" charset="0"/>
              <a:cs typeface="Arial" panose="020B0604020202020204" pitchFamily="34" charset="0"/>
            </a:rPr>
            <a:t>Chat</a:t>
          </a:r>
          <a:endParaRPr lang="en-US" sz="2800" dirty="0">
            <a:latin typeface="Arial" panose="020B0604020202020204" pitchFamily="34" charset="0"/>
            <a:cs typeface="Arial" panose="020B0604020202020204" pitchFamily="34" charset="0"/>
          </a:endParaRPr>
        </a:p>
      </dgm:t>
    </dgm:pt>
    <dgm:pt modelId="{1603659A-A2AA-4D7E-90D8-8E386C5D0706}" type="parTrans" cxnId="{D65A4540-D2BB-4169-A103-79DA5BDED9BD}">
      <dgm:prSet/>
      <dgm:spPr/>
      <dgm:t>
        <a:bodyPr/>
        <a:lstStyle/>
        <a:p>
          <a:endParaRPr lang="en-US"/>
        </a:p>
      </dgm:t>
    </dgm:pt>
    <dgm:pt modelId="{3AB7D0E4-AB9E-4C03-8A4F-65B0D35EFBB4}" type="sibTrans" cxnId="{D65A4540-D2BB-4169-A103-79DA5BDED9BD}">
      <dgm:prSet/>
      <dgm:spPr/>
      <dgm:t>
        <a:bodyPr/>
        <a:lstStyle/>
        <a:p>
          <a:endParaRPr lang="en-US"/>
        </a:p>
      </dgm:t>
    </dgm:pt>
    <dgm:pt modelId="{18EA27CD-2033-4A4C-9F96-1EA0682C2302}">
      <dgm:prSet custT="1"/>
      <dgm:spPr/>
      <dgm:t>
        <a:bodyPr/>
        <a:lstStyle/>
        <a:p>
          <a:r>
            <a:rPr lang="en-US" sz="2200" dirty="0">
              <a:solidFill>
                <a:srgbClr val="002060"/>
              </a:solidFill>
              <a:latin typeface="Arial" panose="020B0604020202020204" pitchFamily="34" charset="0"/>
              <a:cs typeface="Arial" panose="020B0604020202020204" pitchFamily="34" charset="0"/>
            </a:rPr>
            <a:t>@ AskJAN.org</a:t>
          </a:r>
        </a:p>
      </dgm:t>
    </dgm:pt>
    <dgm:pt modelId="{1C7D68EC-DE3F-4318-9DE7-EF504F6A6057}" type="parTrans" cxnId="{EA6D3D3C-ABFE-4953-A8F6-AFFB102DE9A3}">
      <dgm:prSet/>
      <dgm:spPr/>
      <dgm:t>
        <a:bodyPr/>
        <a:lstStyle/>
        <a:p>
          <a:endParaRPr lang="en-US"/>
        </a:p>
      </dgm:t>
    </dgm:pt>
    <dgm:pt modelId="{052CBF26-C647-4632-8CB4-3896352AA1FA}" type="sibTrans" cxnId="{EA6D3D3C-ABFE-4953-A8F6-AFFB102DE9A3}">
      <dgm:prSet/>
      <dgm:spPr/>
      <dgm:t>
        <a:bodyPr/>
        <a:lstStyle/>
        <a:p>
          <a:endParaRPr lang="en-US"/>
        </a:p>
      </dgm:t>
    </dgm:pt>
    <dgm:pt modelId="{0F2101F2-27C5-4E71-A29E-E4B873E6F0B2}">
      <dgm:prSet custT="1"/>
      <dgm:spPr/>
      <dgm:t>
        <a:bodyPr/>
        <a:lstStyle/>
        <a:p>
          <a:r>
            <a:rPr lang="en-US" sz="2800">
              <a:latin typeface="Arial" panose="020B0604020202020204" pitchFamily="34" charset="0"/>
              <a:cs typeface="Arial" panose="020B0604020202020204" pitchFamily="34" charset="0"/>
            </a:rPr>
            <a:t>Submit</a:t>
          </a:r>
          <a:endParaRPr lang="en-US" sz="2800" dirty="0">
            <a:latin typeface="Arial" panose="020B0604020202020204" pitchFamily="34" charset="0"/>
            <a:cs typeface="Arial" panose="020B0604020202020204" pitchFamily="34" charset="0"/>
          </a:endParaRPr>
        </a:p>
      </dgm:t>
    </dgm:pt>
    <dgm:pt modelId="{E08C1E6C-A335-4AB5-B21C-E740AC2BFFD2}" type="parTrans" cxnId="{CD4510A8-D286-4696-9748-60F6DB825C52}">
      <dgm:prSet/>
      <dgm:spPr/>
      <dgm:t>
        <a:bodyPr/>
        <a:lstStyle/>
        <a:p>
          <a:endParaRPr lang="en-US"/>
        </a:p>
      </dgm:t>
    </dgm:pt>
    <dgm:pt modelId="{B3E1215E-4378-4C8D-A305-8DDA65BE0A7F}" type="sibTrans" cxnId="{CD4510A8-D286-4696-9748-60F6DB825C52}">
      <dgm:prSet/>
      <dgm:spPr/>
      <dgm:t>
        <a:bodyPr/>
        <a:lstStyle/>
        <a:p>
          <a:endParaRPr lang="en-US"/>
        </a:p>
      </dgm:t>
    </dgm:pt>
    <dgm:pt modelId="{FC1FEFC9-2F04-4DD2-AD6D-E59FCD44276C}">
      <dgm:prSet custT="1"/>
      <dgm:spPr/>
      <dgm:t>
        <a:bodyPr/>
        <a:lstStyle/>
        <a:p>
          <a:r>
            <a:rPr lang="en-US" sz="2200" dirty="0">
              <a:solidFill>
                <a:srgbClr val="002060"/>
              </a:solidFill>
              <a:latin typeface="Arial" panose="020B0604020202020204" pitchFamily="34" charset="0"/>
              <a:cs typeface="Arial" panose="020B0604020202020204" pitchFamily="34" charset="0"/>
            </a:rPr>
            <a:t>JAN on Demand Inquiry @ AskJAN.org/</a:t>
          </a:r>
          <a:r>
            <a:rPr lang="en-US" sz="2200" dirty="0" err="1">
              <a:solidFill>
                <a:srgbClr val="002060"/>
              </a:solidFill>
              <a:latin typeface="Arial" panose="020B0604020202020204" pitchFamily="34" charset="0"/>
              <a:cs typeface="Arial" panose="020B0604020202020204" pitchFamily="34" charset="0"/>
            </a:rPr>
            <a:t>JANonDemand.cfm</a:t>
          </a:r>
          <a:r>
            <a:rPr lang="en-US" sz="2200" dirty="0">
              <a:solidFill>
                <a:srgbClr val="002060"/>
              </a:solidFill>
              <a:latin typeface="Arial" panose="020B0604020202020204" pitchFamily="34" charset="0"/>
              <a:cs typeface="Arial" panose="020B0604020202020204" pitchFamily="34" charset="0"/>
            </a:rPr>
            <a:t> </a:t>
          </a:r>
        </a:p>
      </dgm:t>
    </dgm:pt>
    <dgm:pt modelId="{E462AE89-421B-4469-9DD2-DFF1505AC0D7}" type="parTrans" cxnId="{FCF5E7F5-2715-4542-867D-09184DEA160F}">
      <dgm:prSet/>
      <dgm:spPr/>
      <dgm:t>
        <a:bodyPr/>
        <a:lstStyle/>
        <a:p>
          <a:endParaRPr lang="en-US"/>
        </a:p>
      </dgm:t>
    </dgm:pt>
    <dgm:pt modelId="{EC3F3601-983A-4014-B0ED-A482BB187717}" type="sibTrans" cxnId="{FCF5E7F5-2715-4542-867D-09184DEA160F}">
      <dgm:prSet/>
      <dgm:spPr/>
      <dgm:t>
        <a:bodyPr/>
        <a:lstStyle/>
        <a:p>
          <a:endParaRPr lang="en-US"/>
        </a:p>
      </dgm:t>
    </dgm:pt>
    <dgm:pt modelId="{DE193B17-01D5-4947-90DB-A57ED874F09C}">
      <dgm:prSet custT="1"/>
      <dgm:spPr/>
      <dgm:t>
        <a:bodyPr/>
        <a:lstStyle/>
        <a:p>
          <a:r>
            <a:rPr lang="en-US" sz="2800">
              <a:latin typeface="Arial" panose="020B0604020202020204" pitchFamily="34" charset="0"/>
              <a:cs typeface="Arial" panose="020B0604020202020204" pitchFamily="34" charset="0"/>
            </a:rPr>
            <a:t>Email</a:t>
          </a:r>
          <a:endParaRPr lang="en-US" sz="2800" dirty="0">
            <a:latin typeface="Arial" panose="020B0604020202020204" pitchFamily="34" charset="0"/>
            <a:cs typeface="Arial" panose="020B0604020202020204" pitchFamily="34" charset="0"/>
          </a:endParaRPr>
        </a:p>
      </dgm:t>
    </dgm:pt>
    <dgm:pt modelId="{53E79153-36A7-4DDC-B94F-76B1DD1C830F}" type="parTrans" cxnId="{2F305330-A6D6-4813-9A87-CFEADE0D5169}">
      <dgm:prSet/>
      <dgm:spPr/>
      <dgm:t>
        <a:bodyPr/>
        <a:lstStyle/>
        <a:p>
          <a:endParaRPr lang="en-US"/>
        </a:p>
      </dgm:t>
    </dgm:pt>
    <dgm:pt modelId="{1EAE51DA-8FD0-469B-8254-58BE8A8BCD7F}" type="sibTrans" cxnId="{2F305330-A6D6-4813-9A87-CFEADE0D5169}">
      <dgm:prSet/>
      <dgm:spPr/>
      <dgm:t>
        <a:bodyPr/>
        <a:lstStyle/>
        <a:p>
          <a:endParaRPr lang="en-US"/>
        </a:p>
      </dgm:t>
    </dgm:pt>
    <dgm:pt modelId="{2A7A1DD2-1722-4E18-869B-B01993198337}">
      <dgm:prSet custT="1"/>
      <dgm:spPr/>
      <dgm:t>
        <a:bodyPr/>
        <a:lstStyle/>
        <a:p>
          <a:r>
            <a:rPr lang="en-US" sz="2200" dirty="0">
              <a:solidFill>
                <a:srgbClr val="002060"/>
              </a:solidFill>
              <a:latin typeface="Arial" panose="020B0604020202020204" pitchFamily="34" charset="0"/>
              <a:cs typeface="Arial" panose="020B0604020202020204" pitchFamily="34" charset="0"/>
            </a:rPr>
            <a:t>JAN@AskJAN.org</a:t>
          </a:r>
        </a:p>
      </dgm:t>
    </dgm:pt>
    <dgm:pt modelId="{E4467723-727E-40C0-9C05-BD16F5975C67}" type="parTrans" cxnId="{51C96E27-BE03-4808-9A81-CAE8FFE5FBE0}">
      <dgm:prSet/>
      <dgm:spPr/>
      <dgm:t>
        <a:bodyPr/>
        <a:lstStyle/>
        <a:p>
          <a:endParaRPr lang="en-US"/>
        </a:p>
      </dgm:t>
    </dgm:pt>
    <dgm:pt modelId="{C3A54CE1-1038-42D5-9E47-68A356DBD999}" type="sibTrans" cxnId="{51C96E27-BE03-4808-9A81-CAE8FFE5FBE0}">
      <dgm:prSet/>
      <dgm:spPr/>
      <dgm:t>
        <a:bodyPr/>
        <a:lstStyle/>
        <a:p>
          <a:endParaRPr lang="en-US"/>
        </a:p>
      </dgm:t>
    </dgm:pt>
    <dgm:pt modelId="{A3006EF7-0D45-4DEE-873A-90334446B58B}">
      <dgm:prSet custT="1"/>
      <dgm:spPr/>
      <dgm:t>
        <a:bodyPr/>
        <a:lstStyle/>
        <a:p>
          <a:r>
            <a:rPr lang="en-US" sz="2700">
              <a:latin typeface="Arial" panose="020B0604020202020204" pitchFamily="34" charset="0"/>
              <a:cs typeface="Arial" panose="020B0604020202020204" pitchFamily="34" charset="0"/>
            </a:rPr>
            <a:t>Social Media</a:t>
          </a:r>
          <a:endParaRPr lang="en-US" sz="2700" dirty="0">
            <a:latin typeface="Arial" panose="020B0604020202020204" pitchFamily="34" charset="0"/>
            <a:cs typeface="Arial" panose="020B0604020202020204" pitchFamily="34" charset="0"/>
          </a:endParaRPr>
        </a:p>
      </dgm:t>
    </dgm:pt>
    <dgm:pt modelId="{C57C3AB1-86FA-4DBB-9137-8A6F7965C6F2}" type="parTrans" cxnId="{34945F37-47EE-4F7C-9232-2758C7690927}">
      <dgm:prSet/>
      <dgm:spPr/>
      <dgm:t>
        <a:bodyPr/>
        <a:lstStyle/>
        <a:p>
          <a:endParaRPr lang="en-US"/>
        </a:p>
      </dgm:t>
    </dgm:pt>
    <dgm:pt modelId="{BF37630E-EA3F-462E-86D5-951B26ABCABC}" type="sibTrans" cxnId="{34945F37-47EE-4F7C-9232-2758C7690927}">
      <dgm:prSet/>
      <dgm:spPr/>
      <dgm:t>
        <a:bodyPr/>
        <a:lstStyle/>
        <a:p>
          <a:endParaRPr lang="en-US"/>
        </a:p>
      </dgm:t>
    </dgm:pt>
    <dgm:pt modelId="{4F2DF93E-E6A9-4AB9-B514-15D47164A693}">
      <dgm:prSet custT="1"/>
      <dgm:spPr/>
      <dgm:t>
        <a:bodyPr/>
        <a:lstStyle/>
        <a:p>
          <a:pPr>
            <a:spcAft>
              <a:spcPts val="0"/>
            </a:spcAft>
          </a:pPr>
          <a:r>
            <a:rPr lang="en-US" sz="2000" dirty="0">
              <a:solidFill>
                <a:srgbClr val="002060"/>
              </a:solidFill>
              <a:latin typeface="Arial" panose="020B0604020202020204" pitchFamily="34" charset="0"/>
              <a:cs typeface="Arial" panose="020B0604020202020204" pitchFamily="34" charset="0"/>
            </a:rPr>
            <a:t>Facebook – Job Accommodation Network</a:t>
          </a:r>
        </a:p>
      </dgm:t>
    </dgm:pt>
    <dgm:pt modelId="{C8C62D38-2403-433E-BF37-055DDC2DD405}" type="parTrans" cxnId="{B83C7158-96A1-4A66-9233-CBC715892A6B}">
      <dgm:prSet/>
      <dgm:spPr/>
      <dgm:t>
        <a:bodyPr/>
        <a:lstStyle/>
        <a:p>
          <a:endParaRPr lang="en-US"/>
        </a:p>
      </dgm:t>
    </dgm:pt>
    <dgm:pt modelId="{09B8353E-59CD-4465-A0B7-78D75F847EB0}" type="sibTrans" cxnId="{B83C7158-96A1-4A66-9233-CBC715892A6B}">
      <dgm:prSet/>
      <dgm:spPr/>
      <dgm:t>
        <a:bodyPr/>
        <a:lstStyle/>
        <a:p>
          <a:endParaRPr lang="en-US"/>
        </a:p>
      </dgm:t>
    </dgm:pt>
    <dgm:pt modelId="{007F21B6-A495-48B8-991F-B4DD4A8F36E0}">
      <dgm:prSet custT="1"/>
      <dgm:spPr/>
      <dgm:t>
        <a:bodyPr/>
        <a:lstStyle/>
        <a:p>
          <a:pPr>
            <a:spcAft>
              <a:spcPct val="35000"/>
            </a:spcAft>
          </a:pPr>
          <a:r>
            <a:rPr lang="en-US" sz="2000" dirty="0">
              <a:solidFill>
                <a:srgbClr val="002060"/>
              </a:solidFill>
              <a:latin typeface="Arial" panose="020B0604020202020204" pitchFamily="34" charset="0"/>
              <a:cs typeface="Arial" panose="020B0604020202020204" pitchFamily="34" charset="0"/>
            </a:rPr>
            <a:t>Twitter – @JANatJAN</a:t>
          </a:r>
        </a:p>
      </dgm:t>
    </dgm:pt>
    <dgm:pt modelId="{AEB55431-079F-4060-8325-45C8985BB4FB}" type="parTrans" cxnId="{C1C7F5A0-9F79-4CF0-B6D5-B241EE22800F}">
      <dgm:prSet/>
      <dgm:spPr/>
      <dgm:t>
        <a:bodyPr/>
        <a:lstStyle/>
        <a:p>
          <a:endParaRPr lang="en-US"/>
        </a:p>
      </dgm:t>
    </dgm:pt>
    <dgm:pt modelId="{0A0CE8DC-701A-4FB0-A387-7B73FA5941FC}" type="sibTrans" cxnId="{C1C7F5A0-9F79-4CF0-B6D5-B241EE22800F}">
      <dgm:prSet/>
      <dgm:spPr/>
      <dgm:t>
        <a:bodyPr/>
        <a:lstStyle/>
        <a:p>
          <a:endParaRPr lang="en-US"/>
        </a:p>
      </dgm:t>
    </dgm:pt>
    <dgm:pt modelId="{07FFBE56-8E5C-47B4-826F-78B60D33A189}" type="pres">
      <dgm:prSet presAssocID="{E1B7B5C9-E85B-4562-B0C3-16DA6BBF8EE6}" presName="Name0" presStyleCnt="0">
        <dgm:presLayoutVars>
          <dgm:dir/>
          <dgm:animLvl val="lvl"/>
          <dgm:resizeHandles val="exact"/>
        </dgm:presLayoutVars>
      </dgm:prSet>
      <dgm:spPr/>
    </dgm:pt>
    <dgm:pt modelId="{40A25EE5-414F-4CDC-9E2C-E081EC179671}" type="pres">
      <dgm:prSet presAssocID="{8ACAB785-AC2A-4D2E-B9DF-3407BCD9C035}" presName="linNode" presStyleCnt="0"/>
      <dgm:spPr/>
    </dgm:pt>
    <dgm:pt modelId="{358F9B01-4B8A-49E6-8182-92064EE7D17C}" type="pres">
      <dgm:prSet presAssocID="{8ACAB785-AC2A-4D2E-B9DF-3407BCD9C035}" presName="parentText" presStyleLbl="alignNode1" presStyleIdx="0" presStyleCnt="6">
        <dgm:presLayoutVars>
          <dgm:chMax val="1"/>
          <dgm:bulletEnabled/>
        </dgm:presLayoutVars>
      </dgm:prSet>
      <dgm:spPr/>
    </dgm:pt>
    <dgm:pt modelId="{C10D720D-524B-40A2-9A01-9A5E8D4E41AE}" type="pres">
      <dgm:prSet presAssocID="{8ACAB785-AC2A-4D2E-B9DF-3407BCD9C035}" presName="descendantText" presStyleLbl="alignAccFollowNode1" presStyleIdx="0" presStyleCnt="6">
        <dgm:presLayoutVars>
          <dgm:bulletEnabled/>
        </dgm:presLayoutVars>
      </dgm:prSet>
      <dgm:spPr/>
    </dgm:pt>
    <dgm:pt modelId="{7D49CA3D-23B6-48DE-9AD8-E36620B30B23}" type="pres">
      <dgm:prSet presAssocID="{69E6F4DC-D787-4931-B7E9-6F56D48E4F03}" presName="sp" presStyleCnt="0"/>
      <dgm:spPr/>
    </dgm:pt>
    <dgm:pt modelId="{5B4F5400-2CA5-4E04-9778-5EB04855F054}" type="pres">
      <dgm:prSet presAssocID="{49BE56A4-9965-437C-8434-2A62BF01B3DC}" presName="linNode" presStyleCnt="0"/>
      <dgm:spPr/>
    </dgm:pt>
    <dgm:pt modelId="{F603894A-3084-49F9-A36C-5951C1EE89B2}" type="pres">
      <dgm:prSet presAssocID="{49BE56A4-9965-437C-8434-2A62BF01B3DC}" presName="parentText" presStyleLbl="alignNode1" presStyleIdx="1" presStyleCnt="6">
        <dgm:presLayoutVars>
          <dgm:chMax val="1"/>
          <dgm:bulletEnabled/>
        </dgm:presLayoutVars>
      </dgm:prSet>
      <dgm:spPr/>
    </dgm:pt>
    <dgm:pt modelId="{1DC4E024-7BBB-4D38-86F8-4194D5DE58DA}" type="pres">
      <dgm:prSet presAssocID="{49BE56A4-9965-437C-8434-2A62BF01B3DC}" presName="descendantText" presStyleLbl="alignAccFollowNode1" presStyleIdx="1" presStyleCnt="6">
        <dgm:presLayoutVars>
          <dgm:bulletEnabled/>
        </dgm:presLayoutVars>
      </dgm:prSet>
      <dgm:spPr/>
    </dgm:pt>
    <dgm:pt modelId="{E0FFD8AD-8CF5-4E45-9D51-35685BCBCEBD}" type="pres">
      <dgm:prSet presAssocID="{F0DBC532-2ADA-4402-A4D7-2464EDC35BCC}" presName="sp" presStyleCnt="0"/>
      <dgm:spPr/>
    </dgm:pt>
    <dgm:pt modelId="{9B02DB0F-A71B-49D6-BE66-3D888A65B851}" type="pres">
      <dgm:prSet presAssocID="{A0D3DD45-4F65-4CC2-8604-503A1159E383}" presName="linNode" presStyleCnt="0"/>
      <dgm:spPr/>
    </dgm:pt>
    <dgm:pt modelId="{D6616D64-945C-4031-9A6D-F593D1F33F19}" type="pres">
      <dgm:prSet presAssocID="{A0D3DD45-4F65-4CC2-8604-503A1159E383}" presName="parentText" presStyleLbl="alignNode1" presStyleIdx="2" presStyleCnt="6">
        <dgm:presLayoutVars>
          <dgm:chMax val="1"/>
          <dgm:bulletEnabled/>
        </dgm:presLayoutVars>
      </dgm:prSet>
      <dgm:spPr/>
    </dgm:pt>
    <dgm:pt modelId="{616151C3-E234-47B5-9F99-ABAAD403D986}" type="pres">
      <dgm:prSet presAssocID="{A0D3DD45-4F65-4CC2-8604-503A1159E383}" presName="descendantText" presStyleLbl="alignAccFollowNode1" presStyleIdx="2" presStyleCnt="6">
        <dgm:presLayoutVars>
          <dgm:bulletEnabled/>
        </dgm:presLayoutVars>
      </dgm:prSet>
      <dgm:spPr/>
    </dgm:pt>
    <dgm:pt modelId="{D2B87F09-8361-4C2F-AD4C-8FBE177A8870}" type="pres">
      <dgm:prSet presAssocID="{3AB7D0E4-AB9E-4C03-8A4F-65B0D35EFBB4}" presName="sp" presStyleCnt="0"/>
      <dgm:spPr/>
    </dgm:pt>
    <dgm:pt modelId="{749DFA5F-FE2C-4E8B-82EF-94F99093B362}" type="pres">
      <dgm:prSet presAssocID="{0F2101F2-27C5-4E71-A29E-E4B873E6F0B2}" presName="linNode" presStyleCnt="0"/>
      <dgm:spPr/>
    </dgm:pt>
    <dgm:pt modelId="{B9D9ECEE-7E9D-4D8F-9945-F74524EE4B48}" type="pres">
      <dgm:prSet presAssocID="{0F2101F2-27C5-4E71-A29E-E4B873E6F0B2}" presName="parentText" presStyleLbl="alignNode1" presStyleIdx="3" presStyleCnt="6">
        <dgm:presLayoutVars>
          <dgm:chMax val="1"/>
          <dgm:bulletEnabled/>
        </dgm:presLayoutVars>
      </dgm:prSet>
      <dgm:spPr/>
    </dgm:pt>
    <dgm:pt modelId="{A68A7108-3C82-4F5D-AB06-92F61E61814E}" type="pres">
      <dgm:prSet presAssocID="{0F2101F2-27C5-4E71-A29E-E4B873E6F0B2}" presName="descendantText" presStyleLbl="alignAccFollowNode1" presStyleIdx="3" presStyleCnt="6">
        <dgm:presLayoutVars>
          <dgm:bulletEnabled/>
        </dgm:presLayoutVars>
      </dgm:prSet>
      <dgm:spPr/>
    </dgm:pt>
    <dgm:pt modelId="{06F8BABB-5AB8-4614-AA31-3A84EF3EE51A}" type="pres">
      <dgm:prSet presAssocID="{B3E1215E-4378-4C8D-A305-8DDA65BE0A7F}" presName="sp" presStyleCnt="0"/>
      <dgm:spPr/>
    </dgm:pt>
    <dgm:pt modelId="{4D35BAB7-99A3-4AE9-AA76-F796BC27E643}" type="pres">
      <dgm:prSet presAssocID="{DE193B17-01D5-4947-90DB-A57ED874F09C}" presName="linNode" presStyleCnt="0"/>
      <dgm:spPr/>
    </dgm:pt>
    <dgm:pt modelId="{051C44A9-3278-4885-B7A3-86C8B082BE7F}" type="pres">
      <dgm:prSet presAssocID="{DE193B17-01D5-4947-90DB-A57ED874F09C}" presName="parentText" presStyleLbl="alignNode1" presStyleIdx="4" presStyleCnt="6">
        <dgm:presLayoutVars>
          <dgm:chMax val="1"/>
          <dgm:bulletEnabled/>
        </dgm:presLayoutVars>
      </dgm:prSet>
      <dgm:spPr/>
    </dgm:pt>
    <dgm:pt modelId="{C49C9E06-E01A-4F9A-9052-D4D0C76AD074}" type="pres">
      <dgm:prSet presAssocID="{DE193B17-01D5-4947-90DB-A57ED874F09C}" presName="descendantText" presStyleLbl="alignAccFollowNode1" presStyleIdx="4" presStyleCnt="6">
        <dgm:presLayoutVars>
          <dgm:bulletEnabled/>
        </dgm:presLayoutVars>
      </dgm:prSet>
      <dgm:spPr/>
    </dgm:pt>
    <dgm:pt modelId="{B65AE4B0-37B2-47E3-AD3F-1DDBCAD6F4BE}" type="pres">
      <dgm:prSet presAssocID="{1EAE51DA-8FD0-469B-8254-58BE8A8BCD7F}" presName="sp" presStyleCnt="0"/>
      <dgm:spPr/>
    </dgm:pt>
    <dgm:pt modelId="{017F28BA-9260-49B2-84FB-A1981724ACE6}" type="pres">
      <dgm:prSet presAssocID="{A3006EF7-0D45-4DEE-873A-90334446B58B}" presName="linNode" presStyleCnt="0"/>
      <dgm:spPr/>
    </dgm:pt>
    <dgm:pt modelId="{74143DC2-0AFE-4F3A-AA20-35BD260D12F0}" type="pres">
      <dgm:prSet presAssocID="{A3006EF7-0D45-4DEE-873A-90334446B58B}" presName="parentText" presStyleLbl="alignNode1" presStyleIdx="5" presStyleCnt="6">
        <dgm:presLayoutVars>
          <dgm:chMax val="1"/>
          <dgm:bulletEnabled/>
        </dgm:presLayoutVars>
      </dgm:prSet>
      <dgm:spPr/>
    </dgm:pt>
    <dgm:pt modelId="{CBFB381D-2314-4C74-93DF-1C615E841C82}" type="pres">
      <dgm:prSet presAssocID="{A3006EF7-0D45-4DEE-873A-90334446B58B}" presName="descendantText" presStyleLbl="alignAccFollowNode1" presStyleIdx="5" presStyleCnt="6">
        <dgm:presLayoutVars>
          <dgm:bulletEnabled/>
        </dgm:presLayoutVars>
      </dgm:prSet>
      <dgm:spPr/>
    </dgm:pt>
  </dgm:ptLst>
  <dgm:cxnLst>
    <dgm:cxn modelId="{DA45BF01-B25C-4A18-B97A-9B7BC3DDA572}" srcId="{49BE56A4-9965-437C-8434-2A62BF01B3DC}" destId="{97B88BEA-1C83-4896-986E-529E660E6FF2}" srcOrd="1" destOrd="0" parTransId="{03008A00-33C0-4916-814F-FD64F953A01D}" sibTransId="{86B736CD-B11A-4697-8BFC-141B63F56893}"/>
    <dgm:cxn modelId="{B5612209-10EC-42D6-92E5-506F311E9510}" type="presOf" srcId="{9D91E057-164E-4B0A-A113-56ABD94EDA0C}" destId="{1DC4E024-7BBB-4D38-86F8-4194D5DE58DA}" srcOrd="0" destOrd="0" presId="urn:microsoft.com/office/officeart/2016/7/layout/VerticalSolidActionList"/>
    <dgm:cxn modelId="{6043C80C-5C2B-4A19-BA12-A28A07AC5CA0}" type="presOf" srcId="{37A3B53A-8575-48B8-B44D-8B948D4D4233}" destId="{C10D720D-524B-40A2-9A01-9A5E8D4E41AE}" srcOrd="0" destOrd="0" presId="urn:microsoft.com/office/officeart/2016/7/layout/VerticalSolidActionList"/>
    <dgm:cxn modelId="{51C96E27-BE03-4808-9A81-CAE8FFE5FBE0}" srcId="{DE193B17-01D5-4947-90DB-A57ED874F09C}" destId="{2A7A1DD2-1722-4E18-869B-B01993198337}" srcOrd="0" destOrd="0" parTransId="{E4467723-727E-40C0-9C05-BD16F5975C67}" sibTransId="{C3A54CE1-1038-42D5-9E47-68A356DBD999}"/>
    <dgm:cxn modelId="{2F305330-A6D6-4813-9A87-CFEADE0D5169}" srcId="{E1B7B5C9-E85B-4562-B0C3-16DA6BBF8EE6}" destId="{DE193B17-01D5-4947-90DB-A57ED874F09C}" srcOrd="4" destOrd="0" parTransId="{53E79153-36A7-4DDC-B94F-76B1DD1C830F}" sibTransId="{1EAE51DA-8FD0-469B-8254-58BE8A8BCD7F}"/>
    <dgm:cxn modelId="{0FEB2931-A2C3-4ED4-ADCF-595CF821C213}" type="presOf" srcId="{A3006EF7-0D45-4DEE-873A-90334446B58B}" destId="{74143DC2-0AFE-4F3A-AA20-35BD260D12F0}" srcOrd="0" destOrd="0" presId="urn:microsoft.com/office/officeart/2016/7/layout/VerticalSolidActionList"/>
    <dgm:cxn modelId="{34945F37-47EE-4F7C-9232-2758C7690927}" srcId="{E1B7B5C9-E85B-4562-B0C3-16DA6BBF8EE6}" destId="{A3006EF7-0D45-4DEE-873A-90334446B58B}" srcOrd="5" destOrd="0" parTransId="{C57C3AB1-86FA-4DBB-9137-8A6F7965C6F2}" sibTransId="{BF37630E-EA3F-462E-86D5-951B26ABCABC}"/>
    <dgm:cxn modelId="{043A1339-E234-4F45-B238-02A331705187}" type="presOf" srcId="{FC1FEFC9-2F04-4DD2-AD6D-E59FCD44276C}" destId="{A68A7108-3C82-4F5D-AB06-92F61E61814E}" srcOrd="0" destOrd="0" presId="urn:microsoft.com/office/officeart/2016/7/layout/VerticalSolidActionList"/>
    <dgm:cxn modelId="{B13A953B-B7BC-493D-A250-B9DFA9838655}" type="presOf" srcId="{A0D3DD45-4F65-4CC2-8604-503A1159E383}" destId="{D6616D64-945C-4031-9A6D-F593D1F33F19}" srcOrd="0" destOrd="0" presId="urn:microsoft.com/office/officeart/2016/7/layout/VerticalSolidActionList"/>
    <dgm:cxn modelId="{EA6D3D3C-ABFE-4953-A8F6-AFFB102DE9A3}" srcId="{A0D3DD45-4F65-4CC2-8604-503A1159E383}" destId="{18EA27CD-2033-4A4C-9F96-1EA0682C2302}" srcOrd="0" destOrd="0" parTransId="{1C7D68EC-DE3F-4318-9DE7-EF504F6A6057}" sibTransId="{052CBF26-C647-4632-8CB4-3896352AA1FA}"/>
    <dgm:cxn modelId="{A156593E-2100-4412-9710-E71904B7EA0C}" type="presOf" srcId="{49BE56A4-9965-437C-8434-2A62BF01B3DC}" destId="{F603894A-3084-49F9-A36C-5951C1EE89B2}" srcOrd="0" destOrd="0" presId="urn:microsoft.com/office/officeart/2016/7/layout/VerticalSolidActionList"/>
    <dgm:cxn modelId="{D65A4540-D2BB-4169-A103-79DA5BDED9BD}" srcId="{E1B7B5C9-E85B-4562-B0C3-16DA6BBF8EE6}" destId="{A0D3DD45-4F65-4CC2-8604-503A1159E383}" srcOrd="2" destOrd="0" parTransId="{1603659A-A2AA-4D7E-90D8-8E386C5D0706}" sibTransId="{3AB7D0E4-AB9E-4C03-8A4F-65B0D35EFBB4}"/>
    <dgm:cxn modelId="{5944F666-D188-4E7B-982E-EE260D511FB7}" type="presOf" srcId="{4F2DF93E-E6A9-4AB9-B514-15D47164A693}" destId="{CBFB381D-2314-4C74-93DF-1C615E841C82}" srcOrd="0" destOrd="0" presId="urn:microsoft.com/office/officeart/2016/7/layout/VerticalSolidActionList"/>
    <dgm:cxn modelId="{9179B36E-4507-4BCC-BAC6-371F66169461}" type="presOf" srcId="{97B88BEA-1C83-4896-986E-529E660E6FF2}" destId="{1DC4E024-7BBB-4D38-86F8-4194D5DE58DA}" srcOrd="0" destOrd="1" presId="urn:microsoft.com/office/officeart/2016/7/layout/VerticalSolidActionList"/>
    <dgm:cxn modelId="{9CF9E252-3EC1-424B-A474-9D84222A55A0}" type="presOf" srcId="{2A7A1DD2-1722-4E18-869B-B01993198337}" destId="{C49C9E06-E01A-4F9A-9052-D4D0C76AD074}" srcOrd="0" destOrd="0" presId="urn:microsoft.com/office/officeart/2016/7/layout/VerticalSolidActionList"/>
    <dgm:cxn modelId="{20A6FE57-D66D-4A40-8EC9-EA6E300973D4}" srcId="{E1B7B5C9-E85B-4562-B0C3-16DA6BBF8EE6}" destId="{49BE56A4-9965-437C-8434-2A62BF01B3DC}" srcOrd="1" destOrd="0" parTransId="{9A6B54CE-0864-4619-852F-CC1050D929CA}" sibTransId="{F0DBC532-2ADA-4402-A4D7-2464EDC35BCC}"/>
    <dgm:cxn modelId="{B83C7158-96A1-4A66-9233-CBC715892A6B}" srcId="{A3006EF7-0D45-4DEE-873A-90334446B58B}" destId="{4F2DF93E-E6A9-4AB9-B514-15D47164A693}" srcOrd="0" destOrd="0" parTransId="{C8C62D38-2403-433E-BF37-055DDC2DD405}" sibTransId="{09B8353E-59CD-4465-A0B7-78D75F847EB0}"/>
    <dgm:cxn modelId="{9FD2DD94-338A-4E25-8A95-DBF25B508E09}" type="presOf" srcId="{007F21B6-A495-48B8-991F-B4DD4A8F36E0}" destId="{CBFB381D-2314-4C74-93DF-1C615E841C82}" srcOrd="0" destOrd="1" presId="urn:microsoft.com/office/officeart/2016/7/layout/VerticalSolidActionList"/>
    <dgm:cxn modelId="{4EBD27A0-B7A2-4737-91DE-52E36C39BFAC}" type="presOf" srcId="{E1B7B5C9-E85B-4562-B0C3-16DA6BBF8EE6}" destId="{07FFBE56-8E5C-47B4-826F-78B60D33A189}" srcOrd="0" destOrd="0" presId="urn:microsoft.com/office/officeart/2016/7/layout/VerticalSolidActionList"/>
    <dgm:cxn modelId="{C1C7F5A0-9F79-4CF0-B6D5-B241EE22800F}" srcId="{A3006EF7-0D45-4DEE-873A-90334446B58B}" destId="{007F21B6-A495-48B8-991F-B4DD4A8F36E0}" srcOrd="1" destOrd="0" parTransId="{AEB55431-079F-4060-8325-45C8985BB4FB}" sibTransId="{0A0CE8DC-701A-4FB0-A387-7B73FA5941FC}"/>
    <dgm:cxn modelId="{0ADB29A4-5E19-4B83-8643-2B44AD75DA58}" type="presOf" srcId="{0F2101F2-27C5-4E71-A29E-E4B873E6F0B2}" destId="{B9D9ECEE-7E9D-4D8F-9945-F74524EE4B48}" srcOrd="0" destOrd="0" presId="urn:microsoft.com/office/officeart/2016/7/layout/VerticalSolidActionList"/>
    <dgm:cxn modelId="{CD4510A8-D286-4696-9748-60F6DB825C52}" srcId="{E1B7B5C9-E85B-4562-B0C3-16DA6BBF8EE6}" destId="{0F2101F2-27C5-4E71-A29E-E4B873E6F0B2}" srcOrd="3" destOrd="0" parTransId="{E08C1E6C-A335-4AB5-B21C-E740AC2BFFD2}" sibTransId="{B3E1215E-4378-4C8D-A305-8DDA65BE0A7F}"/>
    <dgm:cxn modelId="{266B58B9-3270-4854-A1D2-27D94B021DC2}" type="presOf" srcId="{DE193B17-01D5-4947-90DB-A57ED874F09C}" destId="{051C44A9-3278-4885-B7A3-86C8B082BE7F}" srcOrd="0" destOrd="0" presId="urn:microsoft.com/office/officeart/2016/7/layout/VerticalSolidActionList"/>
    <dgm:cxn modelId="{E53CCCBA-9B32-4F55-A0D6-9E9A79260ACF}" type="presOf" srcId="{18EA27CD-2033-4A4C-9F96-1EA0682C2302}" destId="{616151C3-E234-47B5-9F99-ABAAD403D986}" srcOrd="0" destOrd="0" presId="urn:microsoft.com/office/officeart/2016/7/layout/VerticalSolidActionList"/>
    <dgm:cxn modelId="{63D6D5BB-7F8B-4EE4-8738-4E34EB26870D}" srcId="{8ACAB785-AC2A-4D2E-B9DF-3407BCD9C035}" destId="{37A3B53A-8575-48B8-B44D-8B948D4D4233}" srcOrd="0" destOrd="0" parTransId="{E473B189-50AD-4439-82CD-577386CA202C}" sibTransId="{71748C51-AB7B-4BB9-9574-82A8430EC315}"/>
    <dgm:cxn modelId="{76D0BBE6-E9BD-46BB-9614-10519203672C}" srcId="{49BE56A4-9965-437C-8434-2A62BF01B3DC}" destId="{9D91E057-164E-4B0A-A113-56ABD94EDA0C}" srcOrd="0" destOrd="0" parTransId="{5A81F364-86FA-4E3E-B352-DFE5B002AE4C}" sibTransId="{F53DA0D4-1609-4C08-BAD7-2F70B6F97CFB}"/>
    <dgm:cxn modelId="{09371DE9-6201-48DC-9F6B-1FA191C35CF2}" srcId="{E1B7B5C9-E85B-4562-B0C3-16DA6BBF8EE6}" destId="{8ACAB785-AC2A-4D2E-B9DF-3407BCD9C035}" srcOrd="0" destOrd="0" parTransId="{F07C9693-6151-412C-910C-635EDE941326}" sibTransId="{69E6F4DC-D787-4931-B7E9-6F56D48E4F03}"/>
    <dgm:cxn modelId="{3A0328EB-2ABA-498C-B254-C9FA6FEF2943}" type="presOf" srcId="{8ACAB785-AC2A-4D2E-B9DF-3407BCD9C035}" destId="{358F9B01-4B8A-49E6-8182-92064EE7D17C}" srcOrd="0" destOrd="0" presId="urn:microsoft.com/office/officeart/2016/7/layout/VerticalSolidActionList"/>
    <dgm:cxn modelId="{FCF5E7F5-2715-4542-867D-09184DEA160F}" srcId="{0F2101F2-27C5-4E71-A29E-E4B873E6F0B2}" destId="{FC1FEFC9-2F04-4DD2-AD6D-E59FCD44276C}" srcOrd="0" destOrd="0" parTransId="{E462AE89-421B-4469-9DD2-DFF1505AC0D7}" sibTransId="{EC3F3601-983A-4014-B0ED-A482BB187717}"/>
    <dgm:cxn modelId="{0734BF0A-626C-41B8-BFCA-90494E6F12E7}" type="presParOf" srcId="{07FFBE56-8E5C-47B4-826F-78B60D33A189}" destId="{40A25EE5-414F-4CDC-9E2C-E081EC179671}" srcOrd="0" destOrd="0" presId="urn:microsoft.com/office/officeart/2016/7/layout/VerticalSolidActionList"/>
    <dgm:cxn modelId="{E7D70241-7432-4EA1-B7AC-56AE4B2316E8}" type="presParOf" srcId="{40A25EE5-414F-4CDC-9E2C-E081EC179671}" destId="{358F9B01-4B8A-49E6-8182-92064EE7D17C}" srcOrd="0" destOrd="0" presId="urn:microsoft.com/office/officeart/2016/7/layout/VerticalSolidActionList"/>
    <dgm:cxn modelId="{9BA6F410-7C02-4BE6-8901-192457BF38F6}" type="presParOf" srcId="{40A25EE5-414F-4CDC-9E2C-E081EC179671}" destId="{C10D720D-524B-40A2-9A01-9A5E8D4E41AE}" srcOrd="1" destOrd="0" presId="urn:microsoft.com/office/officeart/2016/7/layout/VerticalSolidActionList"/>
    <dgm:cxn modelId="{09DADCAC-A46F-4531-8275-61C8A3860689}" type="presParOf" srcId="{07FFBE56-8E5C-47B4-826F-78B60D33A189}" destId="{7D49CA3D-23B6-48DE-9AD8-E36620B30B23}" srcOrd="1" destOrd="0" presId="urn:microsoft.com/office/officeart/2016/7/layout/VerticalSolidActionList"/>
    <dgm:cxn modelId="{5C8A7E98-B760-44B2-8DDF-C7CA0B2B4369}" type="presParOf" srcId="{07FFBE56-8E5C-47B4-826F-78B60D33A189}" destId="{5B4F5400-2CA5-4E04-9778-5EB04855F054}" srcOrd="2" destOrd="0" presId="urn:microsoft.com/office/officeart/2016/7/layout/VerticalSolidActionList"/>
    <dgm:cxn modelId="{30B07061-56A4-4175-99EE-F721A4832B7E}" type="presParOf" srcId="{5B4F5400-2CA5-4E04-9778-5EB04855F054}" destId="{F603894A-3084-49F9-A36C-5951C1EE89B2}" srcOrd="0" destOrd="0" presId="urn:microsoft.com/office/officeart/2016/7/layout/VerticalSolidActionList"/>
    <dgm:cxn modelId="{85DA5D41-DF27-47A9-8D92-AF5C4D9D372F}" type="presParOf" srcId="{5B4F5400-2CA5-4E04-9778-5EB04855F054}" destId="{1DC4E024-7BBB-4D38-86F8-4194D5DE58DA}" srcOrd="1" destOrd="0" presId="urn:microsoft.com/office/officeart/2016/7/layout/VerticalSolidActionList"/>
    <dgm:cxn modelId="{D90B7599-CCCB-482B-A84C-D04723B3A945}" type="presParOf" srcId="{07FFBE56-8E5C-47B4-826F-78B60D33A189}" destId="{E0FFD8AD-8CF5-4E45-9D51-35685BCBCEBD}" srcOrd="3" destOrd="0" presId="urn:microsoft.com/office/officeart/2016/7/layout/VerticalSolidActionList"/>
    <dgm:cxn modelId="{3507611B-4B03-4267-9E3D-32D7E7A5BC4A}" type="presParOf" srcId="{07FFBE56-8E5C-47B4-826F-78B60D33A189}" destId="{9B02DB0F-A71B-49D6-BE66-3D888A65B851}" srcOrd="4" destOrd="0" presId="urn:microsoft.com/office/officeart/2016/7/layout/VerticalSolidActionList"/>
    <dgm:cxn modelId="{44C792F7-F662-4F49-AB8A-88D611463F4A}" type="presParOf" srcId="{9B02DB0F-A71B-49D6-BE66-3D888A65B851}" destId="{D6616D64-945C-4031-9A6D-F593D1F33F19}" srcOrd="0" destOrd="0" presId="urn:microsoft.com/office/officeart/2016/7/layout/VerticalSolidActionList"/>
    <dgm:cxn modelId="{09E87C70-F8AC-4CD3-8624-1BBA850E00EF}" type="presParOf" srcId="{9B02DB0F-A71B-49D6-BE66-3D888A65B851}" destId="{616151C3-E234-47B5-9F99-ABAAD403D986}" srcOrd="1" destOrd="0" presId="urn:microsoft.com/office/officeart/2016/7/layout/VerticalSolidActionList"/>
    <dgm:cxn modelId="{0C467449-744C-476A-8E1E-19F594A2E6A6}" type="presParOf" srcId="{07FFBE56-8E5C-47B4-826F-78B60D33A189}" destId="{D2B87F09-8361-4C2F-AD4C-8FBE177A8870}" srcOrd="5" destOrd="0" presId="urn:microsoft.com/office/officeart/2016/7/layout/VerticalSolidActionList"/>
    <dgm:cxn modelId="{8E8FC08B-A0A2-4F37-8C79-F0A156079B1C}" type="presParOf" srcId="{07FFBE56-8E5C-47B4-826F-78B60D33A189}" destId="{749DFA5F-FE2C-4E8B-82EF-94F99093B362}" srcOrd="6" destOrd="0" presId="urn:microsoft.com/office/officeart/2016/7/layout/VerticalSolidActionList"/>
    <dgm:cxn modelId="{091C856C-80BD-4081-8D91-61DE0BFBBA60}" type="presParOf" srcId="{749DFA5F-FE2C-4E8B-82EF-94F99093B362}" destId="{B9D9ECEE-7E9D-4D8F-9945-F74524EE4B48}" srcOrd="0" destOrd="0" presId="urn:microsoft.com/office/officeart/2016/7/layout/VerticalSolidActionList"/>
    <dgm:cxn modelId="{BFB63EE7-460D-4AB1-93B8-67AB95162A9A}" type="presParOf" srcId="{749DFA5F-FE2C-4E8B-82EF-94F99093B362}" destId="{A68A7108-3C82-4F5D-AB06-92F61E61814E}" srcOrd="1" destOrd="0" presId="urn:microsoft.com/office/officeart/2016/7/layout/VerticalSolidActionList"/>
    <dgm:cxn modelId="{B1372C5D-8833-4EEB-9D27-EB891B98D7C1}" type="presParOf" srcId="{07FFBE56-8E5C-47B4-826F-78B60D33A189}" destId="{06F8BABB-5AB8-4614-AA31-3A84EF3EE51A}" srcOrd="7" destOrd="0" presId="urn:microsoft.com/office/officeart/2016/7/layout/VerticalSolidActionList"/>
    <dgm:cxn modelId="{AE959499-F2ED-4332-BFBF-6268BB9FDAA9}" type="presParOf" srcId="{07FFBE56-8E5C-47B4-826F-78B60D33A189}" destId="{4D35BAB7-99A3-4AE9-AA76-F796BC27E643}" srcOrd="8" destOrd="0" presId="urn:microsoft.com/office/officeart/2016/7/layout/VerticalSolidActionList"/>
    <dgm:cxn modelId="{F71DC57A-5706-4C29-9616-CF0AD1BBFEC2}" type="presParOf" srcId="{4D35BAB7-99A3-4AE9-AA76-F796BC27E643}" destId="{051C44A9-3278-4885-B7A3-86C8B082BE7F}" srcOrd="0" destOrd="0" presId="urn:microsoft.com/office/officeart/2016/7/layout/VerticalSolidActionList"/>
    <dgm:cxn modelId="{018ED6FB-E695-4914-AA98-8658A9D4F4D1}" type="presParOf" srcId="{4D35BAB7-99A3-4AE9-AA76-F796BC27E643}" destId="{C49C9E06-E01A-4F9A-9052-D4D0C76AD074}" srcOrd="1" destOrd="0" presId="urn:microsoft.com/office/officeart/2016/7/layout/VerticalSolidActionList"/>
    <dgm:cxn modelId="{7C39E653-7AAA-494D-90E3-7C8B2FA37FC0}" type="presParOf" srcId="{07FFBE56-8E5C-47B4-826F-78B60D33A189}" destId="{B65AE4B0-37B2-47E3-AD3F-1DDBCAD6F4BE}" srcOrd="9" destOrd="0" presId="urn:microsoft.com/office/officeart/2016/7/layout/VerticalSolidActionList"/>
    <dgm:cxn modelId="{4DC21BDA-2C2A-4003-8742-0A93CC841699}" type="presParOf" srcId="{07FFBE56-8E5C-47B4-826F-78B60D33A189}" destId="{017F28BA-9260-49B2-84FB-A1981724ACE6}" srcOrd="10" destOrd="0" presId="urn:microsoft.com/office/officeart/2016/7/layout/VerticalSolidActionList"/>
    <dgm:cxn modelId="{F7761E00-CB0A-4698-9C43-166FD51262AD}" type="presParOf" srcId="{017F28BA-9260-49B2-84FB-A1981724ACE6}" destId="{74143DC2-0AFE-4F3A-AA20-35BD260D12F0}" srcOrd="0" destOrd="0" presId="urn:microsoft.com/office/officeart/2016/7/layout/VerticalSolidActionList"/>
    <dgm:cxn modelId="{C4DC7631-1B43-4658-AF43-F124DF24C2CC}" type="presParOf" srcId="{017F28BA-9260-49B2-84FB-A1981724ACE6}" destId="{CBFB381D-2314-4C74-93DF-1C615E841C82}"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D720D-524B-40A2-9A01-9A5E8D4E41AE}">
      <dsp:nvSpPr>
        <dsp:cNvPr id="0" name=""/>
        <dsp:cNvSpPr/>
      </dsp:nvSpPr>
      <dsp:spPr>
        <a:xfrm>
          <a:off x="2205989" y="449"/>
          <a:ext cx="8823960" cy="58370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48261" rIns="171209" bIns="148261"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002060"/>
              </a:solidFill>
              <a:latin typeface="Arial" panose="020B0604020202020204" pitchFamily="34" charset="0"/>
              <a:cs typeface="Arial" panose="020B0604020202020204" pitchFamily="34" charset="0"/>
            </a:rPr>
            <a:t>AskJAN.org</a:t>
          </a:r>
        </a:p>
      </dsp:txBody>
      <dsp:txXfrm>
        <a:off x="2205989" y="449"/>
        <a:ext cx="8823960" cy="583704"/>
      </dsp:txXfrm>
    </dsp:sp>
    <dsp:sp modelId="{358F9B01-4B8A-49E6-8182-92064EE7D17C}">
      <dsp:nvSpPr>
        <dsp:cNvPr id="0" name=""/>
        <dsp:cNvSpPr/>
      </dsp:nvSpPr>
      <dsp:spPr>
        <a:xfrm>
          <a:off x="0" y="449"/>
          <a:ext cx="2205990" cy="58370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57657" rIns="116734" bIns="57657"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Visit</a:t>
          </a:r>
          <a:endParaRPr lang="en-US" sz="2800" kern="1200" dirty="0">
            <a:latin typeface="Arial" panose="020B0604020202020204" pitchFamily="34" charset="0"/>
            <a:cs typeface="Arial" panose="020B0604020202020204" pitchFamily="34" charset="0"/>
          </a:endParaRPr>
        </a:p>
      </dsp:txBody>
      <dsp:txXfrm>
        <a:off x="0" y="449"/>
        <a:ext cx="2205990" cy="583704"/>
      </dsp:txXfrm>
    </dsp:sp>
    <dsp:sp modelId="{1DC4E024-7BBB-4D38-86F8-4194D5DE58DA}">
      <dsp:nvSpPr>
        <dsp:cNvPr id="0" name=""/>
        <dsp:cNvSpPr/>
      </dsp:nvSpPr>
      <dsp:spPr>
        <a:xfrm>
          <a:off x="2205990" y="619176"/>
          <a:ext cx="8823960" cy="58370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48261" rIns="171209" bIns="148261"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002060"/>
              </a:solidFill>
              <a:latin typeface="Arial" panose="020B0604020202020204" pitchFamily="34" charset="0"/>
              <a:cs typeface="Arial" panose="020B0604020202020204" pitchFamily="34" charset="0"/>
            </a:rPr>
            <a:t>800.526.7234</a:t>
          </a:r>
          <a:endParaRPr lang="en-US" sz="2800" kern="1200" dirty="0">
            <a:solidFill>
              <a:srgbClr val="002060"/>
            </a:solidFill>
            <a:latin typeface="Arial" panose="020B0604020202020204" pitchFamily="34" charset="0"/>
            <a:cs typeface="Arial" panose="020B0604020202020204" pitchFamily="34" charset="0"/>
          </a:endParaRPr>
        </a:p>
        <a:p>
          <a:pPr marL="0" lvl="0" indent="0" algn="l" defTabSz="800100">
            <a:lnSpc>
              <a:spcPct val="90000"/>
            </a:lnSpc>
            <a:spcBef>
              <a:spcPct val="0"/>
            </a:spcBef>
            <a:spcAft>
              <a:spcPct val="35000"/>
            </a:spcAft>
            <a:buNone/>
          </a:pPr>
          <a:r>
            <a:rPr lang="en-US" sz="1800" kern="1200" dirty="0">
              <a:solidFill>
                <a:srgbClr val="002060"/>
              </a:solidFill>
              <a:latin typeface="Arial" panose="020B0604020202020204" pitchFamily="34" charset="0"/>
              <a:cs typeface="Arial" panose="020B0604020202020204" pitchFamily="34" charset="0"/>
            </a:rPr>
            <a:t>877.781.9403 (TTY)</a:t>
          </a:r>
          <a:endParaRPr lang="en-US" sz="1400" kern="1200" dirty="0">
            <a:solidFill>
              <a:srgbClr val="002060"/>
            </a:solidFill>
            <a:latin typeface="Arial" panose="020B0604020202020204" pitchFamily="34" charset="0"/>
            <a:cs typeface="Arial" panose="020B0604020202020204" pitchFamily="34" charset="0"/>
          </a:endParaRPr>
        </a:p>
      </dsp:txBody>
      <dsp:txXfrm>
        <a:off x="2205990" y="619176"/>
        <a:ext cx="8823960" cy="583704"/>
      </dsp:txXfrm>
    </dsp:sp>
    <dsp:sp modelId="{F603894A-3084-49F9-A36C-5951C1EE89B2}">
      <dsp:nvSpPr>
        <dsp:cNvPr id="0" name=""/>
        <dsp:cNvSpPr/>
      </dsp:nvSpPr>
      <dsp:spPr>
        <a:xfrm>
          <a:off x="0" y="619176"/>
          <a:ext cx="2205990" cy="58370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57657" rIns="116734" bIns="57657"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Call</a:t>
          </a:r>
        </a:p>
      </dsp:txBody>
      <dsp:txXfrm>
        <a:off x="0" y="619176"/>
        <a:ext cx="2205990" cy="583704"/>
      </dsp:txXfrm>
    </dsp:sp>
    <dsp:sp modelId="{616151C3-E234-47B5-9F99-ABAAD403D986}">
      <dsp:nvSpPr>
        <dsp:cNvPr id="0" name=""/>
        <dsp:cNvSpPr/>
      </dsp:nvSpPr>
      <dsp:spPr>
        <a:xfrm>
          <a:off x="2205990" y="1237903"/>
          <a:ext cx="8823960" cy="58370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48261" rIns="171209" bIns="148261"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002060"/>
              </a:solidFill>
              <a:latin typeface="Arial" panose="020B0604020202020204" pitchFamily="34" charset="0"/>
              <a:cs typeface="Arial" panose="020B0604020202020204" pitchFamily="34" charset="0"/>
            </a:rPr>
            <a:t>@ AskJAN.org</a:t>
          </a:r>
        </a:p>
      </dsp:txBody>
      <dsp:txXfrm>
        <a:off x="2205990" y="1237903"/>
        <a:ext cx="8823960" cy="583704"/>
      </dsp:txXfrm>
    </dsp:sp>
    <dsp:sp modelId="{D6616D64-945C-4031-9A6D-F593D1F33F19}">
      <dsp:nvSpPr>
        <dsp:cNvPr id="0" name=""/>
        <dsp:cNvSpPr/>
      </dsp:nvSpPr>
      <dsp:spPr>
        <a:xfrm>
          <a:off x="0" y="1237903"/>
          <a:ext cx="2205990" cy="58370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57657" rIns="116734" bIns="57657"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Chat</a:t>
          </a:r>
          <a:endParaRPr lang="en-US" sz="2800" kern="1200" dirty="0">
            <a:latin typeface="Arial" panose="020B0604020202020204" pitchFamily="34" charset="0"/>
            <a:cs typeface="Arial" panose="020B0604020202020204" pitchFamily="34" charset="0"/>
          </a:endParaRPr>
        </a:p>
      </dsp:txBody>
      <dsp:txXfrm>
        <a:off x="0" y="1237903"/>
        <a:ext cx="2205990" cy="583704"/>
      </dsp:txXfrm>
    </dsp:sp>
    <dsp:sp modelId="{A68A7108-3C82-4F5D-AB06-92F61E61814E}">
      <dsp:nvSpPr>
        <dsp:cNvPr id="0" name=""/>
        <dsp:cNvSpPr/>
      </dsp:nvSpPr>
      <dsp:spPr>
        <a:xfrm>
          <a:off x="2205990" y="1856630"/>
          <a:ext cx="8823960" cy="58370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48261" rIns="171209" bIns="148261"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002060"/>
              </a:solidFill>
              <a:latin typeface="Arial" panose="020B0604020202020204" pitchFamily="34" charset="0"/>
              <a:cs typeface="Arial" panose="020B0604020202020204" pitchFamily="34" charset="0"/>
            </a:rPr>
            <a:t>JAN on Demand Inquiry @ AskJAN.org/</a:t>
          </a:r>
          <a:r>
            <a:rPr lang="en-US" sz="2200" kern="1200" dirty="0" err="1">
              <a:solidFill>
                <a:srgbClr val="002060"/>
              </a:solidFill>
              <a:latin typeface="Arial" panose="020B0604020202020204" pitchFamily="34" charset="0"/>
              <a:cs typeface="Arial" panose="020B0604020202020204" pitchFamily="34" charset="0"/>
            </a:rPr>
            <a:t>JANonDemand.cfm</a:t>
          </a:r>
          <a:r>
            <a:rPr lang="en-US" sz="2200" kern="1200" dirty="0">
              <a:solidFill>
                <a:srgbClr val="002060"/>
              </a:solidFill>
              <a:latin typeface="Arial" panose="020B0604020202020204" pitchFamily="34" charset="0"/>
              <a:cs typeface="Arial" panose="020B0604020202020204" pitchFamily="34" charset="0"/>
            </a:rPr>
            <a:t> </a:t>
          </a:r>
        </a:p>
      </dsp:txBody>
      <dsp:txXfrm>
        <a:off x="2205990" y="1856630"/>
        <a:ext cx="8823960" cy="583704"/>
      </dsp:txXfrm>
    </dsp:sp>
    <dsp:sp modelId="{B9D9ECEE-7E9D-4D8F-9945-F74524EE4B48}">
      <dsp:nvSpPr>
        <dsp:cNvPr id="0" name=""/>
        <dsp:cNvSpPr/>
      </dsp:nvSpPr>
      <dsp:spPr>
        <a:xfrm>
          <a:off x="0" y="1856630"/>
          <a:ext cx="2205990" cy="58370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57657" rIns="116734" bIns="57657"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Submit</a:t>
          </a:r>
          <a:endParaRPr lang="en-US" sz="2800" kern="1200" dirty="0">
            <a:latin typeface="Arial" panose="020B0604020202020204" pitchFamily="34" charset="0"/>
            <a:cs typeface="Arial" panose="020B0604020202020204" pitchFamily="34" charset="0"/>
          </a:endParaRPr>
        </a:p>
      </dsp:txBody>
      <dsp:txXfrm>
        <a:off x="0" y="1856630"/>
        <a:ext cx="2205990" cy="583704"/>
      </dsp:txXfrm>
    </dsp:sp>
    <dsp:sp modelId="{C49C9E06-E01A-4F9A-9052-D4D0C76AD074}">
      <dsp:nvSpPr>
        <dsp:cNvPr id="0" name=""/>
        <dsp:cNvSpPr/>
      </dsp:nvSpPr>
      <dsp:spPr>
        <a:xfrm>
          <a:off x="2205990" y="2475357"/>
          <a:ext cx="8823960" cy="58370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48261" rIns="171209" bIns="148261"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002060"/>
              </a:solidFill>
              <a:latin typeface="Arial" panose="020B0604020202020204" pitchFamily="34" charset="0"/>
              <a:cs typeface="Arial" panose="020B0604020202020204" pitchFamily="34" charset="0"/>
            </a:rPr>
            <a:t>JAN@AskJAN.org</a:t>
          </a:r>
        </a:p>
      </dsp:txBody>
      <dsp:txXfrm>
        <a:off x="2205990" y="2475357"/>
        <a:ext cx="8823960" cy="583704"/>
      </dsp:txXfrm>
    </dsp:sp>
    <dsp:sp modelId="{051C44A9-3278-4885-B7A3-86C8B082BE7F}">
      <dsp:nvSpPr>
        <dsp:cNvPr id="0" name=""/>
        <dsp:cNvSpPr/>
      </dsp:nvSpPr>
      <dsp:spPr>
        <a:xfrm>
          <a:off x="0" y="2475357"/>
          <a:ext cx="2205990" cy="58370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57657" rIns="116734" bIns="57657"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Email</a:t>
          </a:r>
          <a:endParaRPr lang="en-US" sz="2800" kern="1200" dirty="0">
            <a:latin typeface="Arial" panose="020B0604020202020204" pitchFamily="34" charset="0"/>
            <a:cs typeface="Arial" panose="020B0604020202020204" pitchFamily="34" charset="0"/>
          </a:endParaRPr>
        </a:p>
      </dsp:txBody>
      <dsp:txXfrm>
        <a:off x="0" y="2475357"/>
        <a:ext cx="2205990" cy="583704"/>
      </dsp:txXfrm>
    </dsp:sp>
    <dsp:sp modelId="{CBFB381D-2314-4C74-93DF-1C615E841C82}">
      <dsp:nvSpPr>
        <dsp:cNvPr id="0" name=""/>
        <dsp:cNvSpPr/>
      </dsp:nvSpPr>
      <dsp:spPr>
        <a:xfrm>
          <a:off x="2205990" y="3094084"/>
          <a:ext cx="8823960" cy="58370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48261" rIns="171209" bIns="148261" numCol="1" spcCol="1270" anchor="ctr" anchorCtr="0">
          <a:noAutofit/>
        </a:bodyPr>
        <a:lstStyle/>
        <a:p>
          <a:pPr marL="0" lvl="0" indent="0" algn="l" defTabSz="889000">
            <a:lnSpc>
              <a:spcPct val="90000"/>
            </a:lnSpc>
            <a:spcBef>
              <a:spcPct val="0"/>
            </a:spcBef>
            <a:spcAft>
              <a:spcPts val="0"/>
            </a:spcAft>
            <a:buNone/>
          </a:pPr>
          <a:r>
            <a:rPr lang="en-US" sz="2000" kern="1200" dirty="0">
              <a:solidFill>
                <a:srgbClr val="002060"/>
              </a:solidFill>
              <a:latin typeface="Arial" panose="020B0604020202020204" pitchFamily="34" charset="0"/>
              <a:cs typeface="Arial" panose="020B0604020202020204" pitchFamily="34" charset="0"/>
            </a:rPr>
            <a:t>Facebook – Job Accommodation Network</a:t>
          </a:r>
        </a:p>
        <a:p>
          <a:pPr marL="0" lvl="0" indent="0" algn="l" defTabSz="889000">
            <a:lnSpc>
              <a:spcPct val="90000"/>
            </a:lnSpc>
            <a:spcBef>
              <a:spcPct val="0"/>
            </a:spcBef>
            <a:spcAft>
              <a:spcPct val="35000"/>
            </a:spcAft>
            <a:buNone/>
          </a:pPr>
          <a:r>
            <a:rPr lang="en-US" sz="2000" kern="1200" dirty="0">
              <a:solidFill>
                <a:srgbClr val="002060"/>
              </a:solidFill>
              <a:latin typeface="Arial" panose="020B0604020202020204" pitchFamily="34" charset="0"/>
              <a:cs typeface="Arial" panose="020B0604020202020204" pitchFamily="34" charset="0"/>
            </a:rPr>
            <a:t>Twitter – @JANatJAN</a:t>
          </a:r>
        </a:p>
      </dsp:txBody>
      <dsp:txXfrm>
        <a:off x="2205990" y="3094084"/>
        <a:ext cx="8823960" cy="583704"/>
      </dsp:txXfrm>
    </dsp:sp>
    <dsp:sp modelId="{74143DC2-0AFE-4F3A-AA20-35BD260D12F0}">
      <dsp:nvSpPr>
        <dsp:cNvPr id="0" name=""/>
        <dsp:cNvSpPr/>
      </dsp:nvSpPr>
      <dsp:spPr>
        <a:xfrm>
          <a:off x="0" y="3094084"/>
          <a:ext cx="2205990" cy="58370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57657" rIns="116734" bIns="57657" numCol="1" spcCol="1270" anchor="ctr" anchorCtr="0">
          <a:noAutofit/>
        </a:bodyPr>
        <a:lstStyle/>
        <a:p>
          <a:pPr marL="0" lvl="0" indent="0" algn="ctr" defTabSz="1200150">
            <a:lnSpc>
              <a:spcPct val="90000"/>
            </a:lnSpc>
            <a:spcBef>
              <a:spcPct val="0"/>
            </a:spcBef>
            <a:spcAft>
              <a:spcPct val="35000"/>
            </a:spcAft>
            <a:buNone/>
          </a:pPr>
          <a:r>
            <a:rPr lang="en-US" sz="2700" kern="1200">
              <a:latin typeface="Arial" panose="020B0604020202020204" pitchFamily="34" charset="0"/>
              <a:cs typeface="Arial" panose="020B0604020202020204" pitchFamily="34" charset="0"/>
            </a:rPr>
            <a:t>Social Media</a:t>
          </a:r>
          <a:endParaRPr lang="en-US" sz="2700" kern="1200" dirty="0">
            <a:latin typeface="Arial" panose="020B0604020202020204" pitchFamily="34" charset="0"/>
            <a:cs typeface="Arial" panose="020B0604020202020204" pitchFamily="34" charset="0"/>
          </a:endParaRPr>
        </a:p>
      </dsp:txBody>
      <dsp:txXfrm>
        <a:off x="0" y="3094084"/>
        <a:ext cx="2205990" cy="583704"/>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1964DE-B770-493F-9344-8F0AA6F01F65}" type="datetimeFigureOut">
              <a:rPr lang="en-US" smtClean="0"/>
              <a:t>2/27/2023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8B637-82BB-40CF-BAE3-E3A2234FE2A4}" type="slidenum">
              <a:rPr lang="en-US" smtClean="0"/>
              <a:t>‹#›</a:t>
            </a:fld>
            <a:endParaRPr lang="en-US"/>
          </a:p>
        </p:txBody>
      </p:sp>
    </p:spTree>
    <p:extLst>
      <p:ext uri="{BB962C8B-B14F-4D97-AF65-F5344CB8AC3E}">
        <p14:creationId xmlns:p14="http://schemas.microsoft.com/office/powerpoint/2010/main" val="583305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1</a:t>
            </a:fld>
            <a:endParaRPr lang="en-US"/>
          </a:p>
        </p:txBody>
      </p:sp>
    </p:spTree>
    <p:extLst>
      <p:ext uri="{BB962C8B-B14F-4D97-AF65-F5344CB8AC3E}">
        <p14:creationId xmlns:p14="http://schemas.microsoft.com/office/powerpoint/2010/main" val="559832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17</a:t>
            </a:fld>
            <a:endParaRPr lang="en-US"/>
          </a:p>
        </p:txBody>
      </p:sp>
    </p:spTree>
    <p:extLst>
      <p:ext uri="{BB962C8B-B14F-4D97-AF65-F5344CB8AC3E}">
        <p14:creationId xmlns:p14="http://schemas.microsoft.com/office/powerpoint/2010/main" val="348049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1200"/>
              </a:spcAft>
              <a:buClr>
                <a:schemeClr val="accent1"/>
              </a:buClr>
              <a:buSzPct val="92000"/>
              <a:buFont typeface="Wingdings 2" panose="05020102010507070707" pitchFamily="18" charset="2"/>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88B637-82BB-40CF-BAE3-E3A2234FE2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4034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25</a:t>
            </a:fld>
            <a:endParaRPr lang="en-US"/>
          </a:p>
        </p:txBody>
      </p:sp>
    </p:spTree>
    <p:extLst>
      <p:ext uri="{BB962C8B-B14F-4D97-AF65-F5344CB8AC3E}">
        <p14:creationId xmlns:p14="http://schemas.microsoft.com/office/powerpoint/2010/main" val="1600777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88B637-82BB-40CF-BAE3-E3A2234FE2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64386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baseline="0">
                <a:solidFill>
                  <a:srgbClr val="0070C0"/>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1301919" y="5956137"/>
            <a:ext cx="9210508" cy="365125"/>
          </a:xfrm>
        </p:spPr>
        <p:txBody>
          <a:bodyPr/>
          <a:lstStyle>
            <a:lvl1pPr>
              <a:defRPr sz="1100" b="0">
                <a:solidFill>
                  <a:schemeClr val="bg1"/>
                </a:solidFill>
                <a:latin typeface="Arial" panose="020B0604020202020204" pitchFamily="34" charset="0"/>
                <a:cs typeface="Arial" panose="020B0604020202020204" pitchFamily="34" charset="0"/>
              </a:defRPr>
            </a:lvl1pPr>
          </a:lstStyle>
          <a:p>
            <a:r>
              <a:rPr lang="en-US" dirty="0"/>
              <a:t>JAN </a:t>
            </a:r>
            <a:r>
              <a:rPr lang="en-US" cap="none" dirty="0"/>
              <a:t>is a service of the U.S. Department of Labor’s Office of Disability Employment Policy/ODEP.</a:t>
            </a:r>
            <a:endParaRPr lang="en-US" dirty="0"/>
          </a:p>
        </p:txBody>
      </p:sp>
      <p:pic>
        <p:nvPicPr>
          <p:cNvPr id="9" name="Picture 8" descr="Logo&#10;&#10;Description automatically generated">
            <a:extLst>
              <a:ext uri="{FF2B5EF4-FFF2-40B4-BE49-F238E27FC236}">
                <a16:creationId xmlns:a16="http://schemas.microsoft.com/office/drawing/2014/main" id="{AD0831CD-E4B3-4EBC-A372-1675D6499B42}"/>
              </a:ext>
            </a:extLst>
          </p:cNvPr>
          <p:cNvPicPr>
            <a:picLocks noChangeAspect="1"/>
          </p:cNvPicPr>
          <p:nvPr userDrawn="1"/>
        </p:nvPicPr>
        <p:blipFill>
          <a:blip r:embed="rId2"/>
          <a:stretch>
            <a:fillRect/>
          </a:stretch>
        </p:blipFill>
        <p:spPr>
          <a:xfrm>
            <a:off x="8807944" y="600050"/>
            <a:ext cx="2901456" cy="920420"/>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BB2924D2-6B07-4364-87D8-49285B82131D}"/>
              </a:ext>
            </a:extLst>
          </p:cNvPr>
          <p:cNvPicPr>
            <a:picLocks noChangeAspect="1"/>
          </p:cNvPicPr>
          <p:nvPr userDrawn="1"/>
        </p:nvPicPr>
        <p:blipFill>
          <a:blip r:embed="rId3"/>
          <a:stretch>
            <a:fillRect/>
          </a:stretch>
        </p:blipFill>
        <p:spPr>
          <a:xfrm>
            <a:off x="531897" y="5369586"/>
            <a:ext cx="684659" cy="951676"/>
          </a:xfrm>
          <a:prstGeom prst="rect">
            <a:avLst/>
          </a:prstGeom>
        </p:spPr>
      </p:pic>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16496B-62A4-45AD-A174-D929C967C4CB}" type="datetime1">
              <a:rPr lang="en-US" smtClean="0"/>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832A0D10-1C02-40CB-A684-779709F45FE8}" type="datetime1">
              <a:rPr lang="en-US" smtClean="0"/>
              <a:t>2/27/2023</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baseline="0">
                <a:solidFill>
                  <a:srgbClr val="0070C0"/>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1301919" y="5956137"/>
            <a:ext cx="9210508" cy="365125"/>
          </a:xfrm>
        </p:spPr>
        <p:txBody>
          <a:bodyPr/>
          <a:lstStyle>
            <a:lvl1pPr>
              <a:defRPr sz="1100" b="1">
                <a:solidFill>
                  <a:schemeClr val="bg1"/>
                </a:solidFill>
                <a:latin typeface="Arial" panose="020B0604020202020204" pitchFamily="34" charset="0"/>
                <a:cs typeface="Arial" panose="020B0604020202020204" pitchFamily="34" charset="0"/>
              </a:defRPr>
            </a:lvl1pPr>
          </a:lstStyle>
          <a:p>
            <a:r>
              <a:rPr lang="en-US" dirty="0"/>
              <a:t>JAN is funded by a contract with the Office of disability employment policy, </a:t>
            </a:r>
            <a:r>
              <a:rPr lang="en-US" dirty="0" err="1"/>
              <a:t>u.s.</a:t>
            </a:r>
            <a:r>
              <a:rPr lang="en-US" dirty="0"/>
              <a:t> department of labor.</a:t>
            </a:r>
          </a:p>
        </p:txBody>
      </p:sp>
      <p:pic>
        <p:nvPicPr>
          <p:cNvPr id="9" name="Picture 8" descr="Logo&#10;&#10;Description automatically generated">
            <a:extLst>
              <a:ext uri="{FF2B5EF4-FFF2-40B4-BE49-F238E27FC236}">
                <a16:creationId xmlns:a16="http://schemas.microsoft.com/office/drawing/2014/main" id="{AD0831CD-E4B3-4EBC-A372-1675D6499B42}"/>
              </a:ext>
            </a:extLst>
          </p:cNvPr>
          <p:cNvPicPr>
            <a:picLocks noChangeAspect="1"/>
          </p:cNvPicPr>
          <p:nvPr userDrawn="1"/>
        </p:nvPicPr>
        <p:blipFill>
          <a:blip r:embed="rId2"/>
          <a:stretch>
            <a:fillRect/>
          </a:stretch>
        </p:blipFill>
        <p:spPr>
          <a:xfrm>
            <a:off x="8807944" y="600050"/>
            <a:ext cx="2901456" cy="920420"/>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BB2924D2-6B07-4364-87D8-49285B82131D}"/>
              </a:ext>
            </a:extLst>
          </p:cNvPr>
          <p:cNvPicPr>
            <a:picLocks noChangeAspect="1"/>
          </p:cNvPicPr>
          <p:nvPr userDrawn="1"/>
        </p:nvPicPr>
        <p:blipFill>
          <a:blip r:embed="rId3"/>
          <a:stretch>
            <a:fillRect/>
          </a:stretch>
        </p:blipFill>
        <p:spPr>
          <a:xfrm>
            <a:off x="531897" y="5369586"/>
            <a:ext cx="684659" cy="951676"/>
          </a:xfrm>
          <a:prstGeom prst="rect">
            <a:avLst/>
          </a:prstGeom>
        </p:spPr>
      </p:pic>
    </p:spTree>
    <p:extLst>
      <p:ext uri="{BB962C8B-B14F-4D97-AF65-F5344CB8AC3E}">
        <p14:creationId xmlns:p14="http://schemas.microsoft.com/office/powerpoint/2010/main" val="3183349751"/>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lstStyle>
            <a:lvl1pPr>
              <a:buClr>
                <a:schemeClr val="accent1"/>
              </a:buClr>
              <a:defRPr>
                <a:solidFill>
                  <a:schemeClr val="accent1"/>
                </a:solidFill>
                <a:latin typeface="Arial Nova" panose="020B0504020202020204" pitchFamily="34" charset="0"/>
                <a:cs typeface="Arial" panose="020B0604020202020204" pitchFamily="34" charset="0"/>
              </a:defRPr>
            </a:lvl1pPr>
            <a:lvl2pPr>
              <a:buClr>
                <a:schemeClr val="accent1"/>
              </a:buClr>
              <a:defRPr baseline="0">
                <a:solidFill>
                  <a:schemeClr val="accent1"/>
                </a:solidFill>
                <a:latin typeface="Arial" panose="020B0604020202020204" pitchFamily="34" charset="0"/>
                <a:cs typeface="Arial" panose="020B0604020202020204" pitchFamily="34" charset="0"/>
              </a:defRPr>
            </a:lvl2pPr>
            <a:lvl3pPr>
              <a:buClr>
                <a:schemeClr val="accent1"/>
              </a:buClr>
              <a:defRPr baseline="0">
                <a:solidFill>
                  <a:schemeClr val="accent1"/>
                </a:solidFill>
                <a:latin typeface="Arial" panose="020B0604020202020204" pitchFamily="34" charset="0"/>
                <a:cs typeface="Arial" panose="020B0604020202020204" pitchFamily="34" charset="0"/>
              </a:defRPr>
            </a:lvl3pPr>
            <a:lvl4pPr>
              <a:buClr>
                <a:schemeClr val="accent1"/>
              </a:buClr>
              <a:defRPr baseline="0">
                <a:solidFill>
                  <a:schemeClr val="accent1"/>
                </a:solidFill>
                <a:latin typeface="Arial" panose="020B0604020202020204" pitchFamily="34" charset="0"/>
                <a:cs typeface="Arial" panose="020B0604020202020204" pitchFamily="34" charset="0"/>
              </a:defRPr>
            </a:lvl4pPr>
            <a:lvl5pPr>
              <a:buClr>
                <a:schemeClr val="accent1"/>
              </a:buClr>
              <a:defRPr baseline="0">
                <a:solidFill>
                  <a:schemeClr val="accent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1989" y="70115"/>
            <a:ext cx="717635" cy="335001"/>
          </a:xfrm>
        </p:spPr>
        <p:txBody>
          <a:bodyPr/>
          <a:lstStyle>
            <a:lvl1pPr>
              <a:defRPr sz="1800"/>
            </a:lvl1pPr>
          </a:lstStyle>
          <a:p>
            <a:fld id="{D57F1E4F-1CFF-5643-939E-217C01CDF565}" type="slidenum">
              <a:rPr lang="en-US" smtClean="0"/>
              <a:pPr/>
              <a:t>‹#›</a:t>
            </a:fld>
            <a:endParaRPr lang="en-US" dirty="0"/>
          </a:p>
        </p:txBody>
      </p:sp>
      <p:pic>
        <p:nvPicPr>
          <p:cNvPr id="9" name="Picture 8" descr="JAN Logo&#10;Job Accommodation Network">
            <a:extLst>
              <a:ext uri="{FF2B5EF4-FFF2-40B4-BE49-F238E27FC236}">
                <a16:creationId xmlns:a16="http://schemas.microsoft.com/office/drawing/2014/main" id="{523C6B85-2FEC-47E8-8F92-6B9D0C65FBE4}"/>
              </a:ext>
            </a:extLst>
          </p:cNvPr>
          <p:cNvPicPr>
            <a:picLocks noChangeAspect="1"/>
          </p:cNvPicPr>
          <p:nvPr userDrawn="1"/>
        </p:nvPicPr>
        <p:blipFill>
          <a:blip r:embed="rId2"/>
          <a:stretch>
            <a:fillRect/>
          </a:stretch>
        </p:blipFill>
        <p:spPr>
          <a:xfrm>
            <a:off x="10220416" y="6064502"/>
            <a:ext cx="1830966" cy="580832"/>
          </a:xfrm>
          <a:prstGeom prst="rect">
            <a:avLst/>
          </a:prstGeom>
        </p:spPr>
      </p:pic>
    </p:spTree>
    <p:extLst>
      <p:ext uri="{BB962C8B-B14F-4D97-AF65-F5344CB8AC3E}">
        <p14:creationId xmlns:p14="http://schemas.microsoft.com/office/powerpoint/2010/main" val="2192033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66C84B26-3D2A-4741-A536-840D4BB0A26D}" type="datetime1">
              <a:rPr lang="en-US" smtClean="0"/>
              <a:t>2/27/2023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15493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F33448-939B-4EC9-AF81-FED917661257}" type="datetime1">
              <a:rPr lang="en-US" smtClean="0"/>
              <a:t>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76174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B8E1A0-F19E-43ED-A9FD-BBBB6365A0B1}" type="datetime1">
              <a:rPr lang="en-US" smtClean="0"/>
              <a:t>2/27/2023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38900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pic>
        <p:nvPicPr>
          <p:cNvPr id="6" name="Picture 5">
            <a:extLst>
              <a:ext uri="{FF2B5EF4-FFF2-40B4-BE49-F238E27FC236}">
                <a16:creationId xmlns:a16="http://schemas.microsoft.com/office/drawing/2014/main" id="{D7348744-0FA1-4A44-857D-902A1E55684D}"/>
              </a:ext>
            </a:extLst>
          </p:cNvPr>
          <p:cNvPicPr>
            <a:picLocks noChangeAspect="1"/>
          </p:cNvPicPr>
          <p:nvPr userDrawn="1"/>
        </p:nvPicPr>
        <p:blipFill>
          <a:blip r:embed="rId2"/>
          <a:stretch>
            <a:fillRect/>
          </a:stretch>
        </p:blipFill>
        <p:spPr>
          <a:xfrm>
            <a:off x="10161625" y="6041605"/>
            <a:ext cx="1828959" cy="579170"/>
          </a:xfrm>
          <a:prstGeom prst="rect">
            <a:avLst/>
          </a:prstGeom>
        </p:spPr>
      </p:pic>
    </p:spTree>
    <p:extLst>
      <p:ext uri="{BB962C8B-B14F-4D97-AF65-F5344CB8AC3E}">
        <p14:creationId xmlns:p14="http://schemas.microsoft.com/office/powerpoint/2010/main" val="41425928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3E2A66-725D-44F0-8ACC-213EC30352DA}"/>
              </a:ext>
            </a:extLst>
          </p:cNvPr>
          <p:cNvPicPr>
            <a:picLocks noChangeAspect="1"/>
          </p:cNvPicPr>
          <p:nvPr userDrawn="1"/>
        </p:nvPicPr>
        <p:blipFill>
          <a:blip r:embed="rId2"/>
          <a:stretch>
            <a:fillRect/>
          </a:stretch>
        </p:blipFill>
        <p:spPr>
          <a:xfrm>
            <a:off x="10040599" y="5994257"/>
            <a:ext cx="1828959" cy="579170"/>
          </a:xfrm>
          <a:prstGeom prst="rect">
            <a:avLst/>
          </a:prstGeom>
        </p:spPr>
      </p:pic>
    </p:spTree>
    <p:extLst>
      <p:ext uri="{BB962C8B-B14F-4D97-AF65-F5344CB8AC3E}">
        <p14:creationId xmlns:p14="http://schemas.microsoft.com/office/powerpoint/2010/main" val="12073271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EA0697B2-505F-4AC8-8F94-72E521A0B74F}" type="datetime1">
              <a:rPr lang="en-US" smtClean="0"/>
              <a:t>2/27/2023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50625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lstStyle>
            <a:lvl1pPr>
              <a:buClr>
                <a:schemeClr val="accent1"/>
              </a:buClr>
              <a:defRPr sz="2600">
                <a:solidFill>
                  <a:schemeClr val="accent1"/>
                </a:solidFill>
                <a:latin typeface="Arial Nova" panose="020B0504020202020204" pitchFamily="34" charset="0"/>
                <a:cs typeface="Arial" panose="020B0604020202020204" pitchFamily="34" charset="0"/>
              </a:defRPr>
            </a:lvl1pPr>
            <a:lvl2pPr>
              <a:buClr>
                <a:schemeClr val="accent1"/>
              </a:buClr>
              <a:defRPr sz="2400" baseline="0">
                <a:solidFill>
                  <a:schemeClr val="accent1"/>
                </a:solidFill>
                <a:latin typeface="Arial" panose="020B0604020202020204" pitchFamily="34" charset="0"/>
                <a:cs typeface="Arial" panose="020B0604020202020204" pitchFamily="34" charset="0"/>
              </a:defRPr>
            </a:lvl2pPr>
            <a:lvl3pPr>
              <a:buClr>
                <a:schemeClr val="accent1"/>
              </a:buClr>
              <a:defRPr baseline="0">
                <a:solidFill>
                  <a:schemeClr val="accent1"/>
                </a:solidFill>
                <a:latin typeface="Arial" panose="020B0604020202020204" pitchFamily="34" charset="0"/>
                <a:cs typeface="Arial" panose="020B0604020202020204" pitchFamily="34" charset="0"/>
              </a:defRPr>
            </a:lvl3pPr>
            <a:lvl4pPr>
              <a:buClr>
                <a:schemeClr val="accent1"/>
              </a:buClr>
              <a:defRPr baseline="0">
                <a:solidFill>
                  <a:schemeClr val="accent1"/>
                </a:solidFill>
                <a:latin typeface="Arial" panose="020B0604020202020204" pitchFamily="34" charset="0"/>
                <a:cs typeface="Arial" panose="020B0604020202020204" pitchFamily="34" charset="0"/>
              </a:defRPr>
            </a:lvl4pPr>
            <a:lvl5pPr>
              <a:buClr>
                <a:schemeClr val="accent1"/>
              </a:buClr>
              <a:defRPr baseline="0">
                <a:solidFill>
                  <a:schemeClr val="accent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1989" y="70115"/>
            <a:ext cx="717635" cy="335001"/>
          </a:xfrm>
        </p:spPr>
        <p:txBody>
          <a:bodyPr/>
          <a:lstStyle>
            <a:lvl1pPr>
              <a:defRPr sz="1600">
                <a:solidFill>
                  <a:srgbClr val="002060"/>
                </a:solidFill>
                <a:latin typeface="Arial Nova" panose="020B0504020202020204" pitchFamily="34" charset="0"/>
              </a:defRPr>
            </a:lvl1pPr>
          </a:lstStyle>
          <a:p>
            <a:fld id="{D57F1E4F-1CFF-5643-939E-217C01CDF565}" type="slidenum">
              <a:rPr lang="en-US" smtClean="0"/>
              <a:pPr/>
              <a:t>‹#›</a:t>
            </a:fld>
            <a:endParaRPr lang="en-US" dirty="0"/>
          </a:p>
        </p:txBody>
      </p:sp>
      <p:pic>
        <p:nvPicPr>
          <p:cNvPr id="9" name="Picture 8" descr="JAN Logo&#10;Job Accommodation Network">
            <a:extLst>
              <a:ext uri="{FF2B5EF4-FFF2-40B4-BE49-F238E27FC236}">
                <a16:creationId xmlns:a16="http://schemas.microsoft.com/office/drawing/2014/main" id="{523C6B85-2FEC-47E8-8F92-6B9D0C65FBE4}"/>
              </a:ext>
            </a:extLst>
          </p:cNvPr>
          <p:cNvPicPr>
            <a:picLocks noChangeAspect="1"/>
          </p:cNvPicPr>
          <p:nvPr userDrawn="1"/>
        </p:nvPicPr>
        <p:blipFill>
          <a:blip r:embed="rId2"/>
          <a:stretch>
            <a:fillRect/>
          </a:stretch>
        </p:blipFill>
        <p:spPr>
          <a:xfrm>
            <a:off x="10220416" y="6064502"/>
            <a:ext cx="1830966" cy="580832"/>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EFF899-93D7-4212-8D3F-0D755BDEB77C}" type="datetime1">
              <a:rPr lang="en-US" smtClean="0"/>
              <a:t>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273628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16496B-62A4-45AD-A174-D929C967C4CB}" type="datetime1">
              <a:rPr lang="en-US" smtClean="0"/>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385650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832A0D10-1C02-40CB-A684-779709F45FE8}" type="datetime1">
              <a:rPr lang="en-US" smtClean="0"/>
              <a:t>2/27/2023</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79826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userDrawn="1"/>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dirty="0"/>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lvl1pPr>
              <a:buClr>
                <a:srgbClr val="002060"/>
              </a:buClr>
              <a:defRPr sz="2000">
                <a:solidFill>
                  <a:srgbClr val="002060"/>
                </a:solidFill>
                <a:latin typeface="Arial Nova" panose="020B0504020202020204" pitchFamily="34" charset="0"/>
              </a:defRPr>
            </a:lvl1pPr>
            <a:lvl2pPr>
              <a:buClr>
                <a:srgbClr val="002060"/>
              </a:buClr>
              <a:defRPr>
                <a:solidFill>
                  <a:srgbClr val="002060"/>
                </a:solidFill>
                <a:latin typeface="Arial Nova" panose="020B0504020202020204" pitchFamily="34" charset="0"/>
              </a:defRPr>
            </a:lvl2pPr>
            <a:lvl3pPr>
              <a:buClr>
                <a:srgbClr val="002060"/>
              </a:buClr>
              <a:defRPr>
                <a:solidFill>
                  <a:srgbClr val="002060"/>
                </a:solidFill>
                <a:latin typeface="Arial Nova" panose="020B0504020202020204" pitchFamily="34" charset="0"/>
              </a:defRPr>
            </a:lvl3pPr>
            <a:lvl4pPr>
              <a:buClr>
                <a:srgbClr val="002060"/>
              </a:buClr>
              <a:defRPr>
                <a:solidFill>
                  <a:srgbClr val="002060"/>
                </a:solidFill>
                <a:latin typeface="Arial Nova" panose="020B0504020202020204" pitchFamily="34" charset="0"/>
              </a:defRPr>
            </a:lvl4pPr>
            <a:lvl5pPr>
              <a:buClr>
                <a:srgbClr val="002060"/>
              </a:buClr>
              <a:defRPr>
                <a:solidFill>
                  <a:srgbClr val="002060"/>
                </a:solidFill>
                <a:latin typeface="Arial Nova"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8417" y="2228003"/>
            <a:ext cx="5422392" cy="3633047"/>
          </a:xfrm>
        </p:spPr>
        <p:txBody>
          <a:bodyPr>
            <a:normAutofit/>
          </a:bodyPr>
          <a:lstStyle>
            <a:lvl1pPr>
              <a:buClr>
                <a:schemeClr val="accent1"/>
              </a:buClr>
              <a:defRPr sz="2000">
                <a:solidFill>
                  <a:srgbClr val="002060"/>
                </a:solidFill>
                <a:latin typeface="Arial Nova" panose="020B0504020202020204" pitchFamily="34" charset="0"/>
              </a:defRPr>
            </a:lvl1pPr>
            <a:lvl2pPr>
              <a:buClr>
                <a:schemeClr val="accent1"/>
              </a:buClr>
              <a:defRPr>
                <a:solidFill>
                  <a:srgbClr val="002060"/>
                </a:solidFill>
                <a:latin typeface="Arial Nova" panose="020B0504020202020204" pitchFamily="34" charset="0"/>
              </a:defRPr>
            </a:lvl2pPr>
            <a:lvl3pPr>
              <a:buClr>
                <a:schemeClr val="accent1"/>
              </a:buClr>
              <a:defRPr>
                <a:solidFill>
                  <a:srgbClr val="002060"/>
                </a:solidFill>
                <a:latin typeface="Arial Nova" panose="020B0504020202020204" pitchFamily="34" charset="0"/>
              </a:defRPr>
            </a:lvl3pPr>
            <a:lvl4pPr>
              <a:buClr>
                <a:schemeClr val="accent1"/>
              </a:buClr>
              <a:defRPr>
                <a:solidFill>
                  <a:srgbClr val="002060"/>
                </a:solidFill>
                <a:latin typeface="Arial Nova" panose="020B0504020202020204" pitchFamily="34" charset="0"/>
              </a:defRPr>
            </a:lvl4pPr>
            <a:lvl5pPr>
              <a:buClr>
                <a:schemeClr val="accent1"/>
              </a:buClr>
              <a:defRPr>
                <a:solidFill>
                  <a:srgbClr val="002060"/>
                </a:solidFill>
                <a:latin typeface="Arial Nova"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10693508" y="60118"/>
            <a:ext cx="1052510" cy="365125"/>
          </a:xfrm>
        </p:spPr>
        <p:txBody>
          <a:bodyPr/>
          <a:lstStyle>
            <a:lvl1pPr>
              <a:defRPr sz="1600">
                <a:solidFill>
                  <a:srgbClr val="002060"/>
                </a:solidFill>
                <a:latin typeface="Arial Nova" panose="020B0504020202020204" pitchFamily="34" charset="0"/>
              </a:defRPr>
            </a:lvl1pPr>
          </a:lstStyle>
          <a:p>
            <a:fld id="{D57F1E4F-1CFF-5643-939E-217C01CDF56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lvl1pPr>
              <a:buClr>
                <a:srgbClr val="002060"/>
              </a:buClr>
              <a:defRPr>
                <a:solidFill>
                  <a:srgbClr val="002060"/>
                </a:solidFill>
                <a:latin typeface="Arial Nova" panose="020B0504020202020204" pitchFamily="34" charset="0"/>
              </a:defRPr>
            </a:lvl1pPr>
            <a:lvl2pPr>
              <a:buClr>
                <a:srgbClr val="002060"/>
              </a:buClr>
              <a:defRPr>
                <a:solidFill>
                  <a:srgbClr val="002060"/>
                </a:solidFill>
                <a:latin typeface="Arial Nova" panose="020B0504020202020204" pitchFamily="34" charset="0"/>
              </a:defRPr>
            </a:lvl2pPr>
            <a:lvl3pPr>
              <a:buClr>
                <a:srgbClr val="002060"/>
              </a:buClr>
              <a:defRPr>
                <a:solidFill>
                  <a:srgbClr val="002060"/>
                </a:solidFill>
                <a:latin typeface="Arial Nova" panose="020B0504020202020204" pitchFamily="34" charset="0"/>
              </a:defRPr>
            </a:lvl3pPr>
            <a:lvl4pPr>
              <a:buClr>
                <a:srgbClr val="002060"/>
              </a:buClr>
              <a:defRPr>
                <a:solidFill>
                  <a:srgbClr val="002060"/>
                </a:solidFill>
                <a:latin typeface="Arial Nova" panose="020B0504020202020204" pitchFamily="34" charset="0"/>
              </a:defRPr>
            </a:lvl4pPr>
            <a:lvl5pPr>
              <a:buClr>
                <a:srgbClr val="002060"/>
              </a:buClr>
              <a:defRPr>
                <a:solidFill>
                  <a:srgbClr val="002060"/>
                </a:solidFill>
                <a:latin typeface="Arial Nova"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lvl1pPr>
              <a:buClr>
                <a:srgbClr val="002060"/>
              </a:buClr>
              <a:defRPr>
                <a:solidFill>
                  <a:srgbClr val="002060"/>
                </a:solidFill>
                <a:latin typeface="Arial Nova" panose="020B0504020202020204" pitchFamily="34" charset="0"/>
              </a:defRPr>
            </a:lvl1pPr>
            <a:lvl2pPr>
              <a:buClr>
                <a:srgbClr val="002060"/>
              </a:buClr>
              <a:defRPr>
                <a:solidFill>
                  <a:srgbClr val="002060"/>
                </a:solidFill>
                <a:latin typeface="Arial Nova" panose="020B0504020202020204" pitchFamily="34" charset="0"/>
              </a:defRPr>
            </a:lvl2pPr>
            <a:lvl3pPr>
              <a:buClr>
                <a:srgbClr val="002060"/>
              </a:buClr>
              <a:defRPr>
                <a:solidFill>
                  <a:srgbClr val="002060"/>
                </a:solidFill>
                <a:latin typeface="Arial Nova" panose="020B0504020202020204" pitchFamily="34" charset="0"/>
              </a:defRPr>
            </a:lvl3pPr>
            <a:lvl4pPr>
              <a:buClr>
                <a:srgbClr val="002060"/>
              </a:buClr>
              <a:defRPr>
                <a:solidFill>
                  <a:srgbClr val="002060"/>
                </a:solidFill>
                <a:latin typeface="Arial Nova" panose="020B0504020202020204" pitchFamily="34" charset="0"/>
              </a:defRPr>
            </a:lvl4pPr>
            <a:lvl5pPr>
              <a:buClr>
                <a:srgbClr val="002060"/>
              </a:buClr>
              <a:defRPr>
                <a:solidFill>
                  <a:srgbClr val="002060"/>
                </a:solidFill>
                <a:latin typeface="Arial Nova"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B8E1A0-F19E-43ED-A9FD-BBBB6365A0B1}" type="datetime1">
              <a:rPr lang="en-US" smtClean="0"/>
              <a:t>2/27/2023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lvl1pPr>
              <a:defRPr>
                <a:solidFill>
                  <a:srgbClr val="002060"/>
                </a:solidFill>
                <a:latin typeface="Arial Nova" panose="020B0504020202020204" pitchFamily="34" charset="0"/>
              </a:defRPr>
            </a:lvl1pPr>
          </a:lstStyle>
          <a:p>
            <a:fld id="{D57F1E4F-1CFF-5643-939E-217C01CDF56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pic>
        <p:nvPicPr>
          <p:cNvPr id="6" name="Picture 5">
            <a:extLst>
              <a:ext uri="{FF2B5EF4-FFF2-40B4-BE49-F238E27FC236}">
                <a16:creationId xmlns:a16="http://schemas.microsoft.com/office/drawing/2014/main" id="{D7348744-0FA1-4A44-857D-902A1E55684D}"/>
              </a:ext>
            </a:extLst>
          </p:cNvPr>
          <p:cNvPicPr>
            <a:picLocks noChangeAspect="1"/>
          </p:cNvPicPr>
          <p:nvPr userDrawn="1"/>
        </p:nvPicPr>
        <p:blipFill>
          <a:blip r:embed="rId2"/>
          <a:stretch>
            <a:fillRect/>
          </a:stretch>
        </p:blipFill>
        <p:spPr>
          <a:xfrm>
            <a:off x="10161625" y="6041605"/>
            <a:ext cx="1828959" cy="57917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3E2A66-725D-44F0-8ACC-213EC30352DA}"/>
              </a:ext>
            </a:extLst>
          </p:cNvPr>
          <p:cNvPicPr>
            <a:picLocks noChangeAspect="1"/>
          </p:cNvPicPr>
          <p:nvPr userDrawn="1"/>
        </p:nvPicPr>
        <p:blipFill>
          <a:blip r:embed="rId2"/>
          <a:stretch>
            <a:fillRect/>
          </a:stretch>
        </p:blipFill>
        <p:spPr>
          <a:xfrm>
            <a:off x="10040599" y="5994257"/>
            <a:ext cx="1828959" cy="57917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buClr>
                <a:schemeClr val="accent1"/>
              </a:buClr>
              <a:defRPr sz="2000">
                <a:solidFill>
                  <a:srgbClr val="002060"/>
                </a:solidFill>
                <a:latin typeface="Arial Nova" panose="020B0504020202020204" pitchFamily="34" charset="0"/>
              </a:defRPr>
            </a:lvl1pPr>
            <a:lvl2pPr>
              <a:buClr>
                <a:schemeClr val="accent1"/>
              </a:buClr>
              <a:defRPr sz="1800">
                <a:solidFill>
                  <a:srgbClr val="002060"/>
                </a:solidFill>
                <a:latin typeface="Arial Nova" panose="020B0504020202020204" pitchFamily="34" charset="0"/>
              </a:defRPr>
            </a:lvl2pPr>
            <a:lvl3pPr>
              <a:buClr>
                <a:schemeClr val="accent1"/>
              </a:buClr>
              <a:defRPr sz="1600">
                <a:solidFill>
                  <a:srgbClr val="002060"/>
                </a:solidFill>
                <a:latin typeface="Arial Nova" panose="020B0504020202020204" pitchFamily="34" charset="0"/>
              </a:defRPr>
            </a:lvl3pPr>
            <a:lvl4pPr>
              <a:buClr>
                <a:schemeClr val="accent1"/>
              </a:buClr>
              <a:defRPr sz="1400">
                <a:solidFill>
                  <a:srgbClr val="002060"/>
                </a:solidFill>
                <a:latin typeface="Arial Nova" panose="020B0504020202020204" pitchFamily="34" charset="0"/>
              </a:defRPr>
            </a:lvl4pPr>
            <a:lvl5pPr>
              <a:buClr>
                <a:schemeClr val="accent1"/>
              </a:buClr>
              <a:defRPr sz="1400">
                <a:solidFill>
                  <a:srgbClr val="002060"/>
                </a:solidFill>
                <a:latin typeface="Arial Nova" panose="020B0504020202020204" pitchFamily="34" charset="0"/>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EA0697B2-505F-4AC8-8F94-72E521A0B74F}" type="datetime1">
              <a:rPr lang="en-US" smtClean="0"/>
              <a:t>2/27/2023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latin typeface="Arial Nova" panose="020B0504020202020204" pitchFamily="34" charset="0"/>
              </a:defRPr>
            </a:lvl1pPr>
          </a:lstStyle>
          <a:p>
            <a:fld id="{D57F1E4F-1CFF-5643-939E-217C01CDF5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solidFill>
                  <a:srgbClr val="00206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DEFF899-93D7-4212-8D3F-0D755BDEB77C}" type="datetime1">
              <a:rPr lang="en-US" smtClean="0"/>
              <a:t>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002060"/>
                </a:solidFill>
                <a:latin typeface="Arial Nova" panose="020B0504020202020204" pitchFamily="34" charset="0"/>
              </a:defRPr>
            </a:lvl1pPr>
          </a:lstStyle>
          <a:p>
            <a:fld id="{D57F1E4F-1CFF-5643-939E-217C01CDF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F3CF577D-EFDE-449F-9698-CFCF570C9DB9}" type="datetime1">
              <a:rPr lang="en-US" smtClean="0"/>
              <a:t>2/27/2023</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F3CF577D-EFDE-449F-9698-CFCF570C9DB9}" type="datetime1">
              <a:rPr lang="en-US" smtClean="0"/>
              <a:t>2/27/2023</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290904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eeoc.gov/laws/guidance/enforcement-guidance-reasonable-accommodation-and-undue-hardship-under-ad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eeoc.gov/laws/guidance/questions-answers-federal-agencies-obligation-provide-personal-assistance-service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askjan.org/a-to-z.cf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askjan.org/topics/interactive.cfm"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askjan.org/a-to-z.cf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C603F-415C-4735-A489-3C793DEF27EE}"/>
              </a:ext>
            </a:extLst>
          </p:cNvPr>
          <p:cNvSpPr>
            <a:spLocks noGrp="1"/>
          </p:cNvSpPr>
          <p:nvPr>
            <p:ph type="ctrTitle"/>
          </p:nvPr>
        </p:nvSpPr>
        <p:spPr>
          <a:xfrm>
            <a:off x="599227" y="1477632"/>
            <a:ext cx="11151786" cy="1475013"/>
          </a:xfrm>
        </p:spPr>
        <p:txBody>
          <a:bodyPr>
            <a:normAutofit/>
          </a:bodyPr>
          <a:lstStyle/>
          <a:p>
            <a:r>
              <a:rPr lang="en-US" sz="3200" dirty="0"/>
              <a:t>Together Again:  AT for Travel and Inclusive Events</a:t>
            </a:r>
          </a:p>
        </p:txBody>
      </p:sp>
      <p:sp>
        <p:nvSpPr>
          <p:cNvPr id="5" name="Footer Placeholder 4">
            <a:extLst>
              <a:ext uri="{FF2B5EF4-FFF2-40B4-BE49-F238E27FC236}">
                <a16:creationId xmlns:a16="http://schemas.microsoft.com/office/drawing/2014/main" id="{B14FD746-51A6-4CE2-91D6-110B346F61C7}"/>
              </a:ext>
            </a:extLst>
          </p:cNvPr>
          <p:cNvSpPr>
            <a:spLocks noGrp="1"/>
          </p:cNvSpPr>
          <p:nvPr>
            <p:ph type="ftr" sz="quarter" idx="11"/>
          </p:nvPr>
        </p:nvSpPr>
        <p:spPr/>
        <p:txBody>
          <a:bodyPr/>
          <a:lstStyle/>
          <a:p>
            <a:r>
              <a:rPr lang="en-US" sz="1400" dirty="0"/>
              <a:t>JAN </a:t>
            </a:r>
            <a:r>
              <a:rPr lang="en-US" sz="1400" cap="none" dirty="0"/>
              <a:t>is a service of the U.S. Department of Labor’s Office of Disability Employment Policy/ODEP.</a:t>
            </a:r>
            <a:endParaRPr lang="en-US" sz="1400" dirty="0"/>
          </a:p>
        </p:txBody>
      </p:sp>
      <p:sp>
        <p:nvSpPr>
          <p:cNvPr id="7" name="Subtitle 4">
            <a:extLst>
              <a:ext uri="{FF2B5EF4-FFF2-40B4-BE49-F238E27FC236}">
                <a16:creationId xmlns:a16="http://schemas.microsoft.com/office/drawing/2014/main" id="{847EEFAA-3F6B-D000-25A9-215323DAB21F}"/>
              </a:ext>
            </a:extLst>
          </p:cNvPr>
          <p:cNvSpPr txBox="1">
            <a:spLocks/>
          </p:cNvSpPr>
          <p:nvPr/>
        </p:nvSpPr>
        <p:spPr>
          <a:xfrm>
            <a:off x="599227" y="3343084"/>
            <a:ext cx="10993546" cy="1376202"/>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cap="all" baseline="0">
                <a:solidFill>
                  <a:srgbClr val="0070C0"/>
                </a:solidFill>
                <a:latin typeface="Arial" panose="020B0604020202020204" pitchFamily="34" charset="0"/>
                <a:ea typeface="+mn-ea"/>
                <a:cs typeface="+mn-cs"/>
              </a:defRPr>
            </a:lvl1pPr>
            <a:lvl2pPr marL="457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r>
              <a:rPr lang="en-US" sz="1800" cap="none" dirty="0">
                <a:solidFill>
                  <a:schemeClr val="bg1"/>
                </a:solidFill>
                <a:latin typeface="Arial Nova" panose="020B0504020202020204" pitchFamily="34" charset="0"/>
              </a:rPr>
              <a:t>Teresa Goddard, Assistive Technology Services</a:t>
            </a:r>
          </a:p>
          <a:p>
            <a:r>
              <a:rPr lang="en-US" sz="1800" cap="none" dirty="0">
                <a:solidFill>
                  <a:schemeClr val="bg1"/>
                </a:solidFill>
                <a:latin typeface="Arial Nova" panose="020B0504020202020204" pitchFamily="34" charset="0"/>
              </a:rPr>
              <a:t>Lisa Mathess, Principal Consultant, ADA Specialist</a:t>
            </a:r>
          </a:p>
        </p:txBody>
      </p:sp>
    </p:spTree>
    <p:extLst>
      <p:ext uri="{BB962C8B-B14F-4D97-AF65-F5344CB8AC3E}">
        <p14:creationId xmlns:p14="http://schemas.microsoft.com/office/powerpoint/2010/main" val="1839997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CF019-725A-ED63-856E-FA501181D350}"/>
              </a:ext>
            </a:extLst>
          </p:cNvPr>
          <p:cNvSpPr>
            <a:spLocks noGrp="1"/>
          </p:cNvSpPr>
          <p:nvPr>
            <p:ph type="title"/>
          </p:nvPr>
        </p:nvSpPr>
        <p:spPr/>
        <p:txBody>
          <a:bodyPr/>
          <a:lstStyle/>
          <a:p>
            <a:r>
              <a:rPr lang="en-US" dirty="0"/>
              <a:t>Outside Training </a:t>
            </a:r>
          </a:p>
        </p:txBody>
      </p:sp>
      <p:sp>
        <p:nvSpPr>
          <p:cNvPr id="3" name="Content Placeholder 2">
            <a:extLst>
              <a:ext uri="{FF2B5EF4-FFF2-40B4-BE49-F238E27FC236}">
                <a16:creationId xmlns:a16="http://schemas.microsoft.com/office/drawing/2014/main" id="{BC287B13-11AC-109D-BC8C-C49CB0077DAE}"/>
              </a:ext>
            </a:extLst>
          </p:cNvPr>
          <p:cNvSpPr>
            <a:spLocks noGrp="1"/>
          </p:cNvSpPr>
          <p:nvPr>
            <p:ph idx="1"/>
          </p:nvPr>
        </p:nvSpPr>
        <p:spPr>
          <a:xfrm>
            <a:off x="581191" y="2012996"/>
            <a:ext cx="11029615" cy="4774889"/>
          </a:xfrm>
        </p:spPr>
        <p:txBody>
          <a:bodyPr>
            <a:normAutofit fontScale="77500" lnSpcReduction="20000"/>
          </a:bodyPr>
          <a:lstStyle/>
          <a:p>
            <a:pPr marL="0" indent="0">
              <a:lnSpc>
                <a:spcPct val="120000"/>
              </a:lnSpc>
              <a:buNone/>
            </a:pPr>
            <a:r>
              <a:rPr lang="en-US" sz="3100" dirty="0"/>
              <a:t>Employer must provide RA for equal opportunity to participate in employer-sponsored training, absent hardship. </a:t>
            </a:r>
          </a:p>
          <a:p>
            <a:pPr>
              <a:lnSpc>
                <a:spcPct val="120000"/>
              </a:lnSpc>
            </a:pPr>
            <a:r>
              <a:rPr lang="en-US" sz="2800" dirty="0"/>
              <a:t>In-house training</a:t>
            </a:r>
          </a:p>
          <a:p>
            <a:pPr>
              <a:lnSpc>
                <a:spcPct val="120000"/>
              </a:lnSpc>
            </a:pPr>
            <a:r>
              <a:rPr lang="en-US" sz="2800" dirty="0"/>
              <a:t>Training provided by outside entity</a:t>
            </a:r>
          </a:p>
          <a:p>
            <a:pPr marL="0" indent="0">
              <a:lnSpc>
                <a:spcPct val="120000"/>
              </a:lnSpc>
              <a:buNone/>
            </a:pPr>
            <a:r>
              <a:rPr lang="en-US" sz="3100" dirty="0"/>
              <a:t>Both employer (Title I) and outside entity (Title III) have obligations to provide materials in alternative formats</a:t>
            </a:r>
          </a:p>
          <a:p>
            <a:pPr>
              <a:lnSpc>
                <a:spcPct val="120000"/>
              </a:lnSpc>
            </a:pPr>
            <a:r>
              <a:rPr lang="en-US" sz="2800" dirty="0"/>
              <a:t>Neither party should dodge accommodation obligations</a:t>
            </a:r>
          </a:p>
          <a:p>
            <a:pPr lvl="1">
              <a:lnSpc>
                <a:spcPct val="120000"/>
              </a:lnSpc>
            </a:pPr>
            <a:r>
              <a:rPr lang="en-US" sz="2800" dirty="0">
                <a:latin typeface="Arial Nova" panose="020B0504020202020204" pitchFamily="34" charset="0"/>
              </a:rPr>
              <a:t>Dual/shared obligations may exist</a:t>
            </a:r>
          </a:p>
          <a:p>
            <a:pPr>
              <a:lnSpc>
                <a:spcPct val="120000"/>
              </a:lnSpc>
            </a:pPr>
            <a:r>
              <a:rPr lang="en-US" sz="2800" dirty="0"/>
              <a:t>Specify responsibilities in contract before event</a:t>
            </a:r>
          </a:p>
          <a:p>
            <a:pPr marL="0" indent="0">
              <a:lnSpc>
                <a:spcPct val="120000"/>
              </a:lnSpc>
              <a:buNone/>
            </a:pPr>
            <a:r>
              <a:rPr lang="en-US" dirty="0"/>
              <a:t>#15 </a:t>
            </a:r>
            <a:r>
              <a:rPr lang="en-US" dirty="0">
                <a:hlinkClick r:id="rId2"/>
              </a:rPr>
              <a:t>EEOC Guidance: Reasonable Accommodation and Undue Hardship under the ADA </a:t>
            </a:r>
            <a:endParaRPr lang="en-US" dirty="0"/>
          </a:p>
          <a:p>
            <a:endParaRPr lang="en-US" dirty="0"/>
          </a:p>
        </p:txBody>
      </p:sp>
      <p:sp>
        <p:nvSpPr>
          <p:cNvPr id="4" name="Slide Number Placeholder 3">
            <a:extLst>
              <a:ext uri="{FF2B5EF4-FFF2-40B4-BE49-F238E27FC236}">
                <a16:creationId xmlns:a16="http://schemas.microsoft.com/office/drawing/2014/main" id="{808EBD82-72A1-F0AB-92C6-256AE09AC470}"/>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1092441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38C77-D063-0406-4281-1679596D86FF}"/>
              </a:ext>
            </a:extLst>
          </p:cNvPr>
          <p:cNvSpPr>
            <a:spLocks noGrp="1"/>
          </p:cNvSpPr>
          <p:nvPr>
            <p:ph type="title"/>
          </p:nvPr>
        </p:nvSpPr>
        <p:spPr/>
        <p:txBody>
          <a:bodyPr/>
          <a:lstStyle/>
          <a:p>
            <a:r>
              <a:rPr lang="en-US" dirty="0"/>
              <a:t>Personal Assistance Services on Travel</a:t>
            </a:r>
          </a:p>
        </p:txBody>
      </p:sp>
      <p:sp>
        <p:nvSpPr>
          <p:cNvPr id="3" name="Content Placeholder 2">
            <a:extLst>
              <a:ext uri="{FF2B5EF4-FFF2-40B4-BE49-F238E27FC236}">
                <a16:creationId xmlns:a16="http://schemas.microsoft.com/office/drawing/2014/main" id="{164B9A2D-1B6E-128F-54E0-EC7E39C2DE47}"/>
              </a:ext>
            </a:extLst>
          </p:cNvPr>
          <p:cNvSpPr>
            <a:spLocks noGrp="1"/>
          </p:cNvSpPr>
          <p:nvPr>
            <p:ph idx="1"/>
          </p:nvPr>
        </p:nvSpPr>
        <p:spPr>
          <a:xfrm>
            <a:off x="581192" y="2180496"/>
            <a:ext cx="11029615" cy="3975348"/>
          </a:xfrm>
        </p:spPr>
        <p:txBody>
          <a:bodyPr>
            <a:normAutofit/>
          </a:bodyPr>
          <a:lstStyle/>
          <a:p>
            <a:pPr marL="0" indent="0">
              <a:spcAft>
                <a:spcPts val="1200"/>
              </a:spcAft>
              <a:buNone/>
            </a:pPr>
            <a:r>
              <a:rPr lang="en-US" sz="2400" dirty="0"/>
              <a:t>PAS services can be a travel-related accommodation in both Title I of ADA and 501 of Rehab Act settings. </a:t>
            </a:r>
          </a:p>
          <a:p>
            <a:pPr marL="0" indent="0">
              <a:spcAft>
                <a:spcPts val="1200"/>
              </a:spcAft>
              <a:buNone/>
            </a:pPr>
            <a:r>
              <a:rPr lang="en-US" sz="2400" dirty="0"/>
              <a:t>Employers must consider paying additional costs related to providing PAS while on travel such as transportation costs for PAS.</a:t>
            </a:r>
          </a:p>
          <a:p>
            <a:pPr marL="0" indent="0">
              <a:spcAft>
                <a:spcPts val="1200"/>
              </a:spcAft>
              <a:buNone/>
            </a:pPr>
            <a:r>
              <a:rPr lang="en-US" sz="2400" dirty="0"/>
              <a:t>Requirements for PAS when not on travel differ under Title 1 of ADA. </a:t>
            </a:r>
          </a:p>
          <a:p>
            <a:pPr marL="0" indent="0">
              <a:spcAft>
                <a:spcPts val="1200"/>
              </a:spcAft>
              <a:buNone/>
            </a:pPr>
            <a:r>
              <a:rPr lang="en-US" sz="2000" dirty="0"/>
              <a:t> </a:t>
            </a:r>
            <a:r>
              <a:rPr lang="en-US" sz="2200" dirty="0"/>
              <a:t>#14 </a:t>
            </a:r>
            <a:r>
              <a:rPr lang="en-US" sz="2200" dirty="0">
                <a:hlinkClick r:id="rId2"/>
              </a:rPr>
              <a:t>Q&amp;A: Federal Agencies' Obligation to Provide PAS under Section 501 of Rehab Act </a:t>
            </a:r>
            <a:endParaRPr lang="en-US" sz="2200" dirty="0"/>
          </a:p>
        </p:txBody>
      </p:sp>
      <p:sp>
        <p:nvSpPr>
          <p:cNvPr id="4" name="Slide Number Placeholder 3">
            <a:extLst>
              <a:ext uri="{FF2B5EF4-FFF2-40B4-BE49-F238E27FC236}">
                <a16:creationId xmlns:a16="http://schemas.microsoft.com/office/drawing/2014/main" id="{1D8B39EC-F424-15B1-907C-C61136F9DEED}"/>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4183970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AD54DB8-C150-4290-85D6-F5B0262BF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8" name="Rectangle 17">
            <a:extLst>
              <a:ext uri="{FF2B5EF4-FFF2-40B4-BE49-F238E27FC236}">
                <a16:creationId xmlns:a16="http://schemas.microsoft.com/office/drawing/2014/main" id="{493D4EDA-58E0-40CC-B3CA-14CDEB349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5">
            <a:extLst>
              <a:ext uri="{FF2B5EF4-FFF2-40B4-BE49-F238E27FC236}">
                <a16:creationId xmlns:a16="http://schemas.microsoft.com/office/drawing/2014/main" id="{7C79181F-BABA-6BFE-F4C1-76680650F191}"/>
              </a:ext>
              <a:ext uri="{C183D7F6-B498-43B3-948B-1728B52AA6E4}">
                <adec:decorative xmlns:adec="http://schemas.microsoft.com/office/drawing/2017/decorative" val="1"/>
              </a:ext>
            </a:extLst>
          </p:cNvPr>
          <p:cNvPicPr>
            <a:picLocks noGrp="1" noChangeAspect="1"/>
          </p:cNvPicPr>
          <p:nvPr>
            <p:ph idx="1"/>
          </p:nvPr>
        </p:nvPicPr>
        <p:blipFill rotWithShape="1">
          <a:blip r:embed="rId2"/>
          <a:srcRect t="11943" r="9091" b="11448"/>
          <a:stretch/>
        </p:blipFill>
        <p:spPr>
          <a:xfrm>
            <a:off x="20" y="10"/>
            <a:ext cx="12191980" cy="6857990"/>
          </a:xfrm>
          <a:prstGeom prst="rect">
            <a:avLst/>
          </a:prstGeom>
        </p:spPr>
      </p:pic>
      <p:grpSp>
        <p:nvGrpSpPr>
          <p:cNvPr id="20" name="Group 19">
            <a:extLst>
              <a:ext uri="{FF2B5EF4-FFF2-40B4-BE49-F238E27FC236}">
                <a16:creationId xmlns:a16="http://schemas.microsoft.com/office/drawing/2014/main" id="{AA9EB0BC-A85E-4C26-B355-5DFCEF6CCB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21" name="Rectangle 20">
              <a:extLst>
                <a:ext uri="{FF2B5EF4-FFF2-40B4-BE49-F238E27FC236}">
                  <a16:creationId xmlns:a16="http://schemas.microsoft.com/office/drawing/2014/main" id="{3643E56B-BD42-413D-B17D-7958270F5D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FFE954"/>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96C04F74-9467-4FA5-95DC-8D481A297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FFE954"/>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D73DE1C3-5C37-42E9-A3F0-256F193832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FFE954"/>
            </a:solidFill>
            <a:ln>
              <a:noFill/>
            </a:ln>
            <a:effectLst/>
          </p:spPr>
          <p:style>
            <a:lnRef idx="1">
              <a:schemeClr val="accent1"/>
            </a:lnRef>
            <a:fillRef idx="3">
              <a:schemeClr val="accent1"/>
            </a:fillRef>
            <a:effectRef idx="2">
              <a:schemeClr val="accent1"/>
            </a:effectRef>
            <a:fontRef idx="minor">
              <a:schemeClr val="lt1"/>
            </a:fontRef>
          </p:style>
        </p:sp>
      </p:grpSp>
      <p:sp>
        <p:nvSpPr>
          <p:cNvPr id="25" name="Rectangle 24">
            <a:extLst>
              <a:ext uri="{FF2B5EF4-FFF2-40B4-BE49-F238E27FC236}">
                <a16:creationId xmlns:a16="http://schemas.microsoft.com/office/drawing/2014/main" id="{4A2E7EC3-E07C-46CE-9B25-41865A506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9A288FA-AF47-A767-DBAE-62734E704EF8}"/>
              </a:ext>
            </a:extLst>
          </p:cNvPr>
          <p:cNvSpPr>
            <a:spLocks noGrp="1"/>
          </p:cNvSpPr>
          <p:nvPr>
            <p:ph type="title"/>
          </p:nvPr>
        </p:nvSpPr>
        <p:spPr>
          <a:xfrm>
            <a:off x="581191" y="4572000"/>
            <a:ext cx="10993549" cy="895244"/>
          </a:xfrm>
        </p:spPr>
        <p:txBody>
          <a:bodyPr vert="horz" lIns="91440" tIns="45720" rIns="91440" bIns="45720" rtlCol="0" anchor="b">
            <a:normAutofit/>
          </a:bodyPr>
          <a:lstStyle/>
          <a:p>
            <a:r>
              <a:rPr lang="en-US" sz="4000"/>
              <a:t>Accommodation Examples</a:t>
            </a:r>
          </a:p>
        </p:txBody>
      </p:sp>
      <p:sp>
        <p:nvSpPr>
          <p:cNvPr id="4" name="Slide Number Placeholder 3">
            <a:extLst>
              <a:ext uri="{FF2B5EF4-FFF2-40B4-BE49-F238E27FC236}">
                <a16:creationId xmlns:a16="http://schemas.microsoft.com/office/drawing/2014/main" id="{213CFD79-1BDB-B345-F3C0-5C731B50DD86}"/>
              </a:ext>
            </a:extLst>
          </p:cNvPr>
          <p:cNvSpPr>
            <a:spLocks noGrp="1"/>
          </p:cNvSpPr>
          <p:nvPr>
            <p:ph type="sldNum" sz="quarter" idx="12"/>
          </p:nvPr>
        </p:nvSpPr>
        <p:spPr>
          <a:xfrm>
            <a:off x="10558300" y="5956137"/>
            <a:ext cx="1016440" cy="365125"/>
          </a:xfrm>
        </p:spPr>
        <p:txBody>
          <a:bodyPr vert="horz" lIns="91440" tIns="45720" rIns="91440" bIns="45720" rtlCol="0" anchor="ctr">
            <a:normAutofit/>
          </a:bodyPr>
          <a:lstStyle/>
          <a:p>
            <a:pPr>
              <a:spcAft>
                <a:spcPts val="600"/>
              </a:spcAft>
            </a:pPr>
            <a:fld id="{D57F1E4F-1CFF-5643-939E-217C01CDF565}" type="slidenum">
              <a:rPr lang="en-US" smtClean="0">
                <a:solidFill>
                  <a:schemeClr val="bg1"/>
                </a:solidFill>
              </a:rPr>
              <a:pPr>
                <a:spcAft>
                  <a:spcPts val="600"/>
                </a:spcAft>
              </a:pPr>
              <a:t>12</a:t>
            </a:fld>
            <a:endParaRPr lang="en-US" dirty="0">
              <a:solidFill>
                <a:schemeClr val="bg1"/>
              </a:solidFill>
            </a:endParaRPr>
          </a:p>
        </p:txBody>
      </p:sp>
    </p:spTree>
    <p:extLst>
      <p:ext uri="{BB962C8B-B14F-4D97-AF65-F5344CB8AC3E}">
        <p14:creationId xmlns:p14="http://schemas.microsoft.com/office/powerpoint/2010/main" val="4078802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E7AA2-C0DA-50EC-DCF8-DDA18CB877EF}"/>
              </a:ext>
            </a:extLst>
          </p:cNvPr>
          <p:cNvSpPr>
            <a:spLocks noGrp="1"/>
          </p:cNvSpPr>
          <p:nvPr>
            <p:ph type="title"/>
          </p:nvPr>
        </p:nvSpPr>
        <p:spPr/>
        <p:txBody>
          <a:bodyPr/>
          <a:lstStyle/>
          <a:p>
            <a:r>
              <a:rPr lang="en-US" dirty="0"/>
              <a:t>Hand Impairment Example</a:t>
            </a:r>
          </a:p>
        </p:txBody>
      </p:sp>
      <p:sp>
        <p:nvSpPr>
          <p:cNvPr id="3" name="Content Placeholder 2">
            <a:extLst>
              <a:ext uri="{FF2B5EF4-FFF2-40B4-BE49-F238E27FC236}">
                <a16:creationId xmlns:a16="http://schemas.microsoft.com/office/drawing/2014/main" id="{83B554F9-BCFC-FBE6-9E7F-03D024614C01}"/>
              </a:ext>
            </a:extLst>
          </p:cNvPr>
          <p:cNvSpPr>
            <a:spLocks noGrp="1"/>
          </p:cNvSpPr>
          <p:nvPr>
            <p:ph idx="1"/>
          </p:nvPr>
        </p:nvSpPr>
        <p:spPr>
          <a:xfrm>
            <a:off x="581192" y="2180496"/>
            <a:ext cx="11029615" cy="4375947"/>
          </a:xfrm>
        </p:spPr>
        <p:txBody>
          <a:bodyPr>
            <a:normAutofit/>
          </a:bodyPr>
          <a:lstStyle/>
          <a:p>
            <a:pPr marL="0" indent="0">
              <a:spcAft>
                <a:spcPts val="1200"/>
              </a:spcAft>
              <a:buNone/>
            </a:pPr>
            <a:r>
              <a:rPr lang="en-US" sz="2400" b="1" dirty="0"/>
              <a:t>Situation: </a:t>
            </a:r>
            <a:r>
              <a:rPr lang="en-US" sz="2400" dirty="0"/>
              <a:t>An employee with rheumatoid arthritis was presenting at a national conference on an expert panel. Typically, a standard microphone was passed from speaker to speaker amongst the panel. </a:t>
            </a:r>
          </a:p>
          <a:p>
            <a:pPr marL="0" indent="0">
              <a:spcAft>
                <a:spcPts val="1200"/>
              </a:spcAft>
              <a:buNone/>
            </a:pPr>
            <a:r>
              <a:rPr lang="en-US" sz="2400" dirty="0"/>
              <a:t>The speaker made an accommodation request during conference registration, noting they could not grip and handle a traditional microphone. </a:t>
            </a:r>
          </a:p>
          <a:p>
            <a:pPr marL="0" indent="0">
              <a:spcAft>
                <a:spcPts val="1200"/>
              </a:spcAft>
              <a:buNone/>
            </a:pPr>
            <a:r>
              <a:rPr lang="en-US" sz="2400" b="1" dirty="0"/>
              <a:t>Solution: </a:t>
            </a:r>
            <a:r>
              <a:rPr lang="en-US" sz="2400" dirty="0"/>
              <a:t>The conference staff made sure the training room was equipped with a table mic along with a lapel mic, so the presenter had options once they arrived onsite. </a:t>
            </a:r>
          </a:p>
        </p:txBody>
      </p:sp>
      <p:sp>
        <p:nvSpPr>
          <p:cNvPr id="4" name="Slide Number Placeholder 3">
            <a:extLst>
              <a:ext uri="{FF2B5EF4-FFF2-40B4-BE49-F238E27FC236}">
                <a16:creationId xmlns:a16="http://schemas.microsoft.com/office/drawing/2014/main" id="{9C41F1A7-86CF-3577-DF1B-8D22ADE73929}"/>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3390704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26680-BE7B-1E1D-FCA0-756334C12304}"/>
              </a:ext>
            </a:extLst>
          </p:cNvPr>
          <p:cNvSpPr>
            <a:spLocks noGrp="1"/>
          </p:cNvSpPr>
          <p:nvPr>
            <p:ph type="title"/>
          </p:nvPr>
        </p:nvSpPr>
        <p:spPr/>
        <p:txBody>
          <a:bodyPr/>
          <a:lstStyle/>
          <a:p>
            <a:r>
              <a:rPr lang="en-US" dirty="0"/>
              <a:t>Photosensitivity Example</a:t>
            </a:r>
          </a:p>
        </p:txBody>
      </p:sp>
      <p:sp>
        <p:nvSpPr>
          <p:cNvPr id="3" name="Content Placeholder 2">
            <a:extLst>
              <a:ext uri="{FF2B5EF4-FFF2-40B4-BE49-F238E27FC236}">
                <a16:creationId xmlns:a16="http://schemas.microsoft.com/office/drawing/2014/main" id="{C7BC084B-E2AE-B540-2EDB-21162C9EF3FA}"/>
              </a:ext>
            </a:extLst>
          </p:cNvPr>
          <p:cNvSpPr>
            <a:spLocks noGrp="1"/>
          </p:cNvSpPr>
          <p:nvPr>
            <p:ph idx="1"/>
          </p:nvPr>
        </p:nvSpPr>
        <p:spPr>
          <a:xfrm>
            <a:off x="581192" y="2100108"/>
            <a:ext cx="11029615" cy="4481561"/>
          </a:xfrm>
        </p:spPr>
        <p:txBody>
          <a:bodyPr>
            <a:normAutofit fontScale="92500"/>
          </a:bodyPr>
          <a:lstStyle/>
          <a:p>
            <a:pPr marL="91438" indent="0">
              <a:lnSpc>
                <a:spcPct val="110000"/>
              </a:lnSpc>
              <a:spcBef>
                <a:spcPts val="576"/>
              </a:spcBef>
              <a:spcAft>
                <a:spcPts val="1200"/>
              </a:spcAft>
              <a:buNone/>
            </a:pPr>
            <a:r>
              <a:rPr lang="en-US" sz="2400" b="1" dirty="0"/>
              <a:t>Situation: </a:t>
            </a:r>
            <a:r>
              <a:rPr lang="en-US" sz="2400" dirty="0"/>
              <a:t>A physician's assistant was attending a medical conference. Once they got on site, they noticed the facility used fluorescent lighting, which caused vision issues and migraines. </a:t>
            </a:r>
          </a:p>
          <a:p>
            <a:pPr marL="91438" indent="0">
              <a:lnSpc>
                <a:spcPct val="110000"/>
              </a:lnSpc>
              <a:spcBef>
                <a:spcPts val="576"/>
              </a:spcBef>
              <a:spcAft>
                <a:spcPts val="1200"/>
              </a:spcAft>
              <a:buNone/>
            </a:pPr>
            <a:r>
              <a:rPr lang="en-US" sz="2400" b="1" dirty="0"/>
              <a:t>Solution: </a:t>
            </a:r>
            <a:r>
              <a:rPr lang="en-US" sz="2400" dirty="0"/>
              <a:t>Since the need for accommodation wasn’t known by either party before the conference, the attendee opted to sit in the hallway of the training room where lighting banks could easily be turned off and they could listen to the presentation. </a:t>
            </a:r>
          </a:p>
          <a:p>
            <a:pPr marL="91438" indent="0">
              <a:lnSpc>
                <a:spcPct val="110000"/>
              </a:lnSpc>
              <a:spcBef>
                <a:spcPts val="576"/>
              </a:spcBef>
              <a:spcAft>
                <a:spcPts val="1200"/>
              </a:spcAft>
              <a:buNone/>
            </a:pPr>
            <a:r>
              <a:rPr lang="en-US" sz="2400" b="1" dirty="0"/>
              <a:t>Better Business Practice: </a:t>
            </a:r>
            <a:r>
              <a:rPr lang="en-US" sz="2400" dirty="0"/>
              <a:t>Be prepared to adjust lighting and have alternative options. Utilize presentation slides on conference mobile app or emailing to attendees beforehand. Permit self-regulated breaks, flexible seating, and alternate attire as needed.</a:t>
            </a:r>
          </a:p>
        </p:txBody>
      </p:sp>
      <p:sp>
        <p:nvSpPr>
          <p:cNvPr id="4" name="Slide Number Placeholder 3">
            <a:extLst>
              <a:ext uri="{FF2B5EF4-FFF2-40B4-BE49-F238E27FC236}">
                <a16:creationId xmlns:a16="http://schemas.microsoft.com/office/drawing/2014/main" id="{54C3E47B-C808-7E6F-CC64-B0DB8F19D18C}"/>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3565982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05F08-7D5F-ABC9-631B-85E895712664}"/>
              </a:ext>
            </a:extLst>
          </p:cNvPr>
          <p:cNvSpPr>
            <a:spLocks noGrp="1"/>
          </p:cNvSpPr>
          <p:nvPr>
            <p:ph type="title"/>
          </p:nvPr>
        </p:nvSpPr>
        <p:spPr/>
        <p:txBody>
          <a:bodyPr/>
          <a:lstStyle/>
          <a:p>
            <a:r>
              <a:rPr lang="en-US" dirty="0"/>
              <a:t>Allergy Example</a:t>
            </a:r>
          </a:p>
        </p:txBody>
      </p:sp>
      <p:sp>
        <p:nvSpPr>
          <p:cNvPr id="3" name="Content Placeholder 2">
            <a:extLst>
              <a:ext uri="{FF2B5EF4-FFF2-40B4-BE49-F238E27FC236}">
                <a16:creationId xmlns:a16="http://schemas.microsoft.com/office/drawing/2014/main" id="{E0CB2E4A-7842-9223-7389-6D7F9C222DDF}"/>
              </a:ext>
            </a:extLst>
          </p:cNvPr>
          <p:cNvSpPr>
            <a:spLocks noGrp="1"/>
          </p:cNvSpPr>
          <p:nvPr>
            <p:ph idx="1"/>
          </p:nvPr>
        </p:nvSpPr>
        <p:spPr>
          <a:xfrm>
            <a:off x="581192" y="2180496"/>
            <a:ext cx="11029615" cy="4405130"/>
          </a:xfrm>
        </p:spPr>
        <p:txBody>
          <a:bodyPr>
            <a:normAutofit/>
          </a:bodyPr>
          <a:lstStyle/>
          <a:p>
            <a:pPr marL="91438" indent="0">
              <a:spcBef>
                <a:spcPts val="576"/>
              </a:spcBef>
              <a:spcAft>
                <a:spcPts val="1200"/>
              </a:spcAft>
              <a:buNone/>
            </a:pPr>
            <a:r>
              <a:rPr lang="en-US" sz="2400" b="1" dirty="0"/>
              <a:t>Situation: </a:t>
            </a:r>
            <a:r>
              <a:rPr lang="en-US" sz="2400" dirty="0"/>
              <a:t>An attendee with a fragrance allergy was attending a work-related training. They were concerned about irritants once on site. </a:t>
            </a:r>
          </a:p>
          <a:p>
            <a:pPr marL="91438" indent="0">
              <a:spcBef>
                <a:spcPts val="576"/>
              </a:spcBef>
              <a:spcAft>
                <a:spcPts val="1200"/>
              </a:spcAft>
              <a:buNone/>
            </a:pPr>
            <a:r>
              <a:rPr lang="en-US" sz="2400" b="1" dirty="0"/>
              <a:t>Solution: </a:t>
            </a:r>
            <a:r>
              <a:rPr lang="en-US" sz="2400" dirty="0"/>
              <a:t>The attendee contacted the conference and learned that they were encouraging attendees to be fragrance-free during the event. The employee brought masks suitable for mitigating fragrance with them and took self-regulated breaks as a precaution. The attendee also asked if room doors could be left open for ventilation. </a:t>
            </a:r>
          </a:p>
          <a:p>
            <a:pPr marL="91438" indent="0">
              <a:spcBef>
                <a:spcPts val="576"/>
              </a:spcBef>
              <a:spcAft>
                <a:spcPts val="1200"/>
              </a:spcAft>
              <a:buNone/>
            </a:pPr>
            <a:r>
              <a:rPr lang="en-US" sz="2400" b="1" dirty="0"/>
              <a:t>Better Business Practice: </a:t>
            </a:r>
            <a:r>
              <a:rPr lang="en-US" sz="2400" dirty="0"/>
              <a:t>Encourage fragrance-free policies on registration materials. Maintain ventilation and consider air purifiers</a:t>
            </a:r>
            <a:r>
              <a:rPr lang="en-US" sz="2800" dirty="0"/>
              <a:t>. </a:t>
            </a:r>
          </a:p>
        </p:txBody>
      </p:sp>
      <p:sp>
        <p:nvSpPr>
          <p:cNvPr id="4" name="Slide Number Placeholder 3">
            <a:extLst>
              <a:ext uri="{FF2B5EF4-FFF2-40B4-BE49-F238E27FC236}">
                <a16:creationId xmlns:a16="http://schemas.microsoft.com/office/drawing/2014/main" id="{B2C8228A-A414-4DBB-170A-43AF95611131}"/>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2724701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C07CA-E2E1-3916-5D70-D556FA61869A}"/>
              </a:ext>
            </a:extLst>
          </p:cNvPr>
          <p:cNvSpPr>
            <a:spLocks noGrp="1"/>
          </p:cNvSpPr>
          <p:nvPr>
            <p:ph type="title"/>
          </p:nvPr>
        </p:nvSpPr>
        <p:spPr/>
        <p:txBody>
          <a:bodyPr/>
          <a:lstStyle/>
          <a:p>
            <a:r>
              <a:rPr lang="en-US" dirty="0"/>
              <a:t>Hard of Hearing Example</a:t>
            </a:r>
          </a:p>
        </p:txBody>
      </p:sp>
      <p:sp>
        <p:nvSpPr>
          <p:cNvPr id="3" name="Content Placeholder 2">
            <a:extLst>
              <a:ext uri="{FF2B5EF4-FFF2-40B4-BE49-F238E27FC236}">
                <a16:creationId xmlns:a16="http://schemas.microsoft.com/office/drawing/2014/main" id="{AC008BE7-A212-EFB2-7422-68728F2C2EFA}"/>
              </a:ext>
            </a:extLst>
          </p:cNvPr>
          <p:cNvSpPr>
            <a:spLocks noGrp="1"/>
          </p:cNvSpPr>
          <p:nvPr>
            <p:ph idx="1"/>
          </p:nvPr>
        </p:nvSpPr>
        <p:spPr/>
        <p:txBody>
          <a:bodyPr>
            <a:normAutofit/>
          </a:bodyPr>
          <a:lstStyle/>
          <a:p>
            <a:pPr marL="91438" indent="0">
              <a:spcBef>
                <a:spcPts val="576"/>
              </a:spcBef>
              <a:spcAft>
                <a:spcPts val="1200"/>
              </a:spcAft>
              <a:buNone/>
            </a:pPr>
            <a:r>
              <a:rPr lang="en-US" sz="2400" b="1" dirty="0"/>
              <a:t>Situation: </a:t>
            </a:r>
            <a:r>
              <a:rPr lang="en-US" sz="2400" dirty="0"/>
              <a:t>An attendee who was hard of hearing wanted to attend a movie screening that was taking place at a social event organized by the conference. They contacted the conference to determine if captioning would be available. </a:t>
            </a:r>
          </a:p>
          <a:p>
            <a:pPr marL="91438" indent="0">
              <a:spcBef>
                <a:spcPts val="576"/>
              </a:spcBef>
              <a:spcAft>
                <a:spcPts val="1200"/>
              </a:spcAft>
              <a:buNone/>
            </a:pPr>
            <a:r>
              <a:rPr lang="en-US" sz="2400" b="1" dirty="0"/>
              <a:t>Solution: </a:t>
            </a:r>
            <a:r>
              <a:rPr lang="en-US" sz="2400" dirty="0"/>
              <a:t>The conference staff contacted the venue to ensure that captioning would be available to the attendee.</a:t>
            </a:r>
          </a:p>
          <a:p>
            <a:pPr marL="91438" indent="0">
              <a:spcBef>
                <a:spcPts val="576"/>
              </a:spcBef>
              <a:spcAft>
                <a:spcPts val="1200"/>
              </a:spcAft>
              <a:buNone/>
            </a:pPr>
            <a:r>
              <a:rPr lang="en-US" sz="2400" b="1" dirty="0"/>
              <a:t>Better Business Practice: </a:t>
            </a:r>
            <a:r>
              <a:rPr lang="en-US" sz="2400" dirty="0"/>
              <a:t>Ensure venues are following accessibility guidelines. </a:t>
            </a:r>
          </a:p>
        </p:txBody>
      </p:sp>
      <p:sp>
        <p:nvSpPr>
          <p:cNvPr id="4" name="Slide Number Placeholder 3">
            <a:extLst>
              <a:ext uri="{FF2B5EF4-FFF2-40B4-BE49-F238E27FC236}">
                <a16:creationId xmlns:a16="http://schemas.microsoft.com/office/drawing/2014/main" id="{FE47A68F-BF36-C58B-5B59-B571FDA5AF3A}"/>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923579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0C2EC-C9EE-6A75-9EEE-4B497FE4F381}"/>
              </a:ext>
            </a:extLst>
          </p:cNvPr>
          <p:cNvSpPr>
            <a:spLocks noGrp="1"/>
          </p:cNvSpPr>
          <p:nvPr>
            <p:ph type="title"/>
          </p:nvPr>
        </p:nvSpPr>
        <p:spPr/>
        <p:txBody>
          <a:bodyPr/>
          <a:lstStyle/>
          <a:p>
            <a:r>
              <a:rPr lang="en-US" dirty="0"/>
              <a:t>Toileting Example</a:t>
            </a:r>
          </a:p>
        </p:txBody>
      </p:sp>
      <p:sp>
        <p:nvSpPr>
          <p:cNvPr id="3" name="Content Placeholder 2">
            <a:extLst>
              <a:ext uri="{FF2B5EF4-FFF2-40B4-BE49-F238E27FC236}">
                <a16:creationId xmlns:a16="http://schemas.microsoft.com/office/drawing/2014/main" id="{E8C823F2-409C-841E-57A2-0659137514F2}"/>
              </a:ext>
            </a:extLst>
          </p:cNvPr>
          <p:cNvSpPr>
            <a:spLocks noGrp="1"/>
          </p:cNvSpPr>
          <p:nvPr>
            <p:ph idx="1"/>
          </p:nvPr>
        </p:nvSpPr>
        <p:spPr>
          <a:xfrm>
            <a:off x="581192" y="2012996"/>
            <a:ext cx="11267908" cy="4434312"/>
          </a:xfrm>
        </p:spPr>
        <p:txBody>
          <a:bodyPr>
            <a:normAutofit lnSpcReduction="10000"/>
          </a:bodyPr>
          <a:lstStyle/>
          <a:p>
            <a:pPr marL="91438" indent="0">
              <a:lnSpc>
                <a:spcPct val="110000"/>
              </a:lnSpc>
              <a:spcBef>
                <a:spcPts val="576"/>
              </a:spcBef>
              <a:spcAft>
                <a:spcPts val="1200"/>
              </a:spcAft>
              <a:buNone/>
            </a:pPr>
            <a:r>
              <a:rPr lang="en-US" sz="2400" b="1" dirty="0"/>
              <a:t>Situation: </a:t>
            </a:r>
            <a:r>
              <a:rPr lang="en-US" sz="2400" dirty="0"/>
              <a:t>A speaker with Irritable Bowel Syndrome was presenting at a professional development workshop. They were concerned about urgency to use the restroom during their hour-long session. </a:t>
            </a:r>
          </a:p>
          <a:p>
            <a:pPr marL="91438" indent="0">
              <a:lnSpc>
                <a:spcPct val="110000"/>
              </a:lnSpc>
              <a:spcBef>
                <a:spcPts val="576"/>
              </a:spcBef>
              <a:spcAft>
                <a:spcPts val="1200"/>
              </a:spcAft>
              <a:buNone/>
            </a:pPr>
            <a:r>
              <a:rPr lang="en-US" sz="2400" b="1" dirty="0"/>
              <a:t>Solution: </a:t>
            </a:r>
            <a:r>
              <a:rPr lang="en-US" sz="2400" dirty="0"/>
              <a:t>They made an accommodation request to the event planners asking for a presentation room near the restrooms. This enabled them to access the restrooms before and after their session as well as allowing the possibility of brief breaks if needed during their presentation. </a:t>
            </a:r>
          </a:p>
          <a:p>
            <a:pPr marL="91438" indent="0">
              <a:lnSpc>
                <a:spcPct val="110000"/>
              </a:lnSpc>
              <a:spcBef>
                <a:spcPts val="576"/>
              </a:spcBef>
              <a:spcAft>
                <a:spcPts val="1200"/>
              </a:spcAft>
              <a:buNone/>
            </a:pPr>
            <a:r>
              <a:rPr lang="en-US" sz="2400" b="1" dirty="0"/>
              <a:t>Better Business Practice: </a:t>
            </a:r>
            <a:r>
              <a:rPr lang="en-US" sz="2400" dirty="0"/>
              <a:t>Consider event locations with plenty of restrooms, build in break times within the schedule. Provide attendees with maps (paper and app). Temporarily modify restrooms based on accommodation needs. </a:t>
            </a:r>
          </a:p>
        </p:txBody>
      </p:sp>
      <p:sp>
        <p:nvSpPr>
          <p:cNvPr id="4" name="Slide Number Placeholder 3">
            <a:extLst>
              <a:ext uri="{FF2B5EF4-FFF2-40B4-BE49-F238E27FC236}">
                <a16:creationId xmlns:a16="http://schemas.microsoft.com/office/drawing/2014/main" id="{9959052F-DB90-3D4A-AEE8-63C2693CB667}"/>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1116870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D3FAB-4AF6-FF61-DECF-8A8C19566773}"/>
              </a:ext>
            </a:extLst>
          </p:cNvPr>
          <p:cNvSpPr>
            <a:spLocks noGrp="1"/>
          </p:cNvSpPr>
          <p:nvPr>
            <p:ph type="title"/>
          </p:nvPr>
        </p:nvSpPr>
        <p:spPr/>
        <p:txBody>
          <a:bodyPr/>
          <a:lstStyle/>
          <a:p>
            <a:r>
              <a:rPr lang="en-US" dirty="0"/>
              <a:t>Travel Example</a:t>
            </a:r>
          </a:p>
        </p:txBody>
      </p:sp>
      <p:sp>
        <p:nvSpPr>
          <p:cNvPr id="3" name="Content Placeholder 2">
            <a:extLst>
              <a:ext uri="{FF2B5EF4-FFF2-40B4-BE49-F238E27FC236}">
                <a16:creationId xmlns:a16="http://schemas.microsoft.com/office/drawing/2014/main" id="{5A076638-4D8E-CC59-2A76-48AE99288807}"/>
              </a:ext>
            </a:extLst>
          </p:cNvPr>
          <p:cNvSpPr>
            <a:spLocks noGrp="1"/>
          </p:cNvSpPr>
          <p:nvPr>
            <p:ph idx="1"/>
          </p:nvPr>
        </p:nvSpPr>
        <p:spPr/>
        <p:txBody>
          <a:bodyPr>
            <a:normAutofit/>
          </a:bodyPr>
          <a:lstStyle/>
          <a:p>
            <a:pPr marL="91438" indent="0">
              <a:spcBef>
                <a:spcPts val="576"/>
              </a:spcBef>
              <a:spcAft>
                <a:spcPts val="1200"/>
              </a:spcAft>
              <a:buNone/>
            </a:pPr>
            <a:r>
              <a:rPr lang="en-US" sz="2400" b="1" dirty="0"/>
              <a:t>Situation: </a:t>
            </a:r>
            <a:r>
              <a:rPr lang="en-US" sz="2400" dirty="0"/>
              <a:t>An employee traveling for work wished to maintain independence. They had access to the Aira IO app for personal use but had not been permitted to use it at work. </a:t>
            </a:r>
          </a:p>
          <a:p>
            <a:pPr marL="91438" indent="0">
              <a:spcBef>
                <a:spcPts val="576"/>
              </a:spcBef>
              <a:spcAft>
                <a:spcPts val="1200"/>
              </a:spcAft>
              <a:buNone/>
            </a:pPr>
            <a:r>
              <a:rPr lang="en-US" sz="2400" b="1" dirty="0"/>
              <a:t>Solution: </a:t>
            </a:r>
            <a:r>
              <a:rPr lang="en-US" sz="2400" dirty="0"/>
              <a:t>The employer permitted them to use the Aira IO app for work-related travel in lieu of a Personal Assistant per the employee’s request. </a:t>
            </a:r>
          </a:p>
          <a:p>
            <a:pPr marL="91438" indent="0">
              <a:spcBef>
                <a:spcPts val="576"/>
              </a:spcBef>
              <a:spcAft>
                <a:spcPts val="1200"/>
              </a:spcAft>
              <a:buNone/>
            </a:pPr>
            <a:r>
              <a:rPr lang="en-US" sz="2400" b="1" dirty="0"/>
              <a:t>Better Business Practice: </a:t>
            </a:r>
            <a:r>
              <a:rPr lang="en-US" sz="2400" dirty="0"/>
              <a:t>Give primary consideration to employee’s first choice in accommodation options. </a:t>
            </a:r>
          </a:p>
        </p:txBody>
      </p:sp>
      <p:sp>
        <p:nvSpPr>
          <p:cNvPr id="4" name="Slide Number Placeholder 3">
            <a:extLst>
              <a:ext uri="{FF2B5EF4-FFF2-40B4-BE49-F238E27FC236}">
                <a16:creationId xmlns:a16="http://schemas.microsoft.com/office/drawing/2014/main" id="{05928138-FADC-103E-E164-07B26FD4474B}"/>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325822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AD54DB8-C150-4290-85D6-F5B0262BF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8" name="Rectangle 17">
            <a:extLst>
              <a:ext uri="{FF2B5EF4-FFF2-40B4-BE49-F238E27FC236}">
                <a16:creationId xmlns:a16="http://schemas.microsoft.com/office/drawing/2014/main" id="{493D4EDA-58E0-40CC-B3CA-14CDEB349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5">
            <a:extLst>
              <a:ext uri="{FF2B5EF4-FFF2-40B4-BE49-F238E27FC236}">
                <a16:creationId xmlns:a16="http://schemas.microsoft.com/office/drawing/2014/main" id="{85216560-BC26-33C4-036D-BB6647D5A84D}"/>
              </a:ext>
              <a:ext uri="{C183D7F6-B498-43B3-948B-1728B52AA6E4}">
                <adec:decorative xmlns:adec="http://schemas.microsoft.com/office/drawing/2017/decorative" val="1"/>
              </a:ext>
            </a:extLst>
          </p:cNvPr>
          <p:cNvPicPr>
            <a:picLocks noGrp="1" noChangeAspect="1"/>
          </p:cNvPicPr>
          <p:nvPr>
            <p:ph idx="1"/>
          </p:nvPr>
        </p:nvPicPr>
        <p:blipFill rotWithShape="1">
          <a:blip r:embed="rId2"/>
          <a:srcRect l="9091" t="2220" b="15302"/>
          <a:stretch/>
        </p:blipFill>
        <p:spPr>
          <a:xfrm>
            <a:off x="20" y="10"/>
            <a:ext cx="12191980" cy="6857990"/>
          </a:xfrm>
          <a:prstGeom prst="rect">
            <a:avLst/>
          </a:prstGeom>
        </p:spPr>
      </p:pic>
      <p:grpSp>
        <p:nvGrpSpPr>
          <p:cNvPr id="20" name="Group 19">
            <a:extLst>
              <a:ext uri="{FF2B5EF4-FFF2-40B4-BE49-F238E27FC236}">
                <a16:creationId xmlns:a16="http://schemas.microsoft.com/office/drawing/2014/main" id="{AA9EB0BC-A85E-4C26-B355-5DFCEF6CCB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21" name="Rectangle 20">
              <a:extLst>
                <a:ext uri="{FF2B5EF4-FFF2-40B4-BE49-F238E27FC236}">
                  <a16:creationId xmlns:a16="http://schemas.microsoft.com/office/drawing/2014/main" id="{3643E56B-BD42-413D-B17D-7958270F5D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FF533D"/>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96C04F74-9467-4FA5-95DC-8D481A297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FF533D"/>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D73DE1C3-5C37-42E9-A3F0-256F193832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FF533D"/>
            </a:solidFill>
            <a:ln>
              <a:noFill/>
            </a:ln>
            <a:effectLst/>
          </p:spPr>
          <p:style>
            <a:lnRef idx="1">
              <a:schemeClr val="accent1"/>
            </a:lnRef>
            <a:fillRef idx="3">
              <a:schemeClr val="accent1"/>
            </a:fillRef>
            <a:effectRef idx="2">
              <a:schemeClr val="accent1"/>
            </a:effectRef>
            <a:fontRef idx="minor">
              <a:schemeClr val="lt1"/>
            </a:fontRef>
          </p:style>
        </p:sp>
      </p:grpSp>
      <p:sp>
        <p:nvSpPr>
          <p:cNvPr id="25" name="Rectangle 24">
            <a:extLst>
              <a:ext uri="{FF2B5EF4-FFF2-40B4-BE49-F238E27FC236}">
                <a16:creationId xmlns:a16="http://schemas.microsoft.com/office/drawing/2014/main" id="{4A2E7EC3-E07C-46CE-9B25-41865A506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78A43D4-CA0F-AACB-0354-B4B103A750F6}"/>
              </a:ext>
            </a:extLst>
          </p:cNvPr>
          <p:cNvSpPr>
            <a:spLocks noGrp="1"/>
          </p:cNvSpPr>
          <p:nvPr>
            <p:ph type="title"/>
          </p:nvPr>
        </p:nvSpPr>
        <p:spPr>
          <a:xfrm>
            <a:off x="581191" y="4572000"/>
            <a:ext cx="10993549" cy="895244"/>
          </a:xfrm>
        </p:spPr>
        <p:txBody>
          <a:bodyPr vert="horz" lIns="91440" tIns="45720" rIns="91440" bIns="45720" rtlCol="0" anchor="b">
            <a:normAutofit/>
          </a:bodyPr>
          <a:lstStyle/>
          <a:p>
            <a:r>
              <a:rPr lang="en-US" sz="4000"/>
              <a:t>Nice-to-Haves</a:t>
            </a:r>
          </a:p>
        </p:txBody>
      </p:sp>
      <p:sp>
        <p:nvSpPr>
          <p:cNvPr id="4" name="Slide Number Placeholder 3">
            <a:extLst>
              <a:ext uri="{FF2B5EF4-FFF2-40B4-BE49-F238E27FC236}">
                <a16:creationId xmlns:a16="http://schemas.microsoft.com/office/drawing/2014/main" id="{751D4E85-4CBF-1401-92EE-A21BE4390EC9}"/>
              </a:ext>
            </a:extLst>
          </p:cNvPr>
          <p:cNvSpPr>
            <a:spLocks noGrp="1"/>
          </p:cNvSpPr>
          <p:nvPr>
            <p:ph type="sldNum" sz="quarter" idx="12"/>
          </p:nvPr>
        </p:nvSpPr>
        <p:spPr>
          <a:xfrm>
            <a:off x="10558300" y="5956137"/>
            <a:ext cx="1016440" cy="365125"/>
          </a:xfrm>
        </p:spPr>
        <p:txBody>
          <a:bodyPr vert="horz" lIns="91440" tIns="45720" rIns="91440" bIns="45720" rtlCol="0" anchor="ctr">
            <a:normAutofit/>
          </a:bodyPr>
          <a:lstStyle/>
          <a:p>
            <a:pPr>
              <a:spcAft>
                <a:spcPts val="600"/>
              </a:spcAft>
            </a:pPr>
            <a:fld id="{D57F1E4F-1CFF-5643-939E-217C01CDF565}" type="slidenum">
              <a:rPr lang="en-US" smtClean="0">
                <a:solidFill>
                  <a:schemeClr val="bg1"/>
                </a:solidFill>
              </a:rPr>
              <a:pPr>
                <a:spcAft>
                  <a:spcPts val="600"/>
                </a:spcAft>
              </a:pPr>
              <a:t>19</a:t>
            </a:fld>
            <a:endParaRPr lang="en-US" sz="900" dirty="0">
              <a:solidFill>
                <a:schemeClr val="bg1"/>
              </a:solidFill>
            </a:endParaRPr>
          </a:p>
        </p:txBody>
      </p:sp>
    </p:spTree>
    <p:extLst>
      <p:ext uri="{BB962C8B-B14F-4D97-AF65-F5344CB8AC3E}">
        <p14:creationId xmlns:p14="http://schemas.microsoft.com/office/powerpoint/2010/main" val="1134079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1CC95-D127-4B69-BD7D-AA06DCB34E2E}"/>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2D159D64-296F-4BED-9659-02FBBA460C6F}"/>
              </a:ext>
            </a:extLst>
          </p:cNvPr>
          <p:cNvSpPr>
            <a:spLocks noGrp="1"/>
          </p:cNvSpPr>
          <p:nvPr>
            <p:ph idx="1"/>
          </p:nvPr>
        </p:nvSpPr>
        <p:spPr>
          <a:xfrm>
            <a:off x="581192" y="2012996"/>
            <a:ext cx="10667833" cy="4607389"/>
          </a:xfrm>
        </p:spPr>
        <p:txBody>
          <a:bodyPr>
            <a:normAutofit fontScale="92500" lnSpcReduction="10000"/>
          </a:bodyPr>
          <a:lstStyle/>
          <a:p>
            <a:pPr marL="401628" indent="-276218">
              <a:lnSpc>
                <a:spcPct val="110000"/>
              </a:lnSpc>
              <a:spcBef>
                <a:spcPts val="576"/>
              </a:spcBef>
              <a:spcAft>
                <a:spcPts val="1200"/>
              </a:spcAft>
              <a:defRPr/>
            </a:pPr>
            <a:r>
              <a:rPr lang="en-US" sz="2400" b="1" dirty="0"/>
              <a:t>First Learning Objective:</a:t>
            </a:r>
          </a:p>
          <a:p>
            <a:pPr marL="125727" indent="0">
              <a:lnSpc>
                <a:spcPct val="110000"/>
              </a:lnSpc>
              <a:spcBef>
                <a:spcPts val="576"/>
              </a:spcBef>
              <a:spcAft>
                <a:spcPts val="1200"/>
              </a:spcAft>
              <a:buClr>
                <a:srgbClr val="007CC3"/>
              </a:buClr>
              <a:buNone/>
              <a:defRPr/>
            </a:pPr>
            <a:r>
              <a:rPr lang="en-US" sz="2400" dirty="0"/>
              <a:t>Participants will identify and apply JAN’s 6-Step Sample Interactive Process.</a:t>
            </a:r>
          </a:p>
          <a:p>
            <a:pPr marL="401628" indent="-276218">
              <a:lnSpc>
                <a:spcPct val="110000"/>
              </a:lnSpc>
              <a:spcBef>
                <a:spcPts val="576"/>
              </a:spcBef>
              <a:spcAft>
                <a:spcPts val="1200"/>
              </a:spcAft>
              <a:defRPr/>
            </a:pPr>
            <a:r>
              <a:rPr lang="en-US" sz="2400" b="1" dirty="0"/>
              <a:t>Second Learning Objective:</a:t>
            </a:r>
          </a:p>
          <a:p>
            <a:pPr marL="125727" indent="0">
              <a:lnSpc>
                <a:spcPct val="110000"/>
              </a:lnSpc>
              <a:spcBef>
                <a:spcPts val="576"/>
              </a:spcBef>
              <a:spcAft>
                <a:spcPts val="1200"/>
              </a:spcAft>
              <a:buClr>
                <a:srgbClr val="007CC3"/>
              </a:buClr>
              <a:buNone/>
              <a:defRPr/>
            </a:pPr>
            <a:r>
              <a:rPr lang="en-US" sz="2400" dirty="0"/>
              <a:t>Participants will discuss five real-life workplace accommodations that have been implemented to promote social inclusion for employees with disabilities within meetings, events, trainings, and travel.</a:t>
            </a:r>
          </a:p>
          <a:p>
            <a:pPr marL="401628" indent="-276218">
              <a:lnSpc>
                <a:spcPct val="110000"/>
              </a:lnSpc>
              <a:spcBef>
                <a:spcPts val="576"/>
              </a:spcBef>
              <a:spcAft>
                <a:spcPts val="1200"/>
              </a:spcAft>
              <a:defRPr/>
            </a:pPr>
            <a:r>
              <a:rPr lang="en-US" sz="2400" b="1" dirty="0"/>
              <a:t>Third Learning Objective:</a:t>
            </a:r>
          </a:p>
          <a:p>
            <a:pPr marL="125727" indent="0">
              <a:lnSpc>
                <a:spcPct val="110000"/>
              </a:lnSpc>
              <a:spcBef>
                <a:spcPts val="576"/>
              </a:spcBef>
              <a:spcAft>
                <a:spcPts val="1200"/>
              </a:spcAft>
              <a:buClr>
                <a:srgbClr val="007CC3"/>
              </a:buClr>
              <a:buNone/>
              <a:defRPr/>
            </a:pPr>
            <a:r>
              <a:rPr lang="en-US" sz="2400" dirty="0"/>
              <a:t>Participants will participate in guided demonstration of JAN’s A-Z Lists at </a:t>
            </a:r>
            <a:r>
              <a:rPr lang="en-US" sz="2400" dirty="0">
                <a:hlinkClick r:id="rId2"/>
              </a:rPr>
              <a:t>AskJAN.org/A-to-Z.cfm</a:t>
            </a:r>
            <a:r>
              <a:rPr lang="en-US" sz="2400" dirty="0"/>
              <a:t> and use this resource to identify three accommodation solutions.</a:t>
            </a:r>
          </a:p>
        </p:txBody>
      </p:sp>
      <p:sp>
        <p:nvSpPr>
          <p:cNvPr id="4" name="Slide Number Placeholder 3">
            <a:extLst>
              <a:ext uri="{FF2B5EF4-FFF2-40B4-BE49-F238E27FC236}">
                <a16:creationId xmlns:a16="http://schemas.microsoft.com/office/drawing/2014/main" id="{6AA3DEE2-E7B0-4FB5-BE7D-72CF8FE525D2}"/>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34620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AD7721-7F70-13B6-2007-EAF30C6C1F63}"/>
              </a:ext>
            </a:extLst>
          </p:cNvPr>
          <p:cNvSpPr>
            <a:spLocks noGrp="1"/>
          </p:cNvSpPr>
          <p:nvPr>
            <p:ph type="title"/>
          </p:nvPr>
        </p:nvSpPr>
        <p:spPr/>
        <p:txBody>
          <a:bodyPr/>
          <a:lstStyle/>
          <a:p>
            <a:r>
              <a:rPr lang="en-US" dirty="0"/>
              <a:t>Better Practices for Events &amp; Outings</a:t>
            </a:r>
          </a:p>
        </p:txBody>
      </p:sp>
      <p:sp>
        <p:nvSpPr>
          <p:cNvPr id="6" name="Content Placeholder 5">
            <a:extLst>
              <a:ext uri="{FF2B5EF4-FFF2-40B4-BE49-F238E27FC236}">
                <a16:creationId xmlns:a16="http://schemas.microsoft.com/office/drawing/2014/main" id="{40BACF67-6A20-01A8-B5F3-251CA83EE14C}"/>
              </a:ext>
            </a:extLst>
          </p:cNvPr>
          <p:cNvSpPr>
            <a:spLocks noGrp="1"/>
          </p:cNvSpPr>
          <p:nvPr>
            <p:ph sz="half" idx="1"/>
          </p:nvPr>
        </p:nvSpPr>
        <p:spPr>
          <a:xfrm>
            <a:off x="581193" y="2228003"/>
            <a:ext cx="5422390" cy="4260346"/>
          </a:xfrm>
        </p:spPr>
        <p:txBody>
          <a:bodyPr>
            <a:normAutofit/>
          </a:bodyPr>
          <a:lstStyle/>
          <a:p>
            <a:pPr>
              <a:lnSpc>
                <a:spcPct val="70000"/>
              </a:lnSpc>
              <a:spcAft>
                <a:spcPts val="1200"/>
              </a:spcAft>
              <a:buClr>
                <a:srgbClr val="002060"/>
              </a:buClr>
            </a:pPr>
            <a:r>
              <a:rPr lang="en-US" sz="2400" b="1" dirty="0">
                <a:solidFill>
                  <a:srgbClr val="002060"/>
                </a:solidFill>
                <a:cs typeface="Arial" panose="020B0604020202020204" pitchFamily="34" charset="0"/>
              </a:rPr>
              <a:t>Medical needs room</a:t>
            </a:r>
          </a:p>
          <a:p>
            <a:pPr marL="633398" lvl="2" indent="-285743">
              <a:lnSpc>
                <a:spcPct val="70000"/>
              </a:lnSpc>
              <a:spcAft>
                <a:spcPts val="1200"/>
              </a:spcAft>
              <a:buClr>
                <a:srgbClr val="002060"/>
              </a:buClr>
            </a:pPr>
            <a:r>
              <a:rPr lang="en-US" sz="2400" dirty="0">
                <a:solidFill>
                  <a:srgbClr val="002060"/>
                </a:solidFill>
                <a:cs typeface="Arial" panose="020B0604020202020204" pitchFamily="34" charset="0"/>
              </a:rPr>
              <a:t>Nursing</a:t>
            </a:r>
          </a:p>
          <a:p>
            <a:pPr marL="633398" lvl="2" indent="-285743">
              <a:lnSpc>
                <a:spcPct val="70000"/>
              </a:lnSpc>
              <a:spcAft>
                <a:spcPts val="1200"/>
              </a:spcAft>
              <a:buClr>
                <a:srgbClr val="002060"/>
              </a:buClr>
            </a:pPr>
            <a:r>
              <a:rPr lang="en-US" sz="2400" dirty="0">
                <a:solidFill>
                  <a:srgbClr val="002060"/>
                </a:solidFill>
                <a:cs typeface="Arial" panose="020B0604020202020204" pitchFamily="34" charset="0"/>
              </a:rPr>
              <a:t>Injectables</a:t>
            </a:r>
          </a:p>
          <a:p>
            <a:pPr marL="633398" lvl="2" indent="-285743">
              <a:lnSpc>
                <a:spcPct val="70000"/>
              </a:lnSpc>
              <a:spcAft>
                <a:spcPts val="1200"/>
              </a:spcAft>
              <a:buClr>
                <a:srgbClr val="002060"/>
              </a:buClr>
            </a:pPr>
            <a:r>
              <a:rPr lang="en-US" sz="2400" dirty="0">
                <a:solidFill>
                  <a:srgbClr val="002060"/>
                </a:solidFill>
                <a:cs typeface="Arial" panose="020B0604020202020204" pitchFamily="34" charset="0"/>
              </a:rPr>
              <a:t>Refrigerator </a:t>
            </a:r>
          </a:p>
          <a:p>
            <a:pPr marL="633398" lvl="2" indent="-285743">
              <a:lnSpc>
                <a:spcPct val="70000"/>
              </a:lnSpc>
              <a:spcAft>
                <a:spcPts val="1200"/>
              </a:spcAft>
              <a:buClr>
                <a:srgbClr val="002060"/>
              </a:buClr>
            </a:pPr>
            <a:endParaRPr lang="en-US" sz="2400" dirty="0">
              <a:solidFill>
                <a:srgbClr val="002060"/>
              </a:solidFill>
              <a:cs typeface="Arial" panose="020B0604020202020204" pitchFamily="34" charset="0"/>
            </a:endParaRPr>
          </a:p>
          <a:p>
            <a:pPr marL="228594" lvl="1" indent="-228594">
              <a:lnSpc>
                <a:spcPct val="70000"/>
              </a:lnSpc>
              <a:spcAft>
                <a:spcPts val="1200"/>
              </a:spcAft>
              <a:buClr>
                <a:srgbClr val="002060"/>
              </a:buClr>
            </a:pPr>
            <a:r>
              <a:rPr lang="en-US" sz="2400" b="1" dirty="0">
                <a:solidFill>
                  <a:srgbClr val="002060"/>
                </a:solidFill>
                <a:cs typeface="Arial" panose="020B0604020202020204" pitchFamily="34" charset="0"/>
              </a:rPr>
              <a:t>Sensory-friendly areas </a:t>
            </a:r>
          </a:p>
          <a:p>
            <a:pPr marL="633398" lvl="2" indent="-285743">
              <a:lnSpc>
                <a:spcPct val="70000"/>
              </a:lnSpc>
              <a:spcAft>
                <a:spcPts val="1200"/>
              </a:spcAft>
              <a:buClr>
                <a:srgbClr val="002060"/>
              </a:buClr>
            </a:pPr>
            <a:r>
              <a:rPr lang="en-US" sz="2400" dirty="0">
                <a:solidFill>
                  <a:srgbClr val="002060"/>
                </a:solidFill>
                <a:cs typeface="Arial" panose="020B0604020202020204" pitchFamily="34" charset="0"/>
              </a:rPr>
              <a:t>Soft lighting</a:t>
            </a:r>
          </a:p>
          <a:p>
            <a:pPr marL="633398" lvl="2" indent="-285743">
              <a:lnSpc>
                <a:spcPct val="70000"/>
              </a:lnSpc>
              <a:spcAft>
                <a:spcPts val="1200"/>
              </a:spcAft>
              <a:buClr>
                <a:srgbClr val="002060"/>
              </a:buClr>
            </a:pPr>
            <a:r>
              <a:rPr lang="en-US" sz="2400" dirty="0">
                <a:solidFill>
                  <a:srgbClr val="002060"/>
                </a:solidFill>
                <a:cs typeface="Arial" panose="020B0604020202020204" pitchFamily="34" charset="0"/>
              </a:rPr>
              <a:t>Low noise</a:t>
            </a:r>
          </a:p>
          <a:p>
            <a:pPr marL="633398" lvl="2" indent="-285743">
              <a:lnSpc>
                <a:spcPct val="70000"/>
              </a:lnSpc>
              <a:spcAft>
                <a:spcPts val="1200"/>
              </a:spcAft>
              <a:buClr>
                <a:srgbClr val="002060"/>
              </a:buClr>
            </a:pPr>
            <a:r>
              <a:rPr lang="en-US" sz="2400" dirty="0">
                <a:solidFill>
                  <a:srgbClr val="002060"/>
                </a:solidFill>
                <a:cs typeface="Arial" panose="020B0604020202020204" pitchFamily="34" charset="0"/>
              </a:rPr>
              <a:t>Fidgets</a:t>
            </a:r>
          </a:p>
        </p:txBody>
      </p:sp>
      <p:sp>
        <p:nvSpPr>
          <p:cNvPr id="7" name="Content Placeholder 6">
            <a:extLst>
              <a:ext uri="{FF2B5EF4-FFF2-40B4-BE49-F238E27FC236}">
                <a16:creationId xmlns:a16="http://schemas.microsoft.com/office/drawing/2014/main" id="{3BF0BA49-D9C6-0BD0-29EE-908A5F51B378}"/>
              </a:ext>
            </a:extLst>
          </p:cNvPr>
          <p:cNvSpPr>
            <a:spLocks noGrp="1"/>
          </p:cNvSpPr>
          <p:nvPr>
            <p:ph sz="half" idx="2"/>
          </p:nvPr>
        </p:nvSpPr>
        <p:spPr>
          <a:xfrm>
            <a:off x="6188415" y="1906990"/>
            <a:ext cx="5422392" cy="4415988"/>
          </a:xfrm>
        </p:spPr>
        <p:txBody>
          <a:bodyPr>
            <a:noAutofit/>
          </a:bodyPr>
          <a:lstStyle/>
          <a:p>
            <a:pPr>
              <a:spcAft>
                <a:spcPts val="1200"/>
              </a:spcAft>
              <a:buClr>
                <a:srgbClr val="002060"/>
              </a:buClr>
            </a:pPr>
            <a:r>
              <a:rPr lang="en-US" sz="2400" b="1" dirty="0">
                <a:solidFill>
                  <a:srgbClr val="002060"/>
                </a:solidFill>
                <a:cs typeface="Arial" panose="020B0604020202020204" pitchFamily="34" charset="0"/>
              </a:rPr>
              <a:t>Restroom availability</a:t>
            </a:r>
          </a:p>
          <a:p>
            <a:pPr marL="633398" lvl="2" indent="-285743">
              <a:lnSpc>
                <a:spcPct val="70000"/>
              </a:lnSpc>
              <a:spcAft>
                <a:spcPts val="1200"/>
              </a:spcAft>
              <a:buClr>
                <a:srgbClr val="002060"/>
              </a:buClr>
            </a:pPr>
            <a:r>
              <a:rPr lang="en-US" sz="2400" dirty="0">
                <a:solidFill>
                  <a:srgbClr val="002060"/>
                </a:solidFill>
                <a:cs typeface="Arial" panose="020B0604020202020204" pitchFamily="34" charset="0"/>
              </a:rPr>
              <a:t>Gender-neutral</a:t>
            </a:r>
          </a:p>
          <a:p>
            <a:pPr marL="633398" lvl="2" indent="-285743">
              <a:lnSpc>
                <a:spcPct val="70000"/>
              </a:lnSpc>
              <a:spcAft>
                <a:spcPts val="1200"/>
              </a:spcAft>
              <a:buClr>
                <a:srgbClr val="002060"/>
              </a:buClr>
            </a:pPr>
            <a:r>
              <a:rPr lang="en-US" sz="2400" dirty="0">
                <a:solidFill>
                  <a:srgbClr val="002060"/>
                </a:solidFill>
                <a:cs typeface="Arial" panose="020B0604020202020204" pitchFamily="34" charset="0"/>
              </a:rPr>
              <a:t>Family-style</a:t>
            </a:r>
          </a:p>
          <a:p>
            <a:pPr marL="633398" lvl="2" indent="-285743">
              <a:lnSpc>
                <a:spcPct val="70000"/>
              </a:lnSpc>
              <a:spcAft>
                <a:spcPts val="1200"/>
              </a:spcAft>
              <a:buClr>
                <a:srgbClr val="002060"/>
              </a:buClr>
            </a:pPr>
            <a:r>
              <a:rPr lang="en-US" sz="2400" dirty="0">
                <a:solidFill>
                  <a:srgbClr val="002060"/>
                </a:solidFill>
                <a:cs typeface="Arial" panose="020B0604020202020204" pitchFamily="34" charset="0"/>
              </a:rPr>
              <a:t>Clear signage</a:t>
            </a:r>
          </a:p>
          <a:p>
            <a:pPr marL="633398" lvl="2" indent="-285743">
              <a:lnSpc>
                <a:spcPct val="70000"/>
              </a:lnSpc>
              <a:spcAft>
                <a:spcPts val="1200"/>
              </a:spcAft>
              <a:buClr>
                <a:srgbClr val="002060"/>
              </a:buClr>
            </a:pPr>
            <a:endParaRPr lang="en-US" sz="2400" dirty="0"/>
          </a:p>
          <a:p>
            <a:pPr>
              <a:spcAft>
                <a:spcPts val="1200"/>
              </a:spcAft>
              <a:buClr>
                <a:schemeClr val="accent1"/>
              </a:buClr>
            </a:pPr>
            <a:r>
              <a:rPr lang="en-US" sz="2400" b="1" dirty="0">
                <a:solidFill>
                  <a:srgbClr val="002060"/>
                </a:solidFill>
                <a:cs typeface="Arial" panose="020B0604020202020204" pitchFamily="34" charset="0"/>
              </a:rPr>
              <a:t>Point of contact for access issues</a:t>
            </a:r>
          </a:p>
          <a:p>
            <a:pPr marL="633398" lvl="2" indent="-285743">
              <a:lnSpc>
                <a:spcPct val="70000"/>
              </a:lnSpc>
              <a:spcAft>
                <a:spcPts val="1200"/>
              </a:spcAft>
              <a:buClr>
                <a:srgbClr val="002060"/>
              </a:buClr>
            </a:pPr>
            <a:r>
              <a:rPr lang="en-US" sz="2400" dirty="0">
                <a:solidFill>
                  <a:srgbClr val="002060"/>
                </a:solidFill>
                <a:cs typeface="Arial" panose="020B0604020202020204" pitchFamily="34" charset="0"/>
              </a:rPr>
              <a:t>Staff awareness and sensitivity</a:t>
            </a:r>
          </a:p>
          <a:p>
            <a:pPr marL="633398" lvl="2" indent="-285743">
              <a:lnSpc>
                <a:spcPct val="70000"/>
              </a:lnSpc>
              <a:spcAft>
                <a:spcPts val="1200"/>
              </a:spcAft>
              <a:buClr>
                <a:srgbClr val="002060"/>
              </a:buClr>
            </a:pPr>
            <a:r>
              <a:rPr lang="en-US" sz="2400" dirty="0">
                <a:solidFill>
                  <a:srgbClr val="002060"/>
                </a:solidFill>
                <a:cs typeface="Arial" panose="020B0604020202020204" pitchFamily="34" charset="0"/>
              </a:rPr>
              <a:t>Contact information </a:t>
            </a:r>
          </a:p>
        </p:txBody>
      </p:sp>
      <p:sp>
        <p:nvSpPr>
          <p:cNvPr id="4" name="Slide Number Placeholder 3">
            <a:extLst>
              <a:ext uri="{FF2B5EF4-FFF2-40B4-BE49-F238E27FC236}">
                <a16:creationId xmlns:a16="http://schemas.microsoft.com/office/drawing/2014/main" id="{B159F4F3-A4F6-487E-0A13-046C4EBC0ADC}"/>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2645438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8AD54DB8-C150-4290-85D6-F5B0262BF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9" name="Rectangle 18">
            <a:extLst>
              <a:ext uri="{FF2B5EF4-FFF2-40B4-BE49-F238E27FC236}">
                <a16:creationId xmlns:a16="http://schemas.microsoft.com/office/drawing/2014/main" id="{493D4EDA-58E0-40CC-B3CA-14CDEB349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9">
            <a:extLst>
              <a:ext uri="{FF2B5EF4-FFF2-40B4-BE49-F238E27FC236}">
                <a16:creationId xmlns:a16="http://schemas.microsoft.com/office/drawing/2014/main" id="{DBBA653F-E0A9-83C2-E8B7-75DB4CEB56DA}"/>
              </a:ext>
              <a:ext uri="{C183D7F6-B498-43B3-948B-1728B52AA6E4}">
                <adec:decorative xmlns:adec="http://schemas.microsoft.com/office/drawing/2017/decorative" val="1"/>
              </a:ext>
            </a:extLst>
          </p:cNvPr>
          <p:cNvPicPr>
            <a:picLocks noGrp="1" noChangeAspect="1"/>
          </p:cNvPicPr>
          <p:nvPr>
            <p:ph idx="1"/>
          </p:nvPr>
        </p:nvPicPr>
        <p:blipFill rotWithShape="1">
          <a:blip r:embed="rId2"/>
          <a:srcRect l="9091" t="12838" b="10553"/>
          <a:stretch/>
        </p:blipFill>
        <p:spPr>
          <a:xfrm>
            <a:off x="20" y="10"/>
            <a:ext cx="12191980" cy="6857990"/>
          </a:xfrm>
          <a:prstGeom prst="rect">
            <a:avLst/>
          </a:prstGeom>
        </p:spPr>
      </p:pic>
      <p:grpSp>
        <p:nvGrpSpPr>
          <p:cNvPr id="21" name="Group 20">
            <a:extLst>
              <a:ext uri="{FF2B5EF4-FFF2-40B4-BE49-F238E27FC236}">
                <a16:creationId xmlns:a16="http://schemas.microsoft.com/office/drawing/2014/main" id="{AA9EB0BC-A85E-4C26-B355-5DFCEF6CCB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22" name="Rectangle 21">
              <a:extLst>
                <a:ext uri="{FF2B5EF4-FFF2-40B4-BE49-F238E27FC236}">
                  <a16:creationId xmlns:a16="http://schemas.microsoft.com/office/drawing/2014/main" id="{3643E56B-BD42-413D-B17D-7958270F5D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E19616"/>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96C04F74-9467-4FA5-95DC-8D481A297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E19616"/>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D73DE1C3-5C37-42E9-A3F0-256F193832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E19616"/>
            </a:solidFill>
            <a:ln>
              <a:noFill/>
            </a:ln>
            <a:effectLst/>
          </p:spPr>
          <p:style>
            <a:lnRef idx="1">
              <a:schemeClr val="accent1"/>
            </a:lnRef>
            <a:fillRef idx="3">
              <a:schemeClr val="accent1"/>
            </a:fillRef>
            <a:effectRef idx="2">
              <a:schemeClr val="accent1"/>
            </a:effectRef>
            <a:fontRef idx="minor">
              <a:schemeClr val="lt1"/>
            </a:fontRef>
          </p:style>
        </p:sp>
      </p:grpSp>
      <p:sp>
        <p:nvSpPr>
          <p:cNvPr id="26" name="Rectangle 25">
            <a:extLst>
              <a:ext uri="{FF2B5EF4-FFF2-40B4-BE49-F238E27FC236}">
                <a16:creationId xmlns:a16="http://schemas.microsoft.com/office/drawing/2014/main" id="{4A2E7EC3-E07C-46CE-9B25-41865A506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EFD3B4D-C690-9D7A-1118-10D75BED947E}"/>
              </a:ext>
            </a:extLst>
          </p:cNvPr>
          <p:cNvSpPr>
            <a:spLocks noGrp="1"/>
          </p:cNvSpPr>
          <p:nvPr>
            <p:ph type="title"/>
          </p:nvPr>
        </p:nvSpPr>
        <p:spPr>
          <a:xfrm>
            <a:off x="581191" y="4572000"/>
            <a:ext cx="10993549" cy="895244"/>
          </a:xfrm>
        </p:spPr>
        <p:txBody>
          <a:bodyPr vert="horz" lIns="91440" tIns="45720" rIns="91440" bIns="45720" rtlCol="0" anchor="b">
            <a:normAutofit/>
          </a:bodyPr>
          <a:lstStyle/>
          <a:p>
            <a:r>
              <a:rPr lang="en-US" sz="4000"/>
              <a:t>JAN Resources</a:t>
            </a:r>
          </a:p>
        </p:txBody>
      </p:sp>
      <p:sp>
        <p:nvSpPr>
          <p:cNvPr id="5" name="Slide Number Placeholder 4">
            <a:extLst>
              <a:ext uri="{FF2B5EF4-FFF2-40B4-BE49-F238E27FC236}">
                <a16:creationId xmlns:a16="http://schemas.microsoft.com/office/drawing/2014/main" id="{390FB7D8-E451-BE30-313C-E48CF3A10C8F}"/>
              </a:ext>
            </a:extLst>
          </p:cNvPr>
          <p:cNvSpPr>
            <a:spLocks noGrp="1"/>
          </p:cNvSpPr>
          <p:nvPr>
            <p:ph type="sldNum" sz="quarter" idx="12"/>
          </p:nvPr>
        </p:nvSpPr>
        <p:spPr>
          <a:xfrm>
            <a:off x="10558300" y="5956137"/>
            <a:ext cx="1016440" cy="365125"/>
          </a:xfrm>
        </p:spPr>
        <p:txBody>
          <a:bodyPr vert="horz" lIns="91440" tIns="45720" rIns="91440" bIns="45720" rtlCol="0" anchor="ctr">
            <a:normAutofit/>
          </a:bodyPr>
          <a:lstStyle/>
          <a:p>
            <a:pPr>
              <a:spcAft>
                <a:spcPts val="600"/>
              </a:spcAft>
            </a:pPr>
            <a:fld id="{D57F1E4F-1CFF-5643-939E-217C01CDF565}" type="slidenum">
              <a:rPr lang="en-US" sz="900" smtClean="0">
                <a:solidFill>
                  <a:schemeClr val="accent1">
                    <a:lumMod val="75000"/>
                    <a:lumOff val="25000"/>
                  </a:schemeClr>
                </a:solidFill>
                <a:latin typeface="+mn-lt"/>
              </a:rPr>
              <a:pPr>
                <a:spcAft>
                  <a:spcPts val="600"/>
                </a:spcAft>
              </a:pPr>
              <a:t>21</a:t>
            </a:fld>
            <a:endParaRPr lang="en-US" sz="900">
              <a:solidFill>
                <a:schemeClr val="accent1">
                  <a:lumMod val="75000"/>
                  <a:lumOff val="25000"/>
                </a:schemeClr>
              </a:solidFill>
              <a:latin typeface="+mn-lt"/>
            </a:endParaRPr>
          </a:p>
        </p:txBody>
      </p:sp>
    </p:spTree>
    <p:extLst>
      <p:ext uri="{BB962C8B-B14F-4D97-AF65-F5344CB8AC3E}">
        <p14:creationId xmlns:p14="http://schemas.microsoft.com/office/powerpoint/2010/main" val="2989348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404549-B4DC-481C-926C-DED3EF1C5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9"/>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defRPr/>
            </a:pPr>
            <a:endParaRPr lang="en-US" sz="2400">
              <a:solidFill>
                <a:prstClr val="white"/>
              </a:solidFill>
              <a:latin typeface="Gill Sans MT" panose="020B0502020104020203"/>
            </a:endParaRPr>
          </a:p>
        </p:txBody>
      </p:sp>
      <p:sp>
        <p:nvSpPr>
          <p:cNvPr id="12" name="Rectangle 11">
            <a:extLst>
              <a:ext uri="{FF2B5EF4-FFF2-40B4-BE49-F238E27FC236}">
                <a16:creationId xmlns:a16="http://schemas.microsoft.com/office/drawing/2014/main" id="{1E8FD5CD-351E-4B06-8B78-BD5102D00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9"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4CABFC5-356C-4FF1-BCB4-6B016A8BDF75}"/>
              </a:ext>
            </a:extLst>
          </p:cNvPr>
          <p:cNvSpPr>
            <a:spLocks noGrp="1"/>
          </p:cNvSpPr>
          <p:nvPr>
            <p:ph type="title" idx="4294967295"/>
          </p:nvPr>
        </p:nvSpPr>
        <p:spPr>
          <a:xfrm>
            <a:off x="590551" y="841376"/>
            <a:ext cx="3409951" cy="5068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spcBef>
                <a:spcPts val="0"/>
              </a:spcBef>
              <a:spcAft>
                <a:spcPts val="1200"/>
              </a:spcAft>
              <a:buClr>
                <a:schemeClr val="accent1"/>
              </a:buClr>
              <a:buSzPct val="92000"/>
              <a:defRPr/>
            </a:pPr>
            <a:r>
              <a:rPr lang="en-US" dirty="0">
                <a:solidFill>
                  <a:prstClr val="white"/>
                </a:solidFill>
                <a:latin typeface="Gill Sans MT" panose="020B0502020104020203"/>
              </a:rPr>
              <a:t>Interactive </a:t>
            </a:r>
            <a:br>
              <a:rPr lang="en-US" dirty="0">
                <a:solidFill>
                  <a:prstClr val="white"/>
                </a:solidFill>
                <a:latin typeface="Gill Sans MT" panose="020B0502020104020203"/>
              </a:rPr>
            </a:br>
            <a:r>
              <a:rPr lang="en-US" dirty="0">
                <a:solidFill>
                  <a:prstClr val="white"/>
                </a:solidFill>
                <a:latin typeface="Gill Sans MT" panose="020B0502020104020203"/>
              </a:rPr>
              <a:t>Process</a:t>
            </a:r>
          </a:p>
          <a:p>
            <a:pPr defTabSz="914354" fontAlgn="base">
              <a:spcBef>
                <a:spcPts val="1200"/>
              </a:spcBef>
              <a:spcAft>
                <a:spcPct val="0"/>
              </a:spcAft>
              <a:defRPr/>
            </a:pPr>
            <a:r>
              <a:rPr lang="en-US" sz="2400" cap="none" dirty="0">
                <a:solidFill>
                  <a:prstClr val="white"/>
                </a:solidFill>
                <a:latin typeface="Arial Nova" panose="020B0504020202020204" pitchFamily="34" charset="0"/>
              </a:rPr>
              <a:t>A process for collaboratively identifying accommodation solutions</a:t>
            </a:r>
            <a:br>
              <a:rPr lang="en-US" sz="2400" cap="none" dirty="0">
                <a:solidFill>
                  <a:prstClr val="white"/>
                </a:solidFill>
                <a:latin typeface="Arial Nova" panose="020B0504020202020204" pitchFamily="34" charset="0"/>
              </a:rPr>
            </a:br>
            <a:br>
              <a:rPr lang="en-US" sz="2400" cap="none" dirty="0">
                <a:solidFill>
                  <a:prstClr val="white"/>
                </a:solidFill>
                <a:latin typeface="Arial Nova" panose="020B0504020202020204" pitchFamily="34" charset="0"/>
              </a:rPr>
            </a:br>
            <a:r>
              <a:rPr lang="en-US" sz="2200" cap="none" dirty="0">
                <a:latin typeface="Arial" pitchFamily="34" charset="0"/>
                <a:ea typeface="+mn-ea"/>
                <a:cs typeface="Arial" pitchFamily="34" charset="0"/>
              </a:rPr>
              <a:t>AskJAN.org A to Z Topic: </a:t>
            </a:r>
            <a:r>
              <a:rPr lang="en-US" sz="2200" cap="none" dirty="0">
                <a:solidFill>
                  <a:schemeClr val="accent2">
                    <a:lumMod val="60000"/>
                    <a:lumOff val="40000"/>
                  </a:schemeClr>
                </a:solidFill>
                <a:latin typeface="Arial Nova" panose="020B0504020202020204" pitchFamily="34" charset="0"/>
                <a:ea typeface="+mn-ea"/>
                <a:cs typeface="Arial" pitchFamily="34" charset="0"/>
                <a:hlinkClick r:id="rId3">
                  <a:extLst>
                    <a:ext uri="{A12FA001-AC4F-418D-AE19-62706E023703}">
                      <ahyp:hlinkClr xmlns:ahyp="http://schemas.microsoft.com/office/drawing/2018/hyperlinkcolor" val="tx"/>
                    </a:ext>
                  </a:extLst>
                </a:hlinkClick>
              </a:rPr>
              <a:t>Interactive Process</a:t>
            </a:r>
            <a:endParaRPr lang="en-US" sz="2400" cap="none" dirty="0">
              <a:solidFill>
                <a:schemeClr val="accent2">
                  <a:lumMod val="60000"/>
                  <a:lumOff val="40000"/>
                </a:schemeClr>
              </a:solidFill>
              <a:latin typeface="Arial Nova" panose="020B0504020202020204" pitchFamily="34" charset="0"/>
              <a:ea typeface="+mn-ea"/>
              <a:cs typeface="Arial" panose="020B0604020202020204" pitchFamily="34" charset="0"/>
            </a:endParaRPr>
          </a:p>
        </p:txBody>
      </p:sp>
      <p:pic>
        <p:nvPicPr>
          <p:cNvPr id="4" name="Picture 3" descr="Step 1: Recognizing an Accommodation request&#10;Step 2: Gathering Information&#10;Step 3: Exploring Accommodation Options&#10;Step 4: Choosing an Accommodation&#10;Step 5: Implementing the Accommodation&#10;Step 6: Monitoring the Accommodation">
            <a:extLst>
              <a:ext uri="{FF2B5EF4-FFF2-40B4-BE49-F238E27FC236}">
                <a16:creationId xmlns:a16="http://schemas.microsoft.com/office/drawing/2014/main" id="{1B984581-8A73-42E3-8E5F-3D0AAED2F194}"/>
              </a:ext>
            </a:extLst>
          </p:cNvPr>
          <p:cNvPicPr>
            <a:picLocks noChangeAspect="1"/>
          </p:cNvPicPr>
          <p:nvPr/>
        </p:nvPicPr>
        <p:blipFill>
          <a:blip r:embed="rId4"/>
          <a:stretch>
            <a:fillRect/>
          </a:stretch>
        </p:blipFill>
        <p:spPr>
          <a:xfrm>
            <a:off x="4312468" y="1076821"/>
            <a:ext cx="7459360" cy="4971059"/>
          </a:xfrm>
          <a:prstGeom prst="rect">
            <a:avLst/>
          </a:prstGeom>
        </p:spPr>
      </p:pic>
      <p:sp>
        <p:nvSpPr>
          <p:cNvPr id="5" name="Slide Number Placeholder 3">
            <a:extLst>
              <a:ext uri="{FF2B5EF4-FFF2-40B4-BE49-F238E27FC236}">
                <a16:creationId xmlns:a16="http://schemas.microsoft.com/office/drawing/2014/main" id="{FE51F550-21E4-D3A7-1646-C9D6E7600BD2}"/>
              </a:ext>
            </a:extLst>
          </p:cNvPr>
          <p:cNvSpPr>
            <a:spLocks noGrp="1"/>
          </p:cNvSpPr>
          <p:nvPr>
            <p:ph type="sldNum" sz="quarter" idx="12"/>
          </p:nvPr>
        </p:nvSpPr>
        <p:spPr>
          <a:xfrm>
            <a:off x="11031989" y="70115"/>
            <a:ext cx="717635" cy="335001"/>
          </a:xfrm>
        </p:spPr>
        <p:txBody>
          <a:bodyPr/>
          <a:lstStyle/>
          <a:p>
            <a:fld id="{D57F1E4F-1CFF-5643-939E-217C01CDF565}" type="slidenum">
              <a:rPr lang="en-US" sz="1600" smtClean="0">
                <a:solidFill>
                  <a:schemeClr val="accent1"/>
                </a:solidFill>
                <a:latin typeface="Arial Nova" panose="020B0504020202020204" pitchFamily="34" charset="0"/>
              </a:rPr>
              <a:pPr/>
              <a:t>22</a:t>
            </a:fld>
            <a:endParaRPr lang="en-US"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237272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390A9-A4F1-C23C-85CB-D46AD9E09A96}"/>
              </a:ext>
            </a:extLst>
          </p:cNvPr>
          <p:cNvSpPr>
            <a:spLocks noGrp="1"/>
          </p:cNvSpPr>
          <p:nvPr>
            <p:ph type="title"/>
          </p:nvPr>
        </p:nvSpPr>
        <p:spPr/>
        <p:txBody>
          <a:bodyPr/>
          <a:lstStyle/>
          <a:p>
            <a:r>
              <a:rPr lang="pl-PL" dirty="0"/>
              <a:t>AskJAN.org A to Z</a:t>
            </a:r>
            <a:endParaRPr lang="en-US" dirty="0"/>
          </a:p>
        </p:txBody>
      </p:sp>
      <p:sp>
        <p:nvSpPr>
          <p:cNvPr id="8" name="Content Placeholder 2">
            <a:extLst>
              <a:ext uri="{FF2B5EF4-FFF2-40B4-BE49-F238E27FC236}">
                <a16:creationId xmlns:a16="http://schemas.microsoft.com/office/drawing/2014/main" id="{EA989592-2F0E-E452-7DF4-0F8735AB3E70}"/>
              </a:ext>
            </a:extLst>
          </p:cNvPr>
          <p:cNvSpPr>
            <a:spLocks noGrp="1"/>
          </p:cNvSpPr>
          <p:nvPr>
            <p:ph idx="1"/>
          </p:nvPr>
        </p:nvSpPr>
        <p:spPr>
          <a:xfrm>
            <a:off x="2876139" y="2212367"/>
            <a:ext cx="6439711" cy="591886"/>
          </a:xfrm>
        </p:spPr>
        <p:txBody>
          <a:bodyPr/>
          <a:lstStyle/>
          <a:p>
            <a:pPr marL="0" indent="0" algn="ctr">
              <a:buNone/>
            </a:pPr>
            <a:r>
              <a:rPr lang="en-US" dirty="0">
                <a:hlinkClick r:id="rId2"/>
              </a:rPr>
              <a:t>A to Z of Disabilities and Accommodations</a:t>
            </a:r>
            <a:endParaRPr lang="en-US" dirty="0"/>
          </a:p>
        </p:txBody>
      </p:sp>
      <p:sp>
        <p:nvSpPr>
          <p:cNvPr id="4" name="Slide Number Placeholder 3">
            <a:extLst>
              <a:ext uri="{FF2B5EF4-FFF2-40B4-BE49-F238E27FC236}">
                <a16:creationId xmlns:a16="http://schemas.microsoft.com/office/drawing/2014/main" id="{74693BD1-5ADB-0018-50D8-F7C0DD2039D2}"/>
              </a:ext>
            </a:extLst>
          </p:cNvPr>
          <p:cNvSpPr>
            <a:spLocks noGrp="1"/>
          </p:cNvSpPr>
          <p:nvPr>
            <p:ph type="sldNum" sz="quarter" idx="12"/>
          </p:nvPr>
        </p:nvSpPr>
        <p:spPr/>
        <p:txBody>
          <a:bodyPr/>
          <a:lstStyle/>
          <a:p>
            <a:fld id="{D57F1E4F-1CFF-5643-939E-217C01CDF565}" type="slidenum">
              <a:rPr lang="en-US" smtClean="0"/>
              <a:pPr/>
              <a:t>23</a:t>
            </a:fld>
            <a:endParaRPr lang="en-US" dirty="0"/>
          </a:p>
        </p:txBody>
      </p:sp>
      <p:pic>
        <p:nvPicPr>
          <p:cNvPr id="12" name="Picture 11" descr="By Disability&#10;By Limitation&#10;By Work-Related Function&#10;By Topic&#10;By Accommodation">
            <a:extLst>
              <a:ext uri="{FF2B5EF4-FFF2-40B4-BE49-F238E27FC236}">
                <a16:creationId xmlns:a16="http://schemas.microsoft.com/office/drawing/2014/main" id="{6DDCD214-81D3-FEAE-9C20-2DE8B0CCB212}"/>
              </a:ext>
            </a:extLst>
          </p:cNvPr>
          <p:cNvPicPr>
            <a:picLocks noChangeAspect="1"/>
          </p:cNvPicPr>
          <p:nvPr/>
        </p:nvPicPr>
        <p:blipFill>
          <a:blip r:embed="rId3"/>
          <a:stretch>
            <a:fillRect/>
          </a:stretch>
        </p:blipFill>
        <p:spPr>
          <a:xfrm>
            <a:off x="286004" y="3300664"/>
            <a:ext cx="11619983" cy="2389839"/>
          </a:xfrm>
          <a:prstGeom prst="rect">
            <a:avLst/>
          </a:prstGeom>
        </p:spPr>
      </p:pic>
    </p:spTree>
    <p:extLst>
      <p:ext uri="{BB962C8B-B14F-4D97-AF65-F5344CB8AC3E}">
        <p14:creationId xmlns:p14="http://schemas.microsoft.com/office/powerpoint/2010/main" val="1264814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2C5F4-ABEC-7BF7-B672-D0BA313C0E9F}"/>
              </a:ext>
            </a:extLst>
          </p:cNvPr>
          <p:cNvSpPr>
            <a:spLocks noGrp="1"/>
          </p:cNvSpPr>
          <p:nvPr>
            <p:ph type="title"/>
          </p:nvPr>
        </p:nvSpPr>
        <p:spPr/>
        <p:txBody>
          <a:bodyPr/>
          <a:lstStyle/>
          <a:p>
            <a:r>
              <a:rPr lang="en-US" dirty="0"/>
              <a:t>AskJAN.org by Disability</a:t>
            </a:r>
          </a:p>
        </p:txBody>
      </p:sp>
      <p:sp>
        <p:nvSpPr>
          <p:cNvPr id="4" name="Slide Number Placeholder 3">
            <a:extLst>
              <a:ext uri="{FF2B5EF4-FFF2-40B4-BE49-F238E27FC236}">
                <a16:creationId xmlns:a16="http://schemas.microsoft.com/office/drawing/2014/main" id="{F9705D4F-2195-1819-005D-31391EFAA87C}"/>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
        <p:nvSpPr>
          <p:cNvPr id="6" name="Rectangle 5">
            <a:extLst>
              <a:ext uri="{FF2B5EF4-FFF2-40B4-BE49-F238E27FC236}">
                <a16:creationId xmlns:a16="http://schemas.microsoft.com/office/drawing/2014/main" id="{D2CE4CFD-5538-5458-1045-E6E04AE6742D}"/>
              </a:ext>
              <a:ext uri="{C183D7F6-B498-43B3-948B-1728B52AA6E4}">
                <adec:decorative xmlns:adec="http://schemas.microsoft.com/office/drawing/2017/decorative" val="1"/>
              </a:ext>
            </a:extLst>
          </p:cNvPr>
          <p:cNvSpPr/>
          <p:nvPr/>
        </p:nvSpPr>
        <p:spPr>
          <a:xfrm>
            <a:off x="10194586" y="5992238"/>
            <a:ext cx="1877439" cy="6809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skJAN.org by Disability page&#10;e.g., anxiety disorder, COVID-19, intellectual impairment, quadriplegia, etc.">
            <a:extLst>
              <a:ext uri="{FF2B5EF4-FFF2-40B4-BE49-F238E27FC236}">
                <a16:creationId xmlns:a16="http://schemas.microsoft.com/office/drawing/2014/main" id="{0D696EF7-9EB2-10A7-FD09-612D7C92509C}"/>
              </a:ext>
            </a:extLst>
          </p:cNvPr>
          <p:cNvPicPr>
            <a:picLocks noGrp="1" noChangeAspect="1"/>
          </p:cNvPicPr>
          <p:nvPr>
            <p:ph idx="1"/>
          </p:nvPr>
        </p:nvPicPr>
        <p:blipFill>
          <a:blip r:embed="rId2"/>
          <a:stretch>
            <a:fillRect/>
          </a:stretch>
        </p:blipFill>
        <p:spPr>
          <a:xfrm>
            <a:off x="910342" y="1925447"/>
            <a:ext cx="10371316" cy="4660178"/>
          </a:xfrm>
          <a:prstGeom prst="rect">
            <a:avLst/>
          </a:prstGeom>
        </p:spPr>
      </p:pic>
    </p:spTree>
    <p:extLst>
      <p:ext uri="{BB962C8B-B14F-4D97-AF65-F5344CB8AC3E}">
        <p14:creationId xmlns:p14="http://schemas.microsoft.com/office/powerpoint/2010/main" val="1385597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B580B-5145-13D3-1084-4034EE008A40}"/>
              </a:ext>
            </a:extLst>
          </p:cNvPr>
          <p:cNvSpPr>
            <a:spLocks noGrp="1"/>
          </p:cNvSpPr>
          <p:nvPr>
            <p:ph type="title"/>
          </p:nvPr>
        </p:nvSpPr>
        <p:spPr/>
        <p:txBody>
          <a:bodyPr/>
          <a:lstStyle/>
          <a:p>
            <a:r>
              <a:rPr lang="en-US" dirty="0"/>
              <a:t>AskJAN.org by Limitation</a:t>
            </a:r>
          </a:p>
        </p:txBody>
      </p:sp>
      <p:sp>
        <p:nvSpPr>
          <p:cNvPr id="4" name="Slide Number Placeholder 3">
            <a:extLst>
              <a:ext uri="{FF2B5EF4-FFF2-40B4-BE49-F238E27FC236}">
                <a16:creationId xmlns:a16="http://schemas.microsoft.com/office/drawing/2014/main" id="{561292A3-88FC-D52E-0291-58CEAFE1E713}"/>
              </a:ext>
            </a:extLst>
          </p:cNvPr>
          <p:cNvSpPr>
            <a:spLocks noGrp="1"/>
          </p:cNvSpPr>
          <p:nvPr>
            <p:ph type="sldNum" sz="quarter" idx="12"/>
          </p:nvPr>
        </p:nvSpPr>
        <p:spPr/>
        <p:txBody>
          <a:bodyPr/>
          <a:lstStyle/>
          <a:p>
            <a:fld id="{D57F1E4F-1CFF-5643-939E-217C01CDF565}" type="slidenum">
              <a:rPr lang="en-US" smtClean="0"/>
              <a:pPr/>
              <a:t>25</a:t>
            </a:fld>
            <a:endParaRPr lang="en-US" dirty="0"/>
          </a:p>
        </p:txBody>
      </p:sp>
      <p:pic>
        <p:nvPicPr>
          <p:cNvPr id="6" name="Picture 5" descr="AskJAN.org by limitation page&#10;e.g., attentiveness, fine motor, hard of hearing, suppressed immune system, etc.">
            <a:extLst>
              <a:ext uri="{FF2B5EF4-FFF2-40B4-BE49-F238E27FC236}">
                <a16:creationId xmlns:a16="http://schemas.microsoft.com/office/drawing/2014/main" id="{3F762E3A-5FAC-602E-E21C-5CE2327B314C}"/>
              </a:ext>
            </a:extLst>
          </p:cNvPr>
          <p:cNvPicPr>
            <a:picLocks noChangeAspect="1"/>
          </p:cNvPicPr>
          <p:nvPr/>
        </p:nvPicPr>
        <p:blipFill>
          <a:blip r:embed="rId3"/>
          <a:stretch>
            <a:fillRect/>
          </a:stretch>
        </p:blipFill>
        <p:spPr>
          <a:xfrm>
            <a:off x="2789557" y="1905203"/>
            <a:ext cx="6612886" cy="4777699"/>
          </a:xfrm>
          <a:prstGeom prst="rect">
            <a:avLst/>
          </a:prstGeom>
        </p:spPr>
      </p:pic>
    </p:spTree>
    <p:extLst>
      <p:ext uri="{BB962C8B-B14F-4D97-AF65-F5344CB8AC3E}">
        <p14:creationId xmlns:p14="http://schemas.microsoft.com/office/powerpoint/2010/main" val="33859119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D7699-B1F3-E38E-BD5B-84A0E7DD323A}"/>
              </a:ext>
            </a:extLst>
          </p:cNvPr>
          <p:cNvSpPr>
            <a:spLocks noGrp="1"/>
          </p:cNvSpPr>
          <p:nvPr>
            <p:ph type="title"/>
          </p:nvPr>
        </p:nvSpPr>
        <p:spPr/>
        <p:txBody>
          <a:bodyPr/>
          <a:lstStyle/>
          <a:p>
            <a:r>
              <a:rPr lang="en-US" dirty="0"/>
              <a:t>AskJAN.org by Limitation — Hard of Hearing</a:t>
            </a:r>
          </a:p>
        </p:txBody>
      </p:sp>
      <p:sp>
        <p:nvSpPr>
          <p:cNvPr id="4" name="Slide Number Placeholder 3">
            <a:extLst>
              <a:ext uri="{FF2B5EF4-FFF2-40B4-BE49-F238E27FC236}">
                <a16:creationId xmlns:a16="http://schemas.microsoft.com/office/drawing/2014/main" id="{C4A38F76-CE7A-45FF-4957-728B315AB524}"/>
              </a:ext>
            </a:extLst>
          </p:cNvPr>
          <p:cNvSpPr>
            <a:spLocks noGrp="1"/>
          </p:cNvSpPr>
          <p:nvPr>
            <p:ph type="sldNum" sz="quarter" idx="12"/>
          </p:nvPr>
        </p:nvSpPr>
        <p:spPr/>
        <p:txBody>
          <a:bodyPr/>
          <a:lstStyle/>
          <a:p>
            <a:fld id="{D57F1E4F-1CFF-5643-939E-217C01CDF565}" type="slidenum">
              <a:rPr lang="en-US" smtClean="0"/>
              <a:pPr/>
              <a:t>26</a:t>
            </a:fld>
            <a:endParaRPr lang="en-US" dirty="0"/>
          </a:p>
        </p:txBody>
      </p:sp>
      <p:pic>
        <p:nvPicPr>
          <p:cNvPr id="5" name="Picture 4" descr="AskJAN.org hard of hearing page with solutions such as alerting devices, assistive listening devices, CART services">
            <a:extLst>
              <a:ext uri="{FF2B5EF4-FFF2-40B4-BE49-F238E27FC236}">
                <a16:creationId xmlns:a16="http://schemas.microsoft.com/office/drawing/2014/main" id="{70D09E99-911B-C027-79EC-50BFD6594EB4}"/>
              </a:ext>
            </a:extLst>
          </p:cNvPr>
          <p:cNvPicPr>
            <a:picLocks noChangeAspect="1"/>
          </p:cNvPicPr>
          <p:nvPr/>
        </p:nvPicPr>
        <p:blipFill>
          <a:blip r:embed="rId2"/>
          <a:stretch>
            <a:fillRect/>
          </a:stretch>
        </p:blipFill>
        <p:spPr>
          <a:xfrm>
            <a:off x="2596860" y="1854374"/>
            <a:ext cx="6998279" cy="4920947"/>
          </a:xfrm>
          <a:prstGeom prst="rect">
            <a:avLst/>
          </a:prstGeom>
        </p:spPr>
      </p:pic>
    </p:spTree>
    <p:extLst>
      <p:ext uri="{BB962C8B-B14F-4D97-AF65-F5344CB8AC3E}">
        <p14:creationId xmlns:p14="http://schemas.microsoft.com/office/powerpoint/2010/main" val="1244535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A8838-8C54-F24F-D2A6-E2F00E5AAB76}"/>
              </a:ext>
            </a:extLst>
          </p:cNvPr>
          <p:cNvSpPr>
            <a:spLocks noGrp="1"/>
          </p:cNvSpPr>
          <p:nvPr>
            <p:ph type="title"/>
          </p:nvPr>
        </p:nvSpPr>
        <p:spPr/>
        <p:txBody>
          <a:bodyPr/>
          <a:lstStyle/>
          <a:p>
            <a:r>
              <a:rPr lang="en-US" dirty="0"/>
              <a:t>AskJAN.org by Topic</a:t>
            </a:r>
          </a:p>
        </p:txBody>
      </p:sp>
      <p:sp>
        <p:nvSpPr>
          <p:cNvPr id="4" name="Slide Number Placeholder 3">
            <a:extLst>
              <a:ext uri="{FF2B5EF4-FFF2-40B4-BE49-F238E27FC236}">
                <a16:creationId xmlns:a16="http://schemas.microsoft.com/office/drawing/2014/main" id="{D9E09188-0FC2-D9C6-06B1-0EA0439F070D}"/>
              </a:ext>
            </a:extLst>
          </p:cNvPr>
          <p:cNvSpPr>
            <a:spLocks noGrp="1"/>
          </p:cNvSpPr>
          <p:nvPr>
            <p:ph type="sldNum" sz="quarter" idx="12"/>
          </p:nvPr>
        </p:nvSpPr>
        <p:spPr/>
        <p:txBody>
          <a:bodyPr/>
          <a:lstStyle/>
          <a:p>
            <a:fld id="{D57F1E4F-1CFF-5643-939E-217C01CDF565}" type="slidenum">
              <a:rPr lang="en-US" smtClean="0"/>
              <a:pPr/>
              <a:t>27</a:t>
            </a:fld>
            <a:endParaRPr lang="en-US" dirty="0"/>
          </a:p>
        </p:txBody>
      </p:sp>
      <p:pic>
        <p:nvPicPr>
          <p:cNvPr id="5" name="Content Placeholder 6" descr="AskJAN.org by Topic&#10;e.g., ADA Amendments Act, ergonomics, telework">
            <a:extLst>
              <a:ext uri="{FF2B5EF4-FFF2-40B4-BE49-F238E27FC236}">
                <a16:creationId xmlns:a16="http://schemas.microsoft.com/office/drawing/2014/main" id="{D3A1E81D-63D6-BAB0-9678-576C2B599CF9}"/>
              </a:ext>
            </a:extLst>
          </p:cNvPr>
          <p:cNvPicPr>
            <a:picLocks noGrp="1" noChangeAspect="1"/>
          </p:cNvPicPr>
          <p:nvPr>
            <p:ph idx="1"/>
          </p:nvPr>
        </p:nvPicPr>
        <p:blipFill>
          <a:blip r:embed="rId2"/>
          <a:stretch>
            <a:fillRect/>
          </a:stretch>
        </p:blipFill>
        <p:spPr>
          <a:xfrm>
            <a:off x="1902492" y="1886536"/>
            <a:ext cx="8387016" cy="4718544"/>
          </a:xfrm>
          <a:prstGeom prst="rect">
            <a:avLst/>
          </a:prstGeom>
        </p:spPr>
      </p:pic>
    </p:spTree>
    <p:extLst>
      <p:ext uri="{BB962C8B-B14F-4D97-AF65-F5344CB8AC3E}">
        <p14:creationId xmlns:p14="http://schemas.microsoft.com/office/powerpoint/2010/main" val="225677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E6BAC-4E83-2B07-4EF8-F1CBCB534182}"/>
              </a:ext>
            </a:extLst>
          </p:cNvPr>
          <p:cNvSpPr>
            <a:spLocks noGrp="1"/>
          </p:cNvSpPr>
          <p:nvPr>
            <p:ph type="title"/>
          </p:nvPr>
        </p:nvSpPr>
        <p:spPr/>
        <p:txBody>
          <a:bodyPr/>
          <a:lstStyle/>
          <a:p>
            <a:r>
              <a:rPr lang="en-US" dirty="0"/>
              <a:t>AskJAN.org by Topic — Accessibility</a:t>
            </a:r>
          </a:p>
        </p:txBody>
      </p:sp>
      <p:sp>
        <p:nvSpPr>
          <p:cNvPr id="4" name="Slide Number Placeholder 3">
            <a:extLst>
              <a:ext uri="{FF2B5EF4-FFF2-40B4-BE49-F238E27FC236}">
                <a16:creationId xmlns:a16="http://schemas.microsoft.com/office/drawing/2014/main" id="{8825D4E5-6344-F432-0486-AEECD76C7EDB}"/>
              </a:ext>
            </a:extLst>
          </p:cNvPr>
          <p:cNvSpPr>
            <a:spLocks noGrp="1"/>
          </p:cNvSpPr>
          <p:nvPr>
            <p:ph type="sldNum" sz="quarter" idx="12"/>
          </p:nvPr>
        </p:nvSpPr>
        <p:spPr/>
        <p:txBody>
          <a:bodyPr/>
          <a:lstStyle/>
          <a:p>
            <a:fld id="{D57F1E4F-1CFF-5643-939E-217C01CDF565}" type="slidenum">
              <a:rPr lang="en-US" smtClean="0"/>
              <a:pPr/>
              <a:t>28</a:t>
            </a:fld>
            <a:endParaRPr lang="en-US" dirty="0"/>
          </a:p>
        </p:txBody>
      </p:sp>
      <p:pic>
        <p:nvPicPr>
          <p:cNvPr id="5" name="Picture 4" descr="AskJAN.org by Topic accessibility page. &#10;e.g., introduction, events, facilities, general ">
            <a:extLst>
              <a:ext uri="{FF2B5EF4-FFF2-40B4-BE49-F238E27FC236}">
                <a16:creationId xmlns:a16="http://schemas.microsoft.com/office/drawing/2014/main" id="{8AFFE164-D2F3-D565-5666-CAB458D65259}"/>
              </a:ext>
            </a:extLst>
          </p:cNvPr>
          <p:cNvPicPr>
            <a:picLocks noChangeAspect="1"/>
          </p:cNvPicPr>
          <p:nvPr/>
        </p:nvPicPr>
        <p:blipFill>
          <a:blip r:embed="rId2"/>
          <a:stretch>
            <a:fillRect/>
          </a:stretch>
        </p:blipFill>
        <p:spPr>
          <a:xfrm>
            <a:off x="2665379" y="1886536"/>
            <a:ext cx="6836994" cy="4893643"/>
          </a:xfrm>
          <a:prstGeom prst="rect">
            <a:avLst/>
          </a:prstGeom>
        </p:spPr>
      </p:pic>
    </p:spTree>
    <p:extLst>
      <p:ext uri="{BB962C8B-B14F-4D97-AF65-F5344CB8AC3E}">
        <p14:creationId xmlns:p14="http://schemas.microsoft.com/office/powerpoint/2010/main" val="15935140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CBB24-12D2-2781-C233-46444D64CF28}"/>
              </a:ext>
            </a:extLst>
          </p:cNvPr>
          <p:cNvSpPr>
            <a:spLocks noGrp="1"/>
          </p:cNvSpPr>
          <p:nvPr>
            <p:ph type="title"/>
          </p:nvPr>
        </p:nvSpPr>
        <p:spPr/>
        <p:txBody>
          <a:bodyPr/>
          <a:lstStyle/>
          <a:p>
            <a:r>
              <a:rPr lang="en-US" dirty="0"/>
              <a:t>AskJAN.org by Accommodation</a:t>
            </a:r>
          </a:p>
        </p:txBody>
      </p:sp>
      <p:sp>
        <p:nvSpPr>
          <p:cNvPr id="4" name="Slide Number Placeholder 3">
            <a:extLst>
              <a:ext uri="{FF2B5EF4-FFF2-40B4-BE49-F238E27FC236}">
                <a16:creationId xmlns:a16="http://schemas.microsoft.com/office/drawing/2014/main" id="{1AFA855D-CA7D-0B93-5C21-BC021EC3077A}"/>
              </a:ext>
            </a:extLst>
          </p:cNvPr>
          <p:cNvSpPr>
            <a:spLocks noGrp="1"/>
          </p:cNvSpPr>
          <p:nvPr>
            <p:ph type="sldNum" sz="quarter" idx="12"/>
          </p:nvPr>
        </p:nvSpPr>
        <p:spPr/>
        <p:txBody>
          <a:bodyPr/>
          <a:lstStyle/>
          <a:p>
            <a:fld id="{D57F1E4F-1CFF-5643-939E-217C01CDF565}" type="slidenum">
              <a:rPr lang="en-US" smtClean="0"/>
              <a:pPr/>
              <a:t>29</a:t>
            </a:fld>
            <a:endParaRPr lang="en-US" dirty="0"/>
          </a:p>
        </p:txBody>
      </p:sp>
      <p:pic>
        <p:nvPicPr>
          <p:cNvPr id="5" name="Picture 4" descr="AskJAN.org by Accommodation &#10;e.g., accessible information, issues with supervisor, light duty, technology">
            <a:extLst>
              <a:ext uri="{FF2B5EF4-FFF2-40B4-BE49-F238E27FC236}">
                <a16:creationId xmlns:a16="http://schemas.microsoft.com/office/drawing/2014/main" id="{CCB89DFD-0F49-BCFF-409F-8D0ED5384940}"/>
              </a:ext>
            </a:extLst>
          </p:cNvPr>
          <p:cNvPicPr>
            <a:picLocks noChangeAspect="1"/>
          </p:cNvPicPr>
          <p:nvPr/>
        </p:nvPicPr>
        <p:blipFill>
          <a:blip r:embed="rId2"/>
          <a:stretch>
            <a:fillRect/>
          </a:stretch>
        </p:blipFill>
        <p:spPr>
          <a:xfrm>
            <a:off x="1883688" y="1829192"/>
            <a:ext cx="8424624" cy="5028808"/>
          </a:xfrm>
          <a:prstGeom prst="rect">
            <a:avLst/>
          </a:prstGeom>
        </p:spPr>
      </p:pic>
    </p:spTree>
    <p:extLst>
      <p:ext uri="{BB962C8B-B14F-4D97-AF65-F5344CB8AC3E}">
        <p14:creationId xmlns:p14="http://schemas.microsoft.com/office/powerpoint/2010/main" val="1854453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EBAB1-3133-3C9D-42D0-D795174B606A}"/>
              </a:ext>
            </a:extLst>
          </p:cNvPr>
          <p:cNvSpPr>
            <a:spLocks noGrp="1"/>
          </p:cNvSpPr>
          <p:nvPr>
            <p:ph type="title"/>
          </p:nvPr>
        </p:nvSpPr>
        <p:spPr/>
        <p:txBody>
          <a:bodyPr/>
          <a:lstStyle/>
          <a:p>
            <a:r>
              <a:rPr lang="en-US" dirty="0"/>
              <a:t>Ask JAN! We Can Help</a:t>
            </a:r>
          </a:p>
        </p:txBody>
      </p:sp>
      <p:sp>
        <p:nvSpPr>
          <p:cNvPr id="3" name="Content Placeholder 2">
            <a:extLst>
              <a:ext uri="{FF2B5EF4-FFF2-40B4-BE49-F238E27FC236}">
                <a16:creationId xmlns:a16="http://schemas.microsoft.com/office/drawing/2014/main" id="{C92C7694-E608-9CC4-2A77-B03D39CB8E60}"/>
              </a:ext>
            </a:extLst>
          </p:cNvPr>
          <p:cNvSpPr>
            <a:spLocks noGrp="1"/>
          </p:cNvSpPr>
          <p:nvPr>
            <p:ph idx="1"/>
          </p:nvPr>
        </p:nvSpPr>
        <p:spPr>
          <a:xfrm>
            <a:off x="581194" y="1919239"/>
            <a:ext cx="10351414" cy="4868646"/>
          </a:xfrm>
        </p:spPr>
        <p:txBody>
          <a:bodyPr>
            <a:normAutofit fontScale="92500" lnSpcReduction="10000"/>
          </a:bodyPr>
          <a:lstStyle/>
          <a:p>
            <a:pPr>
              <a:lnSpc>
                <a:spcPct val="120000"/>
              </a:lnSpc>
              <a:spcAft>
                <a:spcPts val="1200"/>
              </a:spcAft>
            </a:pPr>
            <a:r>
              <a:rPr lang="en-US" sz="2400" dirty="0"/>
              <a:t>Established in 1983 as a national, free consulting service</a:t>
            </a:r>
          </a:p>
          <a:p>
            <a:pPr>
              <a:lnSpc>
                <a:spcPct val="120000"/>
              </a:lnSpc>
              <a:spcAft>
                <a:spcPts val="1200"/>
              </a:spcAft>
            </a:pPr>
            <a:r>
              <a:rPr lang="en-US" sz="2400" dirty="0"/>
              <a:t>Specialize in job accommodations and the employment provisions of the </a:t>
            </a:r>
            <a:br>
              <a:rPr lang="en-US" sz="2400" dirty="0"/>
            </a:br>
            <a:r>
              <a:rPr lang="en-US" sz="2400" dirty="0"/>
              <a:t>Americans with Disabilities Act (ADA)</a:t>
            </a:r>
          </a:p>
          <a:p>
            <a:pPr>
              <a:lnSpc>
                <a:spcPct val="120000"/>
              </a:lnSpc>
              <a:spcAft>
                <a:spcPts val="1200"/>
              </a:spcAft>
            </a:pPr>
            <a:r>
              <a:rPr lang="en-US" sz="2400" dirty="0"/>
              <a:t>Provide targeted technical assistance and comprehensive resources</a:t>
            </a:r>
          </a:p>
          <a:p>
            <a:pPr>
              <a:lnSpc>
                <a:spcPct val="120000"/>
              </a:lnSpc>
              <a:spcAft>
                <a:spcPts val="1200"/>
              </a:spcAft>
            </a:pPr>
            <a:r>
              <a:rPr lang="en-US" sz="2400" dirty="0"/>
              <a:t>Maintain confidentiality</a:t>
            </a:r>
          </a:p>
          <a:p>
            <a:pPr>
              <a:lnSpc>
                <a:spcPct val="120000"/>
              </a:lnSpc>
              <a:spcAft>
                <a:spcPts val="1200"/>
              </a:spcAft>
            </a:pPr>
            <a:r>
              <a:rPr lang="en-US" sz="2400" dirty="0"/>
              <a:t>Work as a partner in the accommodation process</a:t>
            </a:r>
          </a:p>
          <a:p>
            <a:pPr>
              <a:lnSpc>
                <a:spcPct val="120000"/>
              </a:lnSpc>
              <a:spcAft>
                <a:spcPts val="1200"/>
              </a:spcAft>
            </a:pPr>
            <a:r>
              <a:rPr lang="en-US" sz="2400" dirty="0"/>
              <a:t>Communicate via telephone, live chat, email, and social networks </a:t>
            </a:r>
          </a:p>
          <a:p>
            <a:pPr>
              <a:lnSpc>
                <a:spcPct val="120000"/>
              </a:lnSpc>
              <a:spcAft>
                <a:spcPts val="1200"/>
              </a:spcAft>
            </a:pPr>
            <a:r>
              <a:rPr lang="en-US" sz="2400" dirty="0"/>
              <a:t>Service of the U.S. Department of Labor’s Office of Disability Employment Policy (ODEP)</a:t>
            </a:r>
          </a:p>
        </p:txBody>
      </p:sp>
      <p:sp>
        <p:nvSpPr>
          <p:cNvPr id="4" name="Slide Number Placeholder 3">
            <a:extLst>
              <a:ext uri="{FF2B5EF4-FFF2-40B4-BE49-F238E27FC236}">
                <a16:creationId xmlns:a16="http://schemas.microsoft.com/office/drawing/2014/main" id="{220D9C79-A7D5-4F31-57DB-751FCA92F879}"/>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3013512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1E1FB-2AD0-4329-9CB0-82A282F19EE8}"/>
              </a:ext>
            </a:extLst>
          </p:cNvPr>
          <p:cNvSpPr>
            <a:spLocks noGrp="1"/>
          </p:cNvSpPr>
          <p:nvPr>
            <p:ph type="title"/>
          </p:nvPr>
        </p:nvSpPr>
        <p:spPr>
          <a:xfrm>
            <a:off x="581192" y="702156"/>
            <a:ext cx="11029616" cy="1013800"/>
          </a:xfrm>
        </p:spPr>
        <p:txBody>
          <a:bodyPr>
            <a:normAutofit/>
          </a:bodyPr>
          <a:lstStyle/>
          <a:p>
            <a:r>
              <a:rPr lang="en-US" dirty="0">
                <a:solidFill>
                  <a:srgbClr val="FFFEFF"/>
                </a:solidFill>
              </a:rPr>
              <a:t>Contact JAN for More Information</a:t>
            </a:r>
          </a:p>
        </p:txBody>
      </p:sp>
      <p:graphicFrame>
        <p:nvGraphicFramePr>
          <p:cNvPr id="6" name="Content Placeholder 2" descr="Visit AskJAN.org&#10;Call 800.526.7234 or 877.781.9403 TTY&#10;JAN Live Chat @AskJAN.org&#10;Submit JAN On Demand Inquiry @AskJAN.org/JANonDemand.cfm&#10;Email JAN@AskJAN.org&#10;Social Media: Facebook - Job Accommodation Network&#10;Twitter - @JANatJAN&#10;">
            <a:extLst>
              <a:ext uri="{FF2B5EF4-FFF2-40B4-BE49-F238E27FC236}">
                <a16:creationId xmlns:a16="http://schemas.microsoft.com/office/drawing/2014/main" id="{99C05778-86A8-41CC-94DD-691AA4044245}"/>
              </a:ext>
            </a:extLst>
          </p:cNvPr>
          <p:cNvGraphicFramePr>
            <a:graphicFrameLocks noGrp="1"/>
          </p:cNvGraphicFramePr>
          <p:nvPr>
            <p:ph idx="1"/>
            <p:extLst>
              <p:ext uri="{D42A27DB-BD31-4B8C-83A1-F6EECF244321}">
                <p14:modId xmlns:p14="http://schemas.microsoft.com/office/powerpoint/2010/main" val="2349044445"/>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3">
            <a:extLst>
              <a:ext uri="{FF2B5EF4-FFF2-40B4-BE49-F238E27FC236}">
                <a16:creationId xmlns:a16="http://schemas.microsoft.com/office/drawing/2014/main" id="{4902988A-174B-67C8-B615-13B85B5D7D6F}"/>
              </a:ext>
            </a:extLst>
          </p:cNvPr>
          <p:cNvSpPr>
            <a:spLocks noGrp="1"/>
          </p:cNvSpPr>
          <p:nvPr>
            <p:ph type="sldNum" sz="quarter" idx="12"/>
          </p:nvPr>
        </p:nvSpPr>
        <p:spPr>
          <a:xfrm>
            <a:off x="11031989" y="70115"/>
            <a:ext cx="717635" cy="335001"/>
          </a:xfrm>
        </p:spPr>
        <p:txBody>
          <a:bodyPr/>
          <a:lstStyle/>
          <a:p>
            <a:fld id="{D57F1E4F-1CFF-5643-939E-217C01CDF565}" type="slidenum">
              <a:rPr lang="en-US" sz="1600" smtClean="0">
                <a:solidFill>
                  <a:schemeClr val="accent1"/>
                </a:solidFill>
                <a:latin typeface="Arial Nova" panose="020B0504020202020204" pitchFamily="34" charset="0"/>
              </a:rPr>
              <a:pPr/>
              <a:t>30</a:t>
            </a:fld>
            <a:endParaRPr lang="en-US"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3353575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1866A-10F1-649B-9A0E-76548794FD5E}"/>
              </a:ext>
            </a:extLst>
          </p:cNvPr>
          <p:cNvSpPr>
            <a:spLocks noGrp="1"/>
          </p:cNvSpPr>
          <p:nvPr>
            <p:ph type="title"/>
          </p:nvPr>
        </p:nvSpPr>
        <p:spPr/>
        <p:txBody>
          <a:bodyPr/>
          <a:lstStyle/>
          <a:p>
            <a:r>
              <a:rPr lang="en-US" dirty="0"/>
              <a:t>Live Event Considerations — Preparation</a:t>
            </a:r>
          </a:p>
        </p:txBody>
      </p:sp>
      <p:sp>
        <p:nvSpPr>
          <p:cNvPr id="3" name="Content Placeholder 2">
            <a:extLst>
              <a:ext uri="{FF2B5EF4-FFF2-40B4-BE49-F238E27FC236}">
                <a16:creationId xmlns:a16="http://schemas.microsoft.com/office/drawing/2014/main" id="{5C833833-8D11-7C12-E9A0-22FBD6099224}"/>
              </a:ext>
            </a:extLst>
          </p:cNvPr>
          <p:cNvSpPr>
            <a:spLocks noGrp="1"/>
          </p:cNvSpPr>
          <p:nvPr>
            <p:ph idx="1"/>
          </p:nvPr>
        </p:nvSpPr>
        <p:spPr>
          <a:xfrm>
            <a:off x="581192" y="1914525"/>
            <a:ext cx="11029615" cy="4743450"/>
          </a:xfrm>
        </p:spPr>
        <p:txBody>
          <a:bodyPr>
            <a:normAutofit/>
          </a:bodyPr>
          <a:lstStyle/>
          <a:p>
            <a:r>
              <a:rPr lang="en-US" sz="2200" dirty="0"/>
              <a:t>Accessible and inviting marketing</a:t>
            </a:r>
          </a:p>
          <a:p>
            <a:pPr lvl="1"/>
            <a:r>
              <a:rPr lang="en-US" sz="2000" dirty="0">
                <a:latin typeface="Arial Nova" panose="020B0504020202020204" pitchFamily="34" charset="0"/>
              </a:rPr>
              <a:t>Welcoming/inclusive </a:t>
            </a:r>
          </a:p>
          <a:p>
            <a:r>
              <a:rPr lang="en-US" sz="2200" dirty="0"/>
              <a:t>Accessible online registration</a:t>
            </a:r>
          </a:p>
          <a:p>
            <a:pPr lvl="1"/>
            <a:r>
              <a:rPr lang="en-US" sz="2000" dirty="0">
                <a:latin typeface="Arial Nova" panose="020B0504020202020204" pitchFamily="34" charset="0"/>
              </a:rPr>
              <a:t>Consider virtual/hybrid components</a:t>
            </a:r>
          </a:p>
          <a:p>
            <a:r>
              <a:rPr lang="en-US" sz="2200" dirty="0"/>
              <a:t>Notice to ask participants if they need accommodations</a:t>
            </a:r>
          </a:p>
          <a:p>
            <a:pPr lvl="1"/>
            <a:r>
              <a:rPr lang="en-US" sz="2000" dirty="0">
                <a:latin typeface="Arial Nova" panose="020B0504020202020204" pitchFamily="34" charset="0"/>
              </a:rPr>
              <a:t>Point of contact information/eliminate disclosure stress</a:t>
            </a:r>
          </a:p>
          <a:p>
            <a:pPr lvl="2"/>
            <a:r>
              <a:rPr lang="en-US" sz="2000" dirty="0">
                <a:latin typeface="Arial Nova" panose="020B0504020202020204" pitchFamily="34" charset="0"/>
              </a:rPr>
              <a:t>E.g., captioning, interpreter, sighted guide available on request</a:t>
            </a:r>
          </a:p>
          <a:p>
            <a:pPr lvl="1"/>
            <a:r>
              <a:rPr lang="en-US" sz="2000" dirty="0">
                <a:latin typeface="Arial Nova" panose="020B0504020202020204" pitchFamily="34" charset="0"/>
              </a:rPr>
              <a:t>Encourage requests be made well in advance </a:t>
            </a:r>
          </a:p>
          <a:p>
            <a:r>
              <a:rPr lang="en-US" sz="2200" dirty="0"/>
              <a:t>Notice of fragrance-free policy </a:t>
            </a:r>
          </a:p>
          <a:p>
            <a:r>
              <a:rPr lang="en-US" sz="2200" dirty="0"/>
              <a:t>Access for personal assistants and service animals</a:t>
            </a:r>
          </a:p>
        </p:txBody>
      </p:sp>
      <p:sp>
        <p:nvSpPr>
          <p:cNvPr id="4" name="Slide Number Placeholder 3">
            <a:extLst>
              <a:ext uri="{FF2B5EF4-FFF2-40B4-BE49-F238E27FC236}">
                <a16:creationId xmlns:a16="http://schemas.microsoft.com/office/drawing/2014/main" id="{09587C4F-3CFB-9691-67B5-8E988D3FD243}"/>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3624393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A8266-DA9D-95CA-6E99-6CA886BDF819}"/>
              </a:ext>
            </a:extLst>
          </p:cNvPr>
          <p:cNvSpPr>
            <a:spLocks noGrp="1"/>
          </p:cNvSpPr>
          <p:nvPr>
            <p:ph type="title"/>
          </p:nvPr>
        </p:nvSpPr>
        <p:spPr/>
        <p:txBody>
          <a:bodyPr/>
          <a:lstStyle/>
          <a:p>
            <a:r>
              <a:rPr lang="en-US" dirty="0"/>
              <a:t>Live Event Considerations — Facility</a:t>
            </a:r>
          </a:p>
        </p:txBody>
      </p:sp>
      <p:sp>
        <p:nvSpPr>
          <p:cNvPr id="3" name="Content Placeholder 2">
            <a:extLst>
              <a:ext uri="{FF2B5EF4-FFF2-40B4-BE49-F238E27FC236}">
                <a16:creationId xmlns:a16="http://schemas.microsoft.com/office/drawing/2014/main" id="{919A97A8-373E-9BAB-4FF8-82A97B4B4CF5}"/>
              </a:ext>
            </a:extLst>
          </p:cNvPr>
          <p:cNvSpPr>
            <a:spLocks noGrp="1"/>
          </p:cNvSpPr>
          <p:nvPr>
            <p:ph idx="1"/>
          </p:nvPr>
        </p:nvSpPr>
        <p:spPr>
          <a:xfrm>
            <a:off x="581192" y="1838528"/>
            <a:ext cx="11029615" cy="4898840"/>
          </a:xfrm>
        </p:spPr>
        <p:txBody>
          <a:bodyPr>
            <a:normAutofit fontScale="92500" lnSpcReduction="20000"/>
          </a:bodyPr>
          <a:lstStyle/>
          <a:p>
            <a:pPr>
              <a:lnSpc>
                <a:spcPct val="110000"/>
              </a:lnSpc>
              <a:spcBef>
                <a:spcPts val="576"/>
              </a:spcBef>
            </a:pPr>
            <a:r>
              <a:rPr lang="en-US" sz="2000" dirty="0"/>
              <a:t>Appropriate signage</a:t>
            </a:r>
          </a:p>
          <a:p>
            <a:pPr lvl="1">
              <a:lnSpc>
                <a:spcPct val="110000"/>
              </a:lnSpc>
              <a:spcBef>
                <a:spcPts val="576"/>
              </a:spcBef>
            </a:pPr>
            <a:r>
              <a:rPr lang="en-US" sz="1900" dirty="0">
                <a:latin typeface="Arial Nova" panose="020B0504020202020204" pitchFamily="34" charset="0"/>
              </a:rPr>
              <a:t>Include QR code – AT accessibility</a:t>
            </a:r>
          </a:p>
          <a:p>
            <a:pPr>
              <a:lnSpc>
                <a:spcPct val="110000"/>
              </a:lnSpc>
              <a:spcBef>
                <a:spcPts val="576"/>
              </a:spcBef>
            </a:pPr>
            <a:r>
              <a:rPr lang="en-US" sz="2000" dirty="0"/>
              <a:t>Accessible paths of travel </a:t>
            </a:r>
          </a:p>
          <a:p>
            <a:pPr lvl="1">
              <a:lnSpc>
                <a:spcPct val="110000"/>
              </a:lnSpc>
              <a:spcBef>
                <a:spcPts val="576"/>
              </a:spcBef>
            </a:pPr>
            <a:r>
              <a:rPr lang="en-US" sz="1900" dirty="0">
                <a:latin typeface="Arial Nova" panose="020B0504020202020204" pitchFamily="34" charset="0"/>
              </a:rPr>
              <a:t>Mobility aids</a:t>
            </a:r>
          </a:p>
          <a:p>
            <a:pPr lvl="1">
              <a:lnSpc>
                <a:spcPct val="110000"/>
              </a:lnSpc>
              <a:spcBef>
                <a:spcPts val="576"/>
              </a:spcBef>
            </a:pPr>
            <a:r>
              <a:rPr lang="en-US" sz="1900" dirty="0">
                <a:latin typeface="Arial Nova" panose="020B0504020202020204" pitchFamily="34" charset="0"/>
              </a:rPr>
              <a:t>Personal bubble/social distancing</a:t>
            </a:r>
          </a:p>
          <a:p>
            <a:pPr lvl="1">
              <a:lnSpc>
                <a:spcPct val="110000"/>
              </a:lnSpc>
              <a:spcBef>
                <a:spcPts val="576"/>
              </a:spcBef>
            </a:pPr>
            <a:r>
              <a:rPr lang="en-US" sz="1900" dirty="0">
                <a:latin typeface="Arial Nova" panose="020B0504020202020204" pitchFamily="34" charset="0"/>
              </a:rPr>
              <a:t>Elevators</a:t>
            </a:r>
          </a:p>
          <a:p>
            <a:pPr>
              <a:lnSpc>
                <a:spcPct val="110000"/>
              </a:lnSpc>
              <a:spcBef>
                <a:spcPts val="576"/>
              </a:spcBef>
            </a:pPr>
            <a:r>
              <a:rPr lang="en-US" sz="2000" dirty="0"/>
              <a:t>Well-marked emergency egress procedures</a:t>
            </a:r>
          </a:p>
          <a:p>
            <a:pPr>
              <a:lnSpc>
                <a:spcPct val="110000"/>
              </a:lnSpc>
              <a:spcBef>
                <a:spcPts val="576"/>
              </a:spcBef>
            </a:pPr>
            <a:r>
              <a:rPr lang="en-US" sz="2000" dirty="0"/>
              <a:t>Accessible restrooms</a:t>
            </a:r>
          </a:p>
          <a:p>
            <a:pPr>
              <a:lnSpc>
                <a:spcPct val="110000"/>
              </a:lnSpc>
              <a:spcBef>
                <a:spcPts val="576"/>
              </a:spcBef>
            </a:pPr>
            <a:r>
              <a:rPr lang="en-US" sz="2000" dirty="0"/>
              <a:t>Accessible parking and curb cuts</a:t>
            </a:r>
          </a:p>
          <a:p>
            <a:pPr>
              <a:lnSpc>
                <a:spcPct val="110000"/>
              </a:lnSpc>
              <a:spcBef>
                <a:spcPts val="576"/>
              </a:spcBef>
            </a:pPr>
            <a:r>
              <a:rPr lang="en-US" sz="2000" dirty="0"/>
              <a:t>Relief area for service animals</a:t>
            </a:r>
          </a:p>
          <a:p>
            <a:pPr>
              <a:lnSpc>
                <a:spcPct val="110000"/>
              </a:lnSpc>
              <a:spcBef>
                <a:spcPts val="576"/>
              </a:spcBef>
            </a:pPr>
            <a:r>
              <a:rPr lang="en-US" sz="2000" dirty="0"/>
              <a:t>Accessible registration area</a:t>
            </a:r>
          </a:p>
          <a:p>
            <a:pPr>
              <a:lnSpc>
                <a:spcPct val="110000"/>
              </a:lnSpc>
              <a:spcBef>
                <a:spcPts val="576"/>
              </a:spcBef>
            </a:pPr>
            <a:r>
              <a:rPr lang="en-US" sz="2000" dirty="0"/>
              <a:t>Adjustable lighting and temperature</a:t>
            </a:r>
          </a:p>
        </p:txBody>
      </p:sp>
      <p:sp>
        <p:nvSpPr>
          <p:cNvPr id="4" name="Slide Number Placeholder 3">
            <a:extLst>
              <a:ext uri="{FF2B5EF4-FFF2-40B4-BE49-F238E27FC236}">
                <a16:creationId xmlns:a16="http://schemas.microsoft.com/office/drawing/2014/main" id="{3A41F708-0E08-645B-2686-9C7FD6BE2230}"/>
              </a:ext>
            </a:extLst>
          </p:cNvPr>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5" name="Picture 4">
            <a:extLst>
              <a:ext uri="{FF2B5EF4-FFF2-40B4-BE49-F238E27FC236}">
                <a16:creationId xmlns:a16="http://schemas.microsoft.com/office/drawing/2014/main" id="{912A818C-A56F-A0B7-2B6C-11055BF9D8E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418761" y="2017859"/>
            <a:ext cx="3330863" cy="2228264"/>
          </a:xfrm>
          <a:prstGeom prst="rect">
            <a:avLst/>
          </a:prstGeom>
        </p:spPr>
      </p:pic>
      <p:pic>
        <p:nvPicPr>
          <p:cNvPr id="6" name="Picture 5">
            <a:extLst>
              <a:ext uri="{FF2B5EF4-FFF2-40B4-BE49-F238E27FC236}">
                <a16:creationId xmlns:a16="http://schemas.microsoft.com/office/drawing/2014/main" id="{2AE0B792-7C9E-7CBC-D0E3-C6684C46679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052554" y="4408814"/>
            <a:ext cx="3106254" cy="2328554"/>
          </a:xfrm>
          <a:prstGeom prst="rect">
            <a:avLst/>
          </a:prstGeom>
        </p:spPr>
      </p:pic>
    </p:spTree>
    <p:extLst>
      <p:ext uri="{BB962C8B-B14F-4D97-AF65-F5344CB8AC3E}">
        <p14:creationId xmlns:p14="http://schemas.microsoft.com/office/powerpoint/2010/main" val="3701145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4CCE0-DE44-F5AD-BEA3-647C09A9F4BD}"/>
              </a:ext>
            </a:extLst>
          </p:cNvPr>
          <p:cNvSpPr>
            <a:spLocks noGrp="1"/>
          </p:cNvSpPr>
          <p:nvPr>
            <p:ph type="title"/>
          </p:nvPr>
        </p:nvSpPr>
        <p:spPr/>
        <p:txBody>
          <a:bodyPr/>
          <a:lstStyle/>
          <a:p>
            <a:r>
              <a:rPr lang="en-US" dirty="0"/>
              <a:t>Live Event Considerations — Training Room </a:t>
            </a:r>
          </a:p>
        </p:txBody>
      </p:sp>
      <p:sp>
        <p:nvSpPr>
          <p:cNvPr id="3" name="Content Placeholder 2">
            <a:extLst>
              <a:ext uri="{FF2B5EF4-FFF2-40B4-BE49-F238E27FC236}">
                <a16:creationId xmlns:a16="http://schemas.microsoft.com/office/drawing/2014/main" id="{C3656694-E55D-0226-9295-E931ADE9846E}"/>
              </a:ext>
            </a:extLst>
          </p:cNvPr>
          <p:cNvSpPr>
            <a:spLocks noGrp="1"/>
          </p:cNvSpPr>
          <p:nvPr>
            <p:ph idx="1"/>
          </p:nvPr>
        </p:nvSpPr>
        <p:spPr>
          <a:xfrm>
            <a:off x="581192" y="1942881"/>
            <a:ext cx="11029615" cy="4845004"/>
          </a:xfrm>
        </p:spPr>
        <p:txBody>
          <a:bodyPr>
            <a:normAutofit fontScale="85000" lnSpcReduction="20000"/>
          </a:bodyPr>
          <a:lstStyle/>
          <a:p>
            <a:pPr>
              <a:lnSpc>
                <a:spcPct val="120000"/>
              </a:lnSpc>
            </a:pPr>
            <a:r>
              <a:rPr lang="en-US" dirty="0"/>
              <a:t>Accessible speaking platform</a:t>
            </a:r>
          </a:p>
          <a:p>
            <a:pPr>
              <a:lnSpc>
                <a:spcPct val="120000"/>
              </a:lnSpc>
            </a:pPr>
            <a:r>
              <a:rPr lang="en-US" dirty="0"/>
              <a:t>Separate microphones for multiple speakers</a:t>
            </a:r>
          </a:p>
          <a:p>
            <a:pPr>
              <a:lnSpc>
                <a:spcPct val="120000"/>
              </a:lnSpc>
            </a:pPr>
            <a:r>
              <a:rPr lang="en-US" dirty="0"/>
              <a:t>Speaker instructions</a:t>
            </a:r>
          </a:p>
          <a:p>
            <a:pPr lvl="1">
              <a:lnSpc>
                <a:spcPct val="120000"/>
              </a:lnSpc>
            </a:pPr>
            <a:r>
              <a:rPr lang="en-US" dirty="0">
                <a:latin typeface="Arial Nova" panose="020B0504020202020204" pitchFamily="34" charset="0"/>
              </a:rPr>
              <a:t>Repeat audience questions into microphone</a:t>
            </a:r>
          </a:p>
          <a:p>
            <a:pPr>
              <a:lnSpc>
                <a:spcPct val="120000"/>
              </a:lnSpc>
            </a:pPr>
            <a:r>
              <a:rPr lang="en-US" dirty="0"/>
              <a:t>Lavaliere/lapel microphone</a:t>
            </a:r>
          </a:p>
          <a:p>
            <a:pPr>
              <a:lnSpc>
                <a:spcPct val="120000"/>
              </a:lnSpc>
            </a:pPr>
            <a:r>
              <a:rPr lang="en-US" dirty="0"/>
              <a:t>Adjustable lectern</a:t>
            </a:r>
          </a:p>
          <a:p>
            <a:pPr>
              <a:lnSpc>
                <a:spcPct val="120000"/>
              </a:lnSpc>
            </a:pPr>
            <a:r>
              <a:rPr lang="en-US" dirty="0"/>
              <a:t>Provide assistive listening devices/hearing aid access </a:t>
            </a:r>
          </a:p>
          <a:p>
            <a:pPr>
              <a:lnSpc>
                <a:spcPct val="120000"/>
              </a:lnSpc>
            </a:pPr>
            <a:r>
              <a:rPr lang="en-US" dirty="0"/>
              <a:t>Lighting options </a:t>
            </a:r>
          </a:p>
          <a:p>
            <a:pPr>
              <a:lnSpc>
                <a:spcPct val="120000"/>
              </a:lnSpc>
            </a:pPr>
            <a:r>
              <a:rPr lang="en-US" dirty="0"/>
              <a:t>Seating arranged for mobility aid/service animal access </a:t>
            </a:r>
          </a:p>
          <a:p>
            <a:pPr>
              <a:lnSpc>
                <a:spcPct val="120000"/>
              </a:lnSpc>
            </a:pPr>
            <a:r>
              <a:rPr lang="en-US" dirty="0"/>
              <a:t>Multiple power outlets (e.g., to charge portable oxygen concentrator)</a:t>
            </a:r>
          </a:p>
        </p:txBody>
      </p:sp>
      <p:sp>
        <p:nvSpPr>
          <p:cNvPr id="4" name="Slide Number Placeholder 3">
            <a:extLst>
              <a:ext uri="{FF2B5EF4-FFF2-40B4-BE49-F238E27FC236}">
                <a16:creationId xmlns:a16="http://schemas.microsoft.com/office/drawing/2014/main" id="{8A300E71-2992-30D9-774C-5EBCA7D17B27}"/>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3129079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958AF-84E5-0C4F-FD4C-906289AA3599}"/>
              </a:ext>
            </a:extLst>
          </p:cNvPr>
          <p:cNvSpPr>
            <a:spLocks noGrp="1"/>
          </p:cNvSpPr>
          <p:nvPr>
            <p:ph type="title"/>
          </p:nvPr>
        </p:nvSpPr>
        <p:spPr/>
        <p:txBody>
          <a:bodyPr/>
          <a:lstStyle/>
          <a:p>
            <a:r>
              <a:rPr lang="en-US" dirty="0"/>
              <a:t>Live Event Considerations — Materials</a:t>
            </a:r>
          </a:p>
        </p:txBody>
      </p:sp>
      <p:sp>
        <p:nvSpPr>
          <p:cNvPr id="3" name="Content Placeholder 2">
            <a:extLst>
              <a:ext uri="{FF2B5EF4-FFF2-40B4-BE49-F238E27FC236}">
                <a16:creationId xmlns:a16="http://schemas.microsoft.com/office/drawing/2014/main" id="{4B477A23-CDFC-642E-AA66-20D78E768E81}"/>
              </a:ext>
            </a:extLst>
          </p:cNvPr>
          <p:cNvSpPr>
            <a:spLocks noGrp="1"/>
          </p:cNvSpPr>
          <p:nvPr>
            <p:ph idx="1"/>
          </p:nvPr>
        </p:nvSpPr>
        <p:spPr>
          <a:xfrm>
            <a:off x="581192" y="2012996"/>
            <a:ext cx="11029615" cy="4621268"/>
          </a:xfrm>
        </p:spPr>
        <p:txBody>
          <a:bodyPr>
            <a:normAutofit fontScale="92500" lnSpcReduction="10000"/>
          </a:bodyPr>
          <a:lstStyle/>
          <a:p>
            <a:pPr>
              <a:lnSpc>
                <a:spcPct val="110000"/>
              </a:lnSpc>
              <a:spcAft>
                <a:spcPts val="1200"/>
              </a:spcAft>
            </a:pPr>
            <a:r>
              <a:rPr lang="en-US" dirty="0"/>
              <a:t>Accessible videos and media</a:t>
            </a:r>
          </a:p>
          <a:p>
            <a:pPr lvl="1">
              <a:lnSpc>
                <a:spcPct val="110000"/>
              </a:lnSpc>
              <a:spcAft>
                <a:spcPts val="1200"/>
              </a:spcAft>
            </a:pPr>
            <a:r>
              <a:rPr lang="en-US" dirty="0">
                <a:latin typeface="Arial Nova" panose="020B0504020202020204" pitchFamily="34" charset="0"/>
              </a:rPr>
              <a:t>Consider accessible choices for font, color, and contrast</a:t>
            </a:r>
          </a:p>
          <a:p>
            <a:pPr lvl="1">
              <a:lnSpc>
                <a:spcPct val="110000"/>
              </a:lnSpc>
              <a:spcAft>
                <a:spcPts val="1200"/>
              </a:spcAft>
            </a:pPr>
            <a:r>
              <a:rPr lang="en-US" dirty="0">
                <a:latin typeface="Arial Nova" panose="020B0504020202020204" pitchFamily="34" charset="0"/>
              </a:rPr>
              <a:t>Include captions and audio descriptions early in production</a:t>
            </a:r>
          </a:p>
          <a:p>
            <a:pPr>
              <a:lnSpc>
                <a:spcPct val="110000"/>
              </a:lnSpc>
              <a:spcAft>
                <a:spcPts val="1200"/>
              </a:spcAft>
            </a:pPr>
            <a:r>
              <a:rPr lang="en-US" dirty="0"/>
              <a:t>Interpreter service (including deaf-blind)</a:t>
            </a:r>
          </a:p>
          <a:p>
            <a:pPr>
              <a:lnSpc>
                <a:spcPct val="110000"/>
              </a:lnSpc>
              <a:spcAft>
                <a:spcPts val="1200"/>
              </a:spcAft>
            </a:pPr>
            <a:r>
              <a:rPr lang="en-US" dirty="0"/>
              <a:t>Computer Access Realtime Translation (CART)</a:t>
            </a:r>
          </a:p>
          <a:p>
            <a:pPr>
              <a:lnSpc>
                <a:spcPct val="110000"/>
              </a:lnSpc>
              <a:spcAft>
                <a:spcPts val="1200"/>
              </a:spcAft>
            </a:pPr>
            <a:r>
              <a:rPr lang="en-US" dirty="0"/>
              <a:t>Alternate format (Braille, large print, electronic file, audio)</a:t>
            </a:r>
          </a:p>
          <a:p>
            <a:pPr>
              <a:lnSpc>
                <a:spcPct val="110000"/>
              </a:lnSpc>
              <a:spcAft>
                <a:spcPts val="1200"/>
              </a:spcAft>
            </a:pPr>
            <a:r>
              <a:rPr lang="en-US" dirty="0"/>
              <a:t>Consider going green </a:t>
            </a:r>
          </a:p>
          <a:p>
            <a:pPr lvl="1">
              <a:lnSpc>
                <a:spcPct val="110000"/>
              </a:lnSpc>
              <a:spcAft>
                <a:spcPts val="1200"/>
              </a:spcAft>
            </a:pPr>
            <a:r>
              <a:rPr lang="en-US" dirty="0">
                <a:latin typeface="Arial Nova" panose="020B0504020202020204" pitchFamily="34" charset="0"/>
              </a:rPr>
              <a:t>Accessible digital format or app </a:t>
            </a:r>
          </a:p>
        </p:txBody>
      </p:sp>
      <p:sp>
        <p:nvSpPr>
          <p:cNvPr id="4" name="Slide Number Placeholder 3">
            <a:extLst>
              <a:ext uri="{FF2B5EF4-FFF2-40B4-BE49-F238E27FC236}">
                <a16:creationId xmlns:a16="http://schemas.microsoft.com/office/drawing/2014/main" id="{28B61A4E-488F-E298-C4A2-C7A1D94A89DE}"/>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252557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1BA50-4BBE-8E86-72DA-D68FA9D988CD}"/>
              </a:ext>
            </a:extLst>
          </p:cNvPr>
          <p:cNvSpPr>
            <a:spLocks noGrp="1"/>
          </p:cNvSpPr>
          <p:nvPr>
            <p:ph type="title"/>
          </p:nvPr>
        </p:nvSpPr>
        <p:spPr/>
        <p:txBody>
          <a:bodyPr/>
          <a:lstStyle/>
          <a:p>
            <a:r>
              <a:rPr lang="en-US" dirty="0"/>
              <a:t>Live Event Considerations — Food &amp; Beverage</a:t>
            </a:r>
          </a:p>
        </p:txBody>
      </p:sp>
      <p:sp>
        <p:nvSpPr>
          <p:cNvPr id="3" name="Content Placeholder 2">
            <a:extLst>
              <a:ext uri="{FF2B5EF4-FFF2-40B4-BE49-F238E27FC236}">
                <a16:creationId xmlns:a16="http://schemas.microsoft.com/office/drawing/2014/main" id="{81F18E9E-1899-1E5B-7994-A3616EA90301}"/>
              </a:ext>
            </a:extLst>
          </p:cNvPr>
          <p:cNvSpPr>
            <a:spLocks noGrp="1"/>
          </p:cNvSpPr>
          <p:nvPr>
            <p:ph idx="1"/>
          </p:nvPr>
        </p:nvSpPr>
        <p:spPr/>
        <p:txBody>
          <a:bodyPr>
            <a:normAutofit/>
          </a:bodyPr>
          <a:lstStyle/>
          <a:p>
            <a:pPr>
              <a:spcBef>
                <a:spcPts val="576"/>
              </a:spcBef>
              <a:spcAft>
                <a:spcPts val="1200"/>
              </a:spcAft>
            </a:pPr>
            <a:r>
              <a:rPr lang="en-US" sz="2400" dirty="0"/>
              <a:t>Alternatives for dietary restrictions</a:t>
            </a:r>
          </a:p>
          <a:p>
            <a:pPr>
              <a:spcBef>
                <a:spcPts val="576"/>
              </a:spcBef>
              <a:spcAft>
                <a:spcPts val="1200"/>
              </a:spcAft>
            </a:pPr>
            <a:r>
              <a:rPr lang="en-US" sz="2400" dirty="0"/>
              <a:t>Serving area arranged for mobility aid/service animal access</a:t>
            </a:r>
          </a:p>
          <a:p>
            <a:pPr>
              <a:spcBef>
                <a:spcPts val="576"/>
              </a:spcBef>
              <a:spcAft>
                <a:spcPts val="1200"/>
              </a:spcAft>
            </a:pPr>
            <a:r>
              <a:rPr lang="en-US" sz="2400" dirty="0"/>
              <a:t>Avoid cross-contamination when preparing and serving</a:t>
            </a:r>
          </a:p>
          <a:p>
            <a:pPr>
              <a:spcBef>
                <a:spcPts val="576"/>
              </a:spcBef>
              <a:spcAft>
                <a:spcPts val="1200"/>
              </a:spcAft>
            </a:pPr>
            <a:r>
              <a:rPr lang="en-US" sz="2400" dirty="0"/>
              <a:t>Be prepared to provide assistance retrieving food and beverages</a:t>
            </a:r>
          </a:p>
          <a:p>
            <a:pPr>
              <a:spcBef>
                <a:spcPts val="576"/>
              </a:spcBef>
              <a:spcAft>
                <a:spcPts val="1200"/>
              </a:spcAft>
            </a:pPr>
            <a:r>
              <a:rPr lang="en-US" sz="2400" dirty="0"/>
              <a:t>Seating arrangements for varying social distance needs</a:t>
            </a:r>
          </a:p>
        </p:txBody>
      </p:sp>
      <p:sp>
        <p:nvSpPr>
          <p:cNvPr id="4" name="Slide Number Placeholder 3">
            <a:extLst>
              <a:ext uri="{FF2B5EF4-FFF2-40B4-BE49-F238E27FC236}">
                <a16:creationId xmlns:a16="http://schemas.microsoft.com/office/drawing/2014/main" id="{B80C50D0-6D60-BE99-0E90-49D15386F50E}"/>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2294576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342F2-D7B0-C8C9-0AD4-20EC6900FD83}"/>
              </a:ext>
            </a:extLst>
          </p:cNvPr>
          <p:cNvSpPr>
            <a:spLocks noGrp="1"/>
          </p:cNvSpPr>
          <p:nvPr>
            <p:ph type="title"/>
          </p:nvPr>
        </p:nvSpPr>
        <p:spPr/>
        <p:txBody>
          <a:bodyPr/>
          <a:lstStyle/>
          <a:p>
            <a:r>
              <a:rPr lang="en-US" dirty="0"/>
              <a:t>Live Event Considerations — Outings &amp; Off-Site</a:t>
            </a:r>
          </a:p>
        </p:txBody>
      </p:sp>
      <p:sp>
        <p:nvSpPr>
          <p:cNvPr id="3" name="Content Placeholder 2">
            <a:extLst>
              <a:ext uri="{FF2B5EF4-FFF2-40B4-BE49-F238E27FC236}">
                <a16:creationId xmlns:a16="http://schemas.microsoft.com/office/drawing/2014/main" id="{DC4B61F8-0BFB-750F-63D4-3D72B95692D1}"/>
              </a:ext>
            </a:extLst>
          </p:cNvPr>
          <p:cNvSpPr>
            <a:spLocks noGrp="1"/>
          </p:cNvSpPr>
          <p:nvPr>
            <p:ph idx="1"/>
          </p:nvPr>
        </p:nvSpPr>
        <p:spPr/>
        <p:txBody>
          <a:bodyPr>
            <a:normAutofit/>
          </a:bodyPr>
          <a:lstStyle/>
          <a:p>
            <a:pPr marL="0" indent="0">
              <a:spcBef>
                <a:spcPts val="576"/>
              </a:spcBef>
              <a:spcAft>
                <a:spcPts val="1200"/>
              </a:spcAft>
              <a:buNone/>
            </a:pPr>
            <a:r>
              <a:rPr lang="en-US" sz="2400" dirty="0"/>
              <a:t>Planners should also make any field trips or activities accessible to participants. This may include arranging accessible transportation, providing a guide, or allowing a personal assistant to join. Consider making a visit prior to the event to conduct a facility audit.</a:t>
            </a:r>
          </a:p>
          <a:p>
            <a:pPr marL="0" indent="0">
              <a:spcBef>
                <a:spcPts val="576"/>
              </a:spcBef>
              <a:spcAft>
                <a:spcPts val="1200"/>
              </a:spcAft>
              <a:buNone/>
            </a:pPr>
            <a:r>
              <a:rPr lang="en-US" sz="2400" dirty="0"/>
              <a:t>Don’t forget about accessible restaurants and hotel guest room accessibility. </a:t>
            </a:r>
          </a:p>
        </p:txBody>
      </p:sp>
      <p:sp>
        <p:nvSpPr>
          <p:cNvPr id="4" name="Slide Number Placeholder 3">
            <a:extLst>
              <a:ext uri="{FF2B5EF4-FFF2-40B4-BE49-F238E27FC236}">
                <a16:creationId xmlns:a16="http://schemas.microsoft.com/office/drawing/2014/main" id="{8D0D1594-A498-A675-715D-C0699D77F2E3}"/>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1637068759"/>
      </p:ext>
    </p:extLst>
  </p:cSld>
  <p:clrMapOvr>
    <a:masterClrMapping/>
  </p:clrMapOvr>
</p:sld>
</file>

<file path=ppt/theme/theme1.xml><?xml version="1.0" encoding="utf-8"?>
<a:theme xmlns:a="http://schemas.openxmlformats.org/drawingml/2006/main" name="Dividend">
  <a:themeElements>
    <a:clrScheme name="Custom 1">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4590B8"/>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1_Dividend">
  <a:themeElements>
    <a:clrScheme name="Custom 1">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4590B8"/>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3051</TotalTime>
  <Words>1473</Words>
  <Application>Microsoft Office PowerPoint</Application>
  <PresentationFormat>Widescreen</PresentationFormat>
  <Paragraphs>190</Paragraphs>
  <Slides>30</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Arial</vt:lpstr>
      <vt:lpstr>Arial Nova</vt:lpstr>
      <vt:lpstr>Calibri</vt:lpstr>
      <vt:lpstr>Gill Sans MT</vt:lpstr>
      <vt:lpstr>Wingdings 2</vt:lpstr>
      <vt:lpstr>Dividend</vt:lpstr>
      <vt:lpstr>1_Dividend</vt:lpstr>
      <vt:lpstr>Together Again:  AT for Travel and Inclusive Events</vt:lpstr>
      <vt:lpstr>Learning Objectives</vt:lpstr>
      <vt:lpstr>Ask JAN! We Can Help</vt:lpstr>
      <vt:lpstr>Live Event Considerations — Preparation</vt:lpstr>
      <vt:lpstr>Live Event Considerations — Facility</vt:lpstr>
      <vt:lpstr>Live Event Considerations — Training Room </vt:lpstr>
      <vt:lpstr>Live Event Considerations — Materials</vt:lpstr>
      <vt:lpstr>Live Event Considerations — Food &amp; Beverage</vt:lpstr>
      <vt:lpstr>Live Event Considerations — Outings &amp; Off-Site</vt:lpstr>
      <vt:lpstr>Outside Training </vt:lpstr>
      <vt:lpstr>Personal Assistance Services on Travel</vt:lpstr>
      <vt:lpstr>Accommodation Examples</vt:lpstr>
      <vt:lpstr>Hand Impairment Example</vt:lpstr>
      <vt:lpstr>Photosensitivity Example</vt:lpstr>
      <vt:lpstr>Allergy Example</vt:lpstr>
      <vt:lpstr>Hard of Hearing Example</vt:lpstr>
      <vt:lpstr>Toileting Example</vt:lpstr>
      <vt:lpstr>Travel Example</vt:lpstr>
      <vt:lpstr>Nice-to-Haves</vt:lpstr>
      <vt:lpstr>Better Practices for Events &amp; Outings</vt:lpstr>
      <vt:lpstr>JAN Resources</vt:lpstr>
      <vt:lpstr>Interactive  Process A process for collaboratively identifying accommodation solutions  AskJAN.org A to Z Topic: Interactive Process</vt:lpstr>
      <vt:lpstr>AskJAN.org A to Z</vt:lpstr>
      <vt:lpstr>AskJAN.org by Disability</vt:lpstr>
      <vt:lpstr>AskJAN.org by Limitation</vt:lpstr>
      <vt:lpstr>AskJAN.org by Limitation — Hard of Hearing</vt:lpstr>
      <vt:lpstr>AskJAN.org by Topic</vt:lpstr>
      <vt:lpstr>AskJAN.org by Topic — Accessibility</vt:lpstr>
      <vt:lpstr>AskJAN.org by Accommodation</vt:lpstr>
      <vt:lpstr>Contact JAN 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 Play Video Series: Confidentiality and Medical Information</dc:title>
  <dc:creator>Tracie DeFreitas</dc:creator>
  <cp:lastModifiedBy>Lisa Mathess</cp:lastModifiedBy>
  <cp:revision>269</cp:revision>
  <dcterms:created xsi:type="dcterms:W3CDTF">2021-11-02T13:00:03Z</dcterms:created>
  <dcterms:modified xsi:type="dcterms:W3CDTF">2023-02-27T14:32:36Z</dcterms:modified>
</cp:coreProperties>
</file>