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7739" r:id="rId4"/>
    <p:sldMasterId id="2147483662" r:id="rId5"/>
    <p:sldMasterId id="2147489785" r:id="rId6"/>
    <p:sldMasterId id="2147483668" r:id="rId7"/>
    <p:sldMasterId id="2147483674" r:id="rId8"/>
    <p:sldMasterId id="2147483680" r:id="rId9"/>
    <p:sldMasterId id="2147483685" r:id="rId10"/>
    <p:sldMasterId id="2147483689" r:id="rId11"/>
    <p:sldMasterId id="2147483693" r:id="rId12"/>
    <p:sldMasterId id="2147483697" r:id="rId13"/>
    <p:sldMasterId id="2147483701" r:id="rId14"/>
    <p:sldMasterId id="2147484079" r:id="rId15"/>
    <p:sldMasterId id="2147484628" r:id="rId16"/>
    <p:sldMasterId id="2147484633" r:id="rId17"/>
    <p:sldMasterId id="2147484846" r:id="rId18"/>
    <p:sldMasterId id="2147489737" r:id="rId19"/>
    <p:sldMasterId id="2147489742" r:id="rId20"/>
    <p:sldMasterId id="2147489748" r:id="rId21"/>
    <p:sldMasterId id="2147489753" r:id="rId22"/>
    <p:sldMasterId id="2147489759" r:id="rId23"/>
    <p:sldMasterId id="2147489764" r:id="rId24"/>
  </p:sldMasterIdLst>
  <p:notesMasterIdLst>
    <p:notesMasterId r:id="rId71"/>
  </p:notesMasterIdLst>
  <p:handoutMasterIdLst>
    <p:handoutMasterId r:id="rId72"/>
  </p:handoutMasterIdLst>
  <p:sldIdLst>
    <p:sldId id="477" r:id="rId25"/>
    <p:sldId id="572" r:id="rId26"/>
    <p:sldId id="358" r:id="rId27"/>
    <p:sldId id="680" r:id="rId28"/>
    <p:sldId id="765" r:id="rId29"/>
    <p:sldId id="1089" r:id="rId30"/>
    <p:sldId id="290" r:id="rId31"/>
    <p:sldId id="663" r:id="rId32"/>
    <p:sldId id="1088" r:id="rId33"/>
    <p:sldId id="591" r:id="rId34"/>
    <p:sldId id="592" r:id="rId35"/>
    <p:sldId id="593" r:id="rId36"/>
    <p:sldId id="594" r:id="rId37"/>
    <p:sldId id="595" r:id="rId38"/>
    <p:sldId id="758" r:id="rId39"/>
    <p:sldId id="786" r:id="rId40"/>
    <p:sldId id="1093" r:id="rId41"/>
    <p:sldId id="1094" r:id="rId42"/>
    <p:sldId id="1095" r:id="rId43"/>
    <p:sldId id="1096" r:id="rId44"/>
    <p:sldId id="1098" r:id="rId45"/>
    <p:sldId id="1099" r:id="rId46"/>
    <p:sldId id="1102" r:id="rId47"/>
    <p:sldId id="1101" r:id="rId48"/>
    <p:sldId id="1100" r:id="rId49"/>
    <p:sldId id="1105" r:id="rId50"/>
    <p:sldId id="1104" r:id="rId51"/>
    <p:sldId id="1103" r:id="rId52"/>
    <p:sldId id="1108" r:id="rId53"/>
    <p:sldId id="1106" r:id="rId54"/>
    <p:sldId id="1110" r:id="rId55"/>
    <p:sldId id="1107" r:id="rId56"/>
    <p:sldId id="1112" r:id="rId57"/>
    <p:sldId id="1113" r:id="rId58"/>
    <p:sldId id="1114" r:id="rId59"/>
    <p:sldId id="690" r:id="rId60"/>
    <p:sldId id="671" r:id="rId61"/>
    <p:sldId id="315" r:id="rId62"/>
    <p:sldId id="316" r:id="rId63"/>
    <p:sldId id="317" r:id="rId64"/>
    <p:sldId id="318" r:id="rId65"/>
    <p:sldId id="319" r:id="rId66"/>
    <p:sldId id="320" r:id="rId67"/>
    <p:sldId id="321" r:id="rId68"/>
    <p:sldId id="755" r:id="rId69"/>
    <p:sldId id="751" r:id="rId70"/>
  </p:sldIdLst>
  <p:sldSz cx="9144000" cy="6858000" type="screen4x3"/>
  <p:notesSz cx="6950075" cy="9236075"/>
  <p:custDataLst>
    <p:tags r:id="rId7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5A7"/>
    <a:srgbClr val="0096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8" d="100"/>
          <a:sy n="98" d="100"/>
        </p:scale>
        <p:origin x="702" y="90"/>
      </p:cViewPr>
      <p:guideLst>
        <p:guide orient="horz" pos="2160"/>
        <p:guide pos="2880"/>
      </p:guideLst>
    </p:cSldViewPr>
  </p:slideViewPr>
  <p:outlineViewPr>
    <p:cViewPr>
      <p:scale>
        <a:sx n="33" d="100"/>
        <a:sy n="33" d="100"/>
      </p:scale>
      <p:origin x="0" y="-24624"/>
    </p:cViewPr>
  </p:outlineViewPr>
  <p:notesTextViewPr>
    <p:cViewPr>
      <p:scale>
        <a:sx n="1" d="1"/>
        <a:sy n="1" d="1"/>
      </p:scale>
      <p:origin x="0" y="0"/>
    </p:cViewPr>
  </p:notesTextViewPr>
  <p:sorterViewPr>
    <p:cViewPr>
      <p:scale>
        <a:sx n="100" d="100"/>
        <a:sy n="100" d="100"/>
      </p:scale>
      <p:origin x="0" y="-8808"/>
    </p:cViewPr>
  </p:sorterViewPr>
  <p:notesViewPr>
    <p:cSldViewPr snapToGrid="0">
      <p:cViewPr varScale="1">
        <p:scale>
          <a:sx n="109" d="100"/>
          <a:sy n="109" d="100"/>
        </p:scale>
        <p:origin x="570"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18.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37.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7.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BC456E-C3F9-4825-B516-682971246F40}"/>
              </a:ext>
            </a:extLst>
          </p:cNvPr>
          <p:cNvSpPr>
            <a:spLocks noGrp="1"/>
          </p:cNvSpPr>
          <p:nvPr>
            <p:ph type="hdr" sz="quarter"/>
          </p:nvPr>
        </p:nvSpPr>
        <p:spPr>
          <a:xfrm>
            <a:off x="0" y="0"/>
            <a:ext cx="3011488" cy="463550"/>
          </a:xfrm>
          <a:prstGeom prst="rect">
            <a:avLst/>
          </a:prstGeom>
        </p:spPr>
        <p:txBody>
          <a:bodyPr vert="horz" lIns="92490" tIns="46245" rIns="92490" bIns="46245"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8A3F58F-975C-4DFA-8DEA-51E382CDA39F}"/>
              </a:ext>
            </a:extLst>
          </p:cNvPr>
          <p:cNvSpPr>
            <a:spLocks noGrp="1"/>
          </p:cNvSpPr>
          <p:nvPr>
            <p:ph type="dt" sz="quarter" idx="1"/>
          </p:nvPr>
        </p:nvSpPr>
        <p:spPr>
          <a:xfrm>
            <a:off x="3937000" y="0"/>
            <a:ext cx="3011488" cy="463550"/>
          </a:xfrm>
          <a:prstGeom prst="rect">
            <a:avLst/>
          </a:prstGeom>
        </p:spPr>
        <p:txBody>
          <a:bodyPr vert="horz" lIns="92490" tIns="46245" rIns="92490" bIns="46245" rtlCol="0"/>
          <a:lstStyle>
            <a:lvl1pPr algn="r">
              <a:defRPr sz="1200"/>
            </a:lvl1pPr>
          </a:lstStyle>
          <a:p>
            <a:pPr>
              <a:defRPr/>
            </a:pPr>
            <a:fld id="{8CF051E7-E6BD-4796-A7A9-50D8F8DE7571}" type="datetimeFigureOut">
              <a:rPr lang="en-US"/>
              <a:pPr>
                <a:defRPr/>
              </a:pPr>
              <a:t>3/14/2022</a:t>
            </a:fld>
            <a:endParaRPr lang="en-US"/>
          </a:p>
        </p:txBody>
      </p:sp>
      <p:sp>
        <p:nvSpPr>
          <p:cNvPr id="4" name="Footer Placeholder 3">
            <a:extLst>
              <a:ext uri="{FF2B5EF4-FFF2-40B4-BE49-F238E27FC236}">
                <a16:creationId xmlns:a16="http://schemas.microsoft.com/office/drawing/2014/main" id="{58878B22-E0AE-453A-9E4E-83231729651A}"/>
              </a:ext>
            </a:extLst>
          </p:cNvPr>
          <p:cNvSpPr>
            <a:spLocks noGrp="1"/>
          </p:cNvSpPr>
          <p:nvPr>
            <p:ph type="ftr" sz="quarter" idx="2"/>
          </p:nvPr>
        </p:nvSpPr>
        <p:spPr>
          <a:xfrm>
            <a:off x="0" y="8772525"/>
            <a:ext cx="3011488" cy="463550"/>
          </a:xfrm>
          <a:prstGeom prst="rect">
            <a:avLst/>
          </a:prstGeom>
        </p:spPr>
        <p:txBody>
          <a:bodyPr vert="horz" lIns="92490" tIns="46245" rIns="92490" bIns="46245"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CDAE5F9D-148B-4CB5-B250-2068B7025AEA}"/>
              </a:ext>
            </a:extLst>
          </p:cNvPr>
          <p:cNvSpPr>
            <a:spLocks noGrp="1"/>
          </p:cNvSpPr>
          <p:nvPr>
            <p:ph type="sldNum" sz="quarter" idx="3"/>
          </p:nvPr>
        </p:nvSpPr>
        <p:spPr>
          <a:xfrm>
            <a:off x="3937000" y="8772525"/>
            <a:ext cx="3011488" cy="463550"/>
          </a:xfrm>
          <a:prstGeom prst="rect">
            <a:avLst/>
          </a:prstGeom>
        </p:spPr>
        <p:txBody>
          <a:bodyPr vert="horz" lIns="92490" tIns="46245" rIns="92490" bIns="46245" rtlCol="0" anchor="b"/>
          <a:lstStyle>
            <a:lvl1pPr algn="r">
              <a:defRPr sz="1200"/>
            </a:lvl1pPr>
          </a:lstStyle>
          <a:p>
            <a:pPr>
              <a:defRPr/>
            </a:pPr>
            <a:fld id="{5D02A0EB-7CAE-4AE5-A93B-DF4631571A7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B20499-2331-4EDF-B114-6813BBF102F6}"/>
              </a:ext>
            </a:extLst>
          </p:cNvPr>
          <p:cNvSpPr>
            <a:spLocks noGrp="1"/>
          </p:cNvSpPr>
          <p:nvPr>
            <p:ph type="hdr" sz="quarter"/>
          </p:nvPr>
        </p:nvSpPr>
        <p:spPr>
          <a:xfrm>
            <a:off x="0" y="0"/>
            <a:ext cx="3011488" cy="463550"/>
          </a:xfrm>
          <a:prstGeom prst="rect">
            <a:avLst/>
          </a:prstGeom>
        </p:spPr>
        <p:txBody>
          <a:bodyPr vert="horz" lIns="92490" tIns="46245" rIns="92490" bIns="4624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045D4CA-7245-4EAE-8F03-AC4F11C2B853}"/>
              </a:ext>
            </a:extLst>
          </p:cNvPr>
          <p:cNvSpPr>
            <a:spLocks noGrp="1"/>
          </p:cNvSpPr>
          <p:nvPr>
            <p:ph type="dt" idx="1"/>
          </p:nvPr>
        </p:nvSpPr>
        <p:spPr>
          <a:xfrm>
            <a:off x="3937000" y="0"/>
            <a:ext cx="3011488" cy="463550"/>
          </a:xfrm>
          <a:prstGeom prst="rect">
            <a:avLst/>
          </a:prstGeom>
        </p:spPr>
        <p:txBody>
          <a:bodyPr vert="horz" lIns="92490" tIns="46245" rIns="92490" bIns="46245" rtlCol="0"/>
          <a:lstStyle>
            <a:lvl1pPr algn="r" eaLnBrk="1" fontAlgn="auto" hangingPunct="1">
              <a:spcBef>
                <a:spcPts val="0"/>
              </a:spcBef>
              <a:spcAft>
                <a:spcPts val="0"/>
              </a:spcAft>
              <a:defRPr sz="1200">
                <a:latin typeface="+mn-lt"/>
              </a:defRPr>
            </a:lvl1pPr>
          </a:lstStyle>
          <a:p>
            <a:pPr>
              <a:defRPr/>
            </a:pPr>
            <a:fld id="{FDFD7500-A6D1-4139-9BB8-75D7097B48BD}" type="datetimeFigureOut">
              <a:rPr lang="en-US"/>
              <a:pPr>
                <a:defRPr/>
              </a:pPr>
              <a:t>3/14/2022</a:t>
            </a:fld>
            <a:endParaRPr lang="en-US"/>
          </a:p>
        </p:txBody>
      </p:sp>
      <p:sp>
        <p:nvSpPr>
          <p:cNvPr id="4" name="Slide Image Placeholder 3">
            <a:extLst>
              <a:ext uri="{FF2B5EF4-FFF2-40B4-BE49-F238E27FC236}">
                <a16:creationId xmlns:a16="http://schemas.microsoft.com/office/drawing/2014/main" id="{6262A60B-C40F-4D1B-A4B9-C21AA2BA948A}"/>
              </a:ext>
            </a:extLst>
          </p:cNvPr>
          <p:cNvSpPr>
            <a:spLocks noGrp="1" noRot="1" noChangeAspect="1"/>
          </p:cNvSpPr>
          <p:nvPr>
            <p:ph type="sldImg" idx="2"/>
          </p:nvPr>
        </p:nvSpPr>
        <p:spPr>
          <a:xfrm>
            <a:off x="1397000" y="1155700"/>
            <a:ext cx="4156075" cy="3116263"/>
          </a:xfrm>
          <a:prstGeom prst="rect">
            <a:avLst/>
          </a:prstGeom>
          <a:noFill/>
          <a:ln w="12700">
            <a:solidFill>
              <a:prstClr val="black"/>
            </a:solidFill>
          </a:ln>
        </p:spPr>
        <p:txBody>
          <a:bodyPr vert="horz" lIns="92490" tIns="46245" rIns="92490" bIns="46245" rtlCol="0" anchor="ctr"/>
          <a:lstStyle/>
          <a:p>
            <a:pPr lvl="0"/>
            <a:endParaRPr lang="en-US" noProof="0"/>
          </a:p>
        </p:txBody>
      </p:sp>
      <p:sp>
        <p:nvSpPr>
          <p:cNvPr id="5" name="Notes Placeholder 4">
            <a:extLst>
              <a:ext uri="{FF2B5EF4-FFF2-40B4-BE49-F238E27FC236}">
                <a16:creationId xmlns:a16="http://schemas.microsoft.com/office/drawing/2014/main" id="{F3EBBCFC-E10F-42F8-9E87-A6A44EEA665B}"/>
              </a:ext>
            </a:extLst>
          </p:cNvPr>
          <p:cNvSpPr>
            <a:spLocks noGrp="1"/>
          </p:cNvSpPr>
          <p:nvPr>
            <p:ph type="body" sz="quarter" idx="3"/>
          </p:nvPr>
        </p:nvSpPr>
        <p:spPr>
          <a:xfrm>
            <a:off x="695325" y="4445000"/>
            <a:ext cx="5559425" cy="3635375"/>
          </a:xfrm>
          <a:prstGeom prst="rect">
            <a:avLst/>
          </a:prstGeom>
        </p:spPr>
        <p:txBody>
          <a:bodyPr vert="horz" lIns="92490" tIns="46245" rIns="92490" bIns="4624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F12344-F8F2-46CC-8941-A2328C1FF1FB}"/>
              </a:ext>
            </a:extLst>
          </p:cNvPr>
          <p:cNvSpPr>
            <a:spLocks noGrp="1"/>
          </p:cNvSpPr>
          <p:nvPr>
            <p:ph type="ftr" sz="quarter" idx="4"/>
          </p:nvPr>
        </p:nvSpPr>
        <p:spPr>
          <a:xfrm>
            <a:off x="0" y="8772525"/>
            <a:ext cx="3011488" cy="463550"/>
          </a:xfrm>
          <a:prstGeom prst="rect">
            <a:avLst/>
          </a:prstGeom>
        </p:spPr>
        <p:txBody>
          <a:bodyPr vert="horz" lIns="92490" tIns="46245" rIns="92490" bIns="46245"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91066FE-A325-471B-9888-214C1D4A25A2}"/>
              </a:ext>
            </a:extLst>
          </p:cNvPr>
          <p:cNvSpPr>
            <a:spLocks noGrp="1"/>
          </p:cNvSpPr>
          <p:nvPr>
            <p:ph type="sldNum" sz="quarter" idx="5"/>
          </p:nvPr>
        </p:nvSpPr>
        <p:spPr>
          <a:xfrm>
            <a:off x="3937000" y="8772525"/>
            <a:ext cx="3011488" cy="463550"/>
          </a:xfrm>
          <a:prstGeom prst="rect">
            <a:avLst/>
          </a:prstGeom>
        </p:spPr>
        <p:txBody>
          <a:bodyPr vert="horz" lIns="92490" tIns="46245" rIns="92490" bIns="46245" rtlCol="0" anchor="b"/>
          <a:lstStyle>
            <a:lvl1pPr algn="r" eaLnBrk="1" fontAlgn="auto" hangingPunct="1">
              <a:spcBef>
                <a:spcPts val="0"/>
              </a:spcBef>
              <a:spcAft>
                <a:spcPts val="0"/>
              </a:spcAft>
              <a:defRPr sz="1200">
                <a:latin typeface="+mn-lt"/>
              </a:defRPr>
            </a:lvl1pPr>
          </a:lstStyle>
          <a:p>
            <a:pPr>
              <a:defRPr/>
            </a:pPr>
            <a:fld id="{2F654FCE-FA96-49C3-926B-7A5BFD2E47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5B5DD20-D410-4DF5-BE14-E9593DE86D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355179E-6FB9-4CBA-AFE7-1DA23250C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1684" name="Slide Number Placeholder 3">
            <a:extLst>
              <a:ext uri="{FF2B5EF4-FFF2-40B4-BE49-F238E27FC236}">
                <a16:creationId xmlns:a16="http://schemas.microsoft.com/office/drawing/2014/main" id="{BF50D704-45CD-46D5-A34A-F7DD1C23E5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0B9FEB-5585-4CE4-9094-49BDF4F88B66}" type="slidenum">
              <a:rPr lang="en-US" altLang="en-US" smtClean="0">
                <a:latin typeface="Arial" panose="020B0604020202020204" pitchFamily="34" charset="0"/>
              </a:rPr>
              <a:pPr fontAlgn="base">
                <a:spcBef>
                  <a:spcPct val="0"/>
                </a:spcBef>
                <a:spcAft>
                  <a:spcPct val="0"/>
                </a:spcAft>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Note:</a:t>
            </a:r>
            <a:r>
              <a:rPr lang="en-US" b="0" baseline="0" dirty="0"/>
              <a:t> </a:t>
            </a:r>
            <a:r>
              <a:rPr lang="en-US" b="0" dirty="0"/>
              <a:t>this is a new warden with a new policy, not based on anything happening within the facility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Also, pre-filled pens are somewhat different from regular syringes.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62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r>
              <a:rPr lang="en-US" altLang="en-US" dirty="0"/>
              <a:t>While heating and cooling storage containers for vehicles do exist, it can be challenging to find one that will maintain</a:t>
            </a:r>
            <a:r>
              <a:rPr lang="en-US" altLang="en-US" baseline="0" dirty="0"/>
              <a:t> a consistent temperature from </a:t>
            </a:r>
            <a:r>
              <a:rPr lang="en-US" altLang="en-US" dirty="0"/>
              <a:t>inside a</a:t>
            </a:r>
            <a:r>
              <a:rPr lang="en-US" altLang="en-US" baseline="0" dirty="0"/>
              <a:t> parked vehicle during extreme weather or for extended periods. </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This approach may be combined with other accommodations such as r</a:t>
            </a:r>
            <a:r>
              <a:rPr lang="en-US" altLang="en-US" b="0" dirty="0"/>
              <a:t>egular breaks to check blood sugar.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School staff</a:t>
            </a:r>
            <a:r>
              <a:rPr lang="en-US" altLang="en-US" b="0" baseline="0" dirty="0"/>
              <a:t> also utilize nurse’s station for storage-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baseline="0" dirty="0"/>
              <a:t>Don’t accidentally throw away insulin from company fridge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83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can apply to other conditions-</a:t>
            </a:r>
            <a:r>
              <a:rPr lang="en-US" altLang="en-US" baseline="0" dirty="0"/>
              <a:t> food allergies, asthma, migraines </a:t>
            </a:r>
          </a:p>
          <a:p>
            <a:endParaRPr lang="en-US" altLang="en-US" baseline="0" dirty="0"/>
          </a:p>
          <a:p>
            <a:r>
              <a:rPr lang="en-US" altLang="en-US" baseline="0" dirty="0"/>
              <a:t>Monitors, testing supplies, lancets, all pose similar issues </a:t>
            </a: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6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60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solidFill>
                  <a:srgbClr val="00B0F0"/>
                </a:solidFill>
              </a:rPr>
              <a:t>Security concerns re: wireless technology</a:t>
            </a:r>
          </a:p>
          <a:p>
            <a:r>
              <a:rPr lang="en-US" altLang="en-US" dirty="0"/>
              <a:t>Emphasize</a:t>
            </a:r>
            <a:r>
              <a:rPr lang="en-US" altLang="en-US" baseline="0" dirty="0"/>
              <a:t> mod policy first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can be an issue in workplaces that restrict use of personal devices and wireless technology. Employers may need to consider policy modifications when possible or consider alternative accommodations.</a:t>
            </a:r>
            <a:endParaRPr lang="en-US" altLang="en-US" dirty="0">
              <a:solidFill>
                <a:srgbClr val="00B0F0"/>
              </a:solidFill>
            </a:endParaRP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31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15</a:t>
            </a:fld>
            <a:endParaRPr lang="en-US" dirty="0"/>
          </a:p>
        </p:txBody>
      </p:sp>
    </p:spTree>
    <p:extLst>
      <p:ext uri="{BB962C8B-B14F-4D97-AF65-F5344CB8AC3E}">
        <p14:creationId xmlns:p14="http://schemas.microsoft.com/office/powerpoint/2010/main" val="164531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16</a:t>
            </a:fld>
            <a:endParaRPr lang="en-US" dirty="0"/>
          </a:p>
        </p:txBody>
      </p:sp>
    </p:spTree>
    <p:extLst>
      <p:ext uri="{BB962C8B-B14F-4D97-AF65-F5344CB8AC3E}">
        <p14:creationId xmlns:p14="http://schemas.microsoft.com/office/powerpoint/2010/main" val="448495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17</a:t>
            </a:fld>
            <a:endParaRPr lang="en-US" dirty="0"/>
          </a:p>
        </p:txBody>
      </p:sp>
    </p:spTree>
    <p:extLst>
      <p:ext uri="{BB962C8B-B14F-4D97-AF65-F5344CB8AC3E}">
        <p14:creationId xmlns:p14="http://schemas.microsoft.com/office/powerpoint/2010/main" val="92682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18</a:t>
            </a:fld>
            <a:endParaRPr lang="en-US" dirty="0"/>
          </a:p>
        </p:txBody>
      </p:sp>
    </p:spTree>
    <p:extLst>
      <p:ext uri="{BB962C8B-B14F-4D97-AF65-F5344CB8AC3E}">
        <p14:creationId xmlns:p14="http://schemas.microsoft.com/office/powerpoint/2010/main" val="3876700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19</a:t>
            </a:fld>
            <a:endParaRPr lang="en-US" dirty="0"/>
          </a:p>
        </p:txBody>
      </p:sp>
    </p:spTree>
    <p:extLst>
      <p:ext uri="{BB962C8B-B14F-4D97-AF65-F5344CB8AC3E}">
        <p14:creationId xmlns:p14="http://schemas.microsoft.com/office/powerpoint/2010/main" val="95683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4113" indent="-228600">
              <a:spcBef>
                <a:spcPct val="30000"/>
              </a:spcBef>
              <a:defRPr sz="1200">
                <a:solidFill>
                  <a:schemeClr val="tx1"/>
                </a:solidFill>
                <a:latin typeface="Calibri" panose="020F0502020204030204" pitchFamily="34" charset="0"/>
              </a:defRPr>
            </a:lvl3pPr>
            <a:lvl4pPr marL="1617663" indent="-228600">
              <a:spcBef>
                <a:spcPct val="30000"/>
              </a:spcBef>
              <a:defRPr sz="1200">
                <a:solidFill>
                  <a:schemeClr val="tx1"/>
                </a:solidFill>
                <a:latin typeface="Calibri" panose="020F0502020204030204" pitchFamily="34" charset="0"/>
              </a:defRPr>
            </a:lvl4pPr>
            <a:lvl5pPr marL="2079625" indent="-228600">
              <a:spcBef>
                <a:spcPct val="30000"/>
              </a:spcBef>
              <a:defRPr sz="1200">
                <a:solidFill>
                  <a:schemeClr val="tx1"/>
                </a:solidFill>
                <a:latin typeface="Calibri" panose="020F0502020204030204" pitchFamily="34" charset="0"/>
              </a:defRPr>
            </a:lvl5pPr>
            <a:lvl6pPr marL="2536825" indent="-228600" eaLnBrk="0" fontAlgn="base" hangingPunct="0">
              <a:spcBef>
                <a:spcPct val="30000"/>
              </a:spcBef>
              <a:spcAft>
                <a:spcPct val="0"/>
              </a:spcAft>
              <a:defRPr sz="1200">
                <a:solidFill>
                  <a:schemeClr val="tx1"/>
                </a:solidFill>
                <a:latin typeface="Calibri" panose="020F0502020204030204" pitchFamily="34" charset="0"/>
              </a:defRPr>
            </a:lvl6pPr>
            <a:lvl7pPr marL="2994025" indent="-228600" eaLnBrk="0" fontAlgn="base" hangingPunct="0">
              <a:spcBef>
                <a:spcPct val="30000"/>
              </a:spcBef>
              <a:spcAft>
                <a:spcPct val="0"/>
              </a:spcAft>
              <a:defRPr sz="1200">
                <a:solidFill>
                  <a:schemeClr val="tx1"/>
                </a:solidFill>
                <a:latin typeface="Calibri" panose="020F0502020204030204" pitchFamily="34" charset="0"/>
              </a:defRPr>
            </a:lvl7pPr>
            <a:lvl8pPr marL="3451225" indent="-228600" eaLnBrk="0" fontAlgn="base" hangingPunct="0">
              <a:spcBef>
                <a:spcPct val="30000"/>
              </a:spcBef>
              <a:spcAft>
                <a:spcPct val="0"/>
              </a:spcAft>
              <a:defRPr sz="1200">
                <a:solidFill>
                  <a:schemeClr val="tx1"/>
                </a:solidFill>
                <a:latin typeface="Calibri" panose="020F0502020204030204" pitchFamily="34" charset="0"/>
              </a:defRPr>
            </a:lvl8pPr>
            <a:lvl9pPr marL="3908425"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78431-6C7A-4007-98D3-744616DB06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7056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20</a:t>
            </a:fld>
            <a:endParaRPr lang="en-US" dirty="0"/>
          </a:p>
        </p:txBody>
      </p:sp>
    </p:spTree>
    <p:extLst>
      <p:ext uri="{BB962C8B-B14F-4D97-AF65-F5344CB8AC3E}">
        <p14:creationId xmlns:p14="http://schemas.microsoft.com/office/powerpoint/2010/main" val="365681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21</a:t>
            </a:fld>
            <a:endParaRPr lang="en-US" dirty="0"/>
          </a:p>
        </p:txBody>
      </p:sp>
    </p:spTree>
    <p:extLst>
      <p:ext uri="{BB962C8B-B14F-4D97-AF65-F5344CB8AC3E}">
        <p14:creationId xmlns:p14="http://schemas.microsoft.com/office/powerpoint/2010/main" val="492316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22</a:t>
            </a:fld>
            <a:endParaRPr lang="en-US" dirty="0"/>
          </a:p>
        </p:txBody>
      </p:sp>
    </p:spTree>
    <p:extLst>
      <p:ext uri="{BB962C8B-B14F-4D97-AF65-F5344CB8AC3E}">
        <p14:creationId xmlns:p14="http://schemas.microsoft.com/office/powerpoint/2010/main" val="340002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23</a:t>
            </a:fld>
            <a:endParaRPr lang="en-US" dirty="0"/>
          </a:p>
        </p:txBody>
      </p:sp>
    </p:spTree>
    <p:extLst>
      <p:ext uri="{BB962C8B-B14F-4D97-AF65-F5344CB8AC3E}">
        <p14:creationId xmlns:p14="http://schemas.microsoft.com/office/powerpoint/2010/main" val="2832531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24</a:t>
            </a:fld>
            <a:endParaRPr lang="en-US" dirty="0"/>
          </a:p>
        </p:txBody>
      </p:sp>
    </p:spTree>
    <p:extLst>
      <p:ext uri="{BB962C8B-B14F-4D97-AF65-F5344CB8AC3E}">
        <p14:creationId xmlns:p14="http://schemas.microsoft.com/office/powerpoint/2010/main" val="2116609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25</a:t>
            </a:fld>
            <a:endParaRPr lang="en-US" dirty="0"/>
          </a:p>
        </p:txBody>
      </p:sp>
    </p:spTree>
    <p:extLst>
      <p:ext uri="{BB962C8B-B14F-4D97-AF65-F5344CB8AC3E}">
        <p14:creationId xmlns:p14="http://schemas.microsoft.com/office/powerpoint/2010/main" val="2303756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26</a:t>
            </a:fld>
            <a:endParaRPr lang="en-US" dirty="0"/>
          </a:p>
        </p:txBody>
      </p:sp>
    </p:spTree>
    <p:extLst>
      <p:ext uri="{BB962C8B-B14F-4D97-AF65-F5344CB8AC3E}">
        <p14:creationId xmlns:p14="http://schemas.microsoft.com/office/powerpoint/2010/main" val="2556559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27</a:t>
            </a:fld>
            <a:endParaRPr lang="en-US" dirty="0"/>
          </a:p>
        </p:txBody>
      </p:sp>
    </p:spTree>
    <p:extLst>
      <p:ext uri="{BB962C8B-B14F-4D97-AF65-F5344CB8AC3E}">
        <p14:creationId xmlns:p14="http://schemas.microsoft.com/office/powerpoint/2010/main" val="31926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28</a:t>
            </a:fld>
            <a:endParaRPr lang="en-US" dirty="0"/>
          </a:p>
        </p:txBody>
      </p:sp>
    </p:spTree>
    <p:extLst>
      <p:ext uri="{BB962C8B-B14F-4D97-AF65-F5344CB8AC3E}">
        <p14:creationId xmlns:p14="http://schemas.microsoft.com/office/powerpoint/2010/main" val="3688683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29</a:t>
            </a:fld>
            <a:endParaRPr lang="en-US" dirty="0"/>
          </a:p>
        </p:txBody>
      </p:sp>
    </p:spTree>
    <p:extLst>
      <p:ext uri="{BB962C8B-B14F-4D97-AF65-F5344CB8AC3E}">
        <p14:creationId xmlns:p14="http://schemas.microsoft.com/office/powerpoint/2010/main" val="364505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mn-lt"/>
                <a:cs typeface="Arial" panose="020B0604020202020204" pitchFamily="34" charset="0"/>
              </a:rPr>
              <a:t>Matt</a:t>
            </a:r>
          </a:p>
          <a:p>
            <a:endParaRPr lang="en-US" altLang="en-US" dirty="0">
              <a:latin typeface="+mn-lt"/>
              <a:cs typeface="Arial" panose="020B0604020202020204" pitchFamily="34" charset="0"/>
            </a:endParaRPr>
          </a:p>
          <a:p>
            <a:r>
              <a:rPr lang="en-US" altLang="en-US" dirty="0">
                <a:latin typeface="+mn-lt"/>
                <a:cs typeface="Arial" panose="020B0604020202020204" pitchFamily="34" charset="0"/>
              </a:rPr>
              <a:t>I will begin our discussion today with an overview on the types of services that JAN provides. Then, I will take us through some of the common questions JAN consultants receive and the answers to those questions. Following this, I will go over JAN’s interactive process, and I will then take you through a tour of the JAN website. Finally, I will end by opening the floor to you all to ask any questions you may have on what we have discussed today. Because of this, I would appreciate it if you could hold any questions that arise until the end of the presentation. </a:t>
            </a:r>
          </a:p>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193A5A-3F3A-40CE-B619-946E067D339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30</a:t>
            </a:fld>
            <a:endParaRPr lang="en-US" dirty="0"/>
          </a:p>
        </p:txBody>
      </p:sp>
    </p:spTree>
    <p:extLst>
      <p:ext uri="{BB962C8B-B14F-4D97-AF65-F5344CB8AC3E}">
        <p14:creationId xmlns:p14="http://schemas.microsoft.com/office/powerpoint/2010/main" val="2271738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31</a:t>
            </a:fld>
            <a:endParaRPr lang="en-US" dirty="0"/>
          </a:p>
        </p:txBody>
      </p:sp>
    </p:spTree>
    <p:extLst>
      <p:ext uri="{BB962C8B-B14F-4D97-AF65-F5344CB8AC3E}">
        <p14:creationId xmlns:p14="http://schemas.microsoft.com/office/powerpoint/2010/main" val="2745905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32</a:t>
            </a:fld>
            <a:endParaRPr lang="en-US" dirty="0"/>
          </a:p>
        </p:txBody>
      </p:sp>
    </p:spTree>
    <p:extLst>
      <p:ext uri="{BB962C8B-B14F-4D97-AF65-F5344CB8AC3E}">
        <p14:creationId xmlns:p14="http://schemas.microsoft.com/office/powerpoint/2010/main" val="2791586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33</a:t>
            </a:fld>
            <a:endParaRPr lang="en-US" dirty="0"/>
          </a:p>
        </p:txBody>
      </p:sp>
    </p:spTree>
    <p:extLst>
      <p:ext uri="{BB962C8B-B14F-4D97-AF65-F5344CB8AC3E}">
        <p14:creationId xmlns:p14="http://schemas.microsoft.com/office/powerpoint/2010/main" val="3344229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34</a:t>
            </a:fld>
            <a:endParaRPr lang="en-US" dirty="0"/>
          </a:p>
        </p:txBody>
      </p:sp>
    </p:spTree>
    <p:extLst>
      <p:ext uri="{BB962C8B-B14F-4D97-AF65-F5344CB8AC3E}">
        <p14:creationId xmlns:p14="http://schemas.microsoft.com/office/powerpoint/2010/main" val="3702155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35</a:t>
            </a:fld>
            <a:endParaRPr lang="en-US" dirty="0"/>
          </a:p>
        </p:txBody>
      </p:sp>
    </p:spTree>
    <p:extLst>
      <p:ext uri="{BB962C8B-B14F-4D97-AF65-F5344CB8AC3E}">
        <p14:creationId xmlns:p14="http://schemas.microsoft.com/office/powerpoint/2010/main" val="1217794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Matt to Tracie Q&amp;A</a:t>
            </a:r>
          </a:p>
        </p:txBody>
      </p:sp>
      <p:sp>
        <p:nvSpPr>
          <p:cNvPr id="4" name="Slide Number Placeholder 3"/>
          <p:cNvSpPr>
            <a:spLocks noGrp="1"/>
          </p:cNvSpPr>
          <p:nvPr>
            <p:ph type="sldNum" sz="quarter" idx="5"/>
          </p:nvPr>
        </p:nvSpPr>
        <p:spPr/>
        <p:txBody>
          <a:bodyPr/>
          <a:lstStyle/>
          <a:p>
            <a:pPr>
              <a:defRPr/>
            </a:pPr>
            <a:fld id="{24EFA8A8-21CA-44E1-B62B-16BB8A84C8F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an</a:t>
            </a:r>
            <a:r>
              <a:rPr lang="en-US" altLang="en-US" baseline="0" dirty="0"/>
              <a:t> image of the new JAN homepage. We recently rolled out a new website design! So, if you have used us in the past and squirreled away some links to resources you commonly use, then you may find that those links no longer work.</a:t>
            </a:r>
          </a:p>
          <a:p>
            <a:pPr eaLnBrk="1" hangingPunct="1">
              <a:spcBef>
                <a:spcPct val="0"/>
              </a:spcBef>
            </a:pPr>
            <a:endParaRPr lang="en-US" altLang="en-US" baseline="0" dirty="0"/>
          </a:p>
          <a:p>
            <a:pPr eaLnBrk="1" hangingPunct="1">
              <a:spcBef>
                <a:spcPct val="0"/>
              </a:spcBef>
            </a:pPr>
            <a:r>
              <a:rPr lang="en-US" altLang="en-US" baseline="0" dirty="0"/>
              <a:t>However, one of the major benefits of the website redesign is that we made some of our more commonly used features much easier to access. One of those commonly used features was our A to Z lists of Disabilities and Accommodations. You can assess this feature directly from our homepage near the bottom of the page **click to transition in arrow** or by clicking on the A to Z link at the top of the page if you are elsewhere on the site **click again to transition in the circle**.</a:t>
            </a: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38</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719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a:t>
            </a:r>
            <a:r>
              <a:rPr lang="en-US" altLang="en-US" baseline="0" dirty="0"/>
              <a:t> is a screenshot of what the A to Z page looks like if you choose to use the link at the top of the page rather than the drop down menu on the main homepage. You can easily switch between By Disability, By Limitation, Work-Related Function, and Topic by clicking on the tabs near the middle of this page **click**. You cannot see it on this screenshot, but the page continues much further down with even more links to review.</a:t>
            </a:r>
          </a:p>
          <a:p>
            <a:pPr eaLnBrk="1" hangingPunct="1">
              <a:spcBef>
                <a:spcPct val="0"/>
              </a:spcBef>
            </a:pPr>
            <a:endParaRPr lang="en-US" altLang="en-US" baseline="0" dirty="0"/>
          </a:p>
          <a:p>
            <a:pPr eaLnBrk="1" hangingPunct="1">
              <a:spcBef>
                <a:spcPct val="0"/>
              </a:spcBef>
            </a:pPr>
            <a:r>
              <a:rPr lang="en-US" altLang="en-US" baseline="0" dirty="0"/>
              <a:t>Next, let’s take a look at the ADA Library **click** where you can find various links that describe the ADA and the 5 titles it is divided into, as well as the ADA Amendments Act. </a:t>
            </a:r>
            <a:endParaRPr lang="en-US" altLang="en-US" dirty="0"/>
          </a:p>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39</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117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Here is a screenshot of the top of the page for the ADA Library. On the right side of the screen, you will see a sort of table of contents. If you click on one of the links with this table, it will automatically scroll the page down to the area where that topic is discussed. Just like with the last slide, you cannot see it but this page continues much further down as well.</a:t>
            </a:r>
          </a:p>
          <a:p>
            <a:pPr eaLnBrk="1" hangingPunct="1">
              <a:spcBef>
                <a:spcPct val="0"/>
              </a:spcBef>
            </a:pPr>
            <a:endParaRPr lang="en-US" altLang="en-US" baseline="0" dirty="0"/>
          </a:p>
          <a:p>
            <a:pPr eaLnBrk="1" hangingPunct="1">
              <a:spcBef>
                <a:spcPct val="0"/>
              </a:spcBef>
            </a:pPr>
            <a:r>
              <a:rPr lang="en-US" altLang="en-US" baseline="0" dirty="0"/>
              <a:t>Next, let’s take a look at where you can find an index of all of our publications and articles **click**. This is especially useful if you are in the boat I talked about earlier in that you have links squirreled away that no longer work, as this is likely where you will find those items again. </a:t>
            </a: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40</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Matt</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4113" indent="-228600">
              <a:spcBef>
                <a:spcPct val="30000"/>
              </a:spcBef>
              <a:defRPr sz="1200">
                <a:solidFill>
                  <a:schemeClr val="tx1"/>
                </a:solidFill>
                <a:latin typeface="Calibri" panose="020F0502020204030204" pitchFamily="34" charset="0"/>
              </a:defRPr>
            </a:lvl3pPr>
            <a:lvl4pPr marL="1617663" indent="-228600">
              <a:spcBef>
                <a:spcPct val="30000"/>
              </a:spcBef>
              <a:defRPr sz="1200">
                <a:solidFill>
                  <a:schemeClr val="tx1"/>
                </a:solidFill>
                <a:latin typeface="Calibri" panose="020F0502020204030204" pitchFamily="34" charset="0"/>
              </a:defRPr>
            </a:lvl4pPr>
            <a:lvl5pPr marL="2079625" indent="-228600">
              <a:spcBef>
                <a:spcPct val="30000"/>
              </a:spcBef>
              <a:defRPr sz="1200">
                <a:solidFill>
                  <a:schemeClr val="tx1"/>
                </a:solidFill>
                <a:latin typeface="Calibri" panose="020F0502020204030204" pitchFamily="34" charset="0"/>
              </a:defRPr>
            </a:lvl5pPr>
            <a:lvl6pPr marL="2536825" indent="-228600" eaLnBrk="0" fontAlgn="base" hangingPunct="0">
              <a:spcBef>
                <a:spcPct val="30000"/>
              </a:spcBef>
              <a:spcAft>
                <a:spcPct val="0"/>
              </a:spcAft>
              <a:defRPr sz="1200">
                <a:solidFill>
                  <a:schemeClr val="tx1"/>
                </a:solidFill>
                <a:latin typeface="Calibri" panose="020F0502020204030204" pitchFamily="34" charset="0"/>
              </a:defRPr>
            </a:lvl6pPr>
            <a:lvl7pPr marL="2994025" indent="-228600" eaLnBrk="0" fontAlgn="base" hangingPunct="0">
              <a:spcBef>
                <a:spcPct val="30000"/>
              </a:spcBef>
              <a:spcAft>
                <a:spcPct val="0"/>
              </a:spcAft>
              <a:defRPr sz="1200">
                <a:solidFill>
                  <a:schemeClr val="tx1"/>
                </a:solidFill>
                <a:latin typeface="Calibri" panose="020F0502020204030204" pitchFamily="34" charset="0"/>
              </a:defRPr>
            </a:lvl7pPr>
            <a:lvl8pPr marL="3451225" indent="-228600" eaLnBrk="0" fontAlgn="base" hangingPunct="0">
              <a:spcBef>
                <a:spcPct val="30000"/>
              </a:spcBef>
              <a:spcAft>
                <a:spcPct val="0"/>
              </a:spcAft>
              <a:defRPr sz="1200">
                <a:solidFill>
                  <a:schemeClr val="tx1"/>
                </a:solidFill>
                <a:latin typeface="Calibri" panose="020F0502020204030204" pitchFamily="34" charset="0"/>
              </a:defRPr>
            </a:lvl8pPr>
            <a:lvl9pPr marL="3908425"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78431-6C7A-4007-98D3-744616DB06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7056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a screenshot of the</a:t>
            </a:r>
            <a:r>
              <a:rPr lang="en-US" altLang="en-US" baseline="0" dirty="0"/>
              <a:t> beginning of our index page for our various publications and articles</a:t>
            </a:r>
            <a:r>
              <a:rPr lang="en-US" altLang="en-US" dirty="0"/>
              <a:t>. Just like with the ADA Library page, there is a table of contents on the right side of the screen to help you quickly move through the various sections of the index. In addition, there are filter options at the top **click** that allow you to only show the newest articles</a:t>
            </a:r>
            <a:r>
              <a:rPr lang="en-US" altLang="en-US" baseline="0" dirty="0"/>
              <a:t> to be added to the page, to only show the most commonly accessed articles, or to show all of the articles in the index. Naturally, the screenshot on this slide does not come close to showing all of the publications contained on this page.</a:t>
            </a:r>
            <a:endParaRPr lang="en-US" altLang="en-US" dirty="0"/>
          </a:p>
          <a:p>
            <a:pPr eaLnBrk="1" hangingPunct="1">
              <a:spcBef>
                <a:spcPct val="0"/>
              </a:spcBef>
            </a:pPr>
            <a:endParaRPr lang="en-US" altLang="en-US" dirty="0"/>
          </a:p>
          <a:p>
            <a:pPr eaLnBrk="1" hangingPunct="1">
              <a:spcBef>
                <a:spcPct val="0"/>
              </a:spcBef>
            </a:pPr>
            <a:r>
              <a:rPr lang="en-US" altLang="en-US" dirty="0"/>
              <a:t>Now, let’s end</a:t>
            </a:r>
            <a:r>
              <a:rPr lang="en-US" altLang="en-US" baseline="0" dirty="0"/>
              <a:t> the website tour with a look at our new Accommodation Search feature **click**</a:t>
            </a:r>
            <a:r>
              <a:rPr lang="en-US" altLang="en-US" dirty="0"/>
              <a:t>. For those JAN site veterans out there that are</a:t>
            </a:r>
            <a:r>
              <a:rPr lang="en-US" altLang="en-US" baseline="0" dirty="0"/>
              <a:t> very used to our SOAR feature, this is akin to an updated version of SOAR.</a:t>
            </a:r>
            <a:endParaRPr lang="en-US" altLang="en-US" dirty="0"/>
          </a:p>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41</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248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a screenshot our new SOAR Accommodation Search page. On the right side of the screen **click**, you can find some of our most popular</a:t>
            </a:r>
            <a:r>
              <a:rPr lang="en-US" altLang="en-US" baseline="0" dirty="0"/>
              <a:t> searches. If you are looking for accommodation ideas on one of those topics, simply click on the corresponding button and SOAR will perform a search for you. However, if there isn’t a button for what you are looking for you can instead type in whatever it is your are looking for on the left side of the screen **click** and click search manually.</a:t>
            </a:r>
            <a:endParaRPr lang="en-US" altLang="en-US" dirty="0"/>
          </a:p>
          <a:p>
            <a:pPr eaLnBrk="1" hangingPunct="1">
              <a:spcBef>
                <a:spcPct val="0"/>
              </a:spcBef>
            </a:pPr>
            <a:endParaRPr lang="en-US" altLang="en-US" dirty="0"/>
          </a:p>
          <a:p>
            <a:pPr eaLnBrk="1" hangingPunct="1">
              <a:spcBef>
                <a:spcPct val="0"/>
              </a:spcBef>
            </a:pPr>
            <a:r>
              <a:rPr lang="en-US" altLang="en-US" dirty="0"/>
              <a:t>As an example, let’s say you are searching for our vendor listings for</a:t>
            </a:r>
            <a:r>
              <a:rPr lang="en-US" altLang="en-US" baseline="0" dirty="0"/>
              <a:t> office chairs. You type in “Office chair” into the field on the left hand side of the screen and click search. </a:t>
            </a: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42</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634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an example of what you will see once you click search. On</a:t>
            </a:r>
            <a:r>
              <a:rPr lang="en-US" altLang="en-US" baseline="0" dirty="0"/>
              <a:t> the left side of this screenshot, you will see options to narrow down your search results **click**. There are various options you can choose from but this screenshot only captures three of the options. However, we don’t need to worry with that in this case because the search has what we are looking for listed as the 2</a:t>
            </a:r>
            <a:r>
              <a:rPr lang="en-US" altLang="en-US" baseline="30000" dirty="0"/>
              <a:t>nd</a:t>
            </a:r>
            <a:r>
              <a:rPr lang="en-US" altLang="en-US" baseline="0" dirty="0"/>
              <a:t> result of our search **click**. So, let’s click on that.</a:t>
            </a: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43</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746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a:t>
            </a:r>
            <a:r>
              <a:rPr lang="en-US" altLang="en-US" baseline="0" dirty="0"/>
              <a:t> you find a description of what the product is, and some example situations it may be helpful to consider it as an option **click**. The listing of vendors and some example products from those vendors can be seen near the bottom of the page on the left hand side **click**. On the right hand side of the screen you will find a section titled related content **click**. Here you can find links to other pages on the JAN website that lists this page as a possible accommodation solution. This way, you can easily make your way to pages that can contain other accommodation options that you may find helpful to review as well. </a:t>
            </a: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44</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917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6CF0DA3-A446-43B8-BB90-0B95BEC50DF7}" type="slidenum">
              <a:rPr lang="en-US" smtClean="0"/>
              <a:pPr>
                <a:defRPr/>
              </a:pPr>
              <a:t>45</a:t>
            </a:fld>
            <a:endParaRPr lang="en-US"/>
          </a:p>
        </p:txBody>
      </p:sp>
    </p:spTree>
    <p:extLst>
      <p:ext uri="{BB962C8B-B14F-4D97-AF65-F5344CB8AC3E}">
        <p14:creationId xmlns:p14="http://schemas.microsoft.com/office/powerpoint/2010/main" val="858676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4D9AB33-00FC-46C1-A730-F58DF8BDB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81D7718-9CA5-4FED-BCCF-22AC5F646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85070054-F0CA-4B2D-AE82-E953DC66E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43F3717A-2FDA-415E-BA41-0E1A1F6B13F7}" type="slidenum">
              <a:rPr lang="en-US" altLang="en-US">
                <a:solidFill>
                  <a:srgbClr val="000000"/>
                </a:solidFill>
                <a:latin typeface="Calibri" panose="020F0502020204030204" pitchFamily="34" charset="0"/>
                <a:cs typeface="Arial" panose="020B0604020202020204" pitchFamily="34" charset="0"/>
              </a:rPr>
              <a:pPr/>
              <a:t>46</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00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Teresa</a:t>
            </a:r>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5</a:t>
            </a:fld>
            <a:endParaRPr lang="en-US" dirty="0"/>
          </a:p>
        </p:txBody>
      </p:sp>
    </p:spTree>
    <p:extLst>
      <p:ext uri="{BB962C8B-B14F-4D97-AF65-F5344CB8AC3E}">
        <p14:creationId xmlns:p14="http://schemas.microsoft.com/office/powerpoint/2010/main" val="126897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r>
              <a:rPr lang="en-US" dirty="0"/>
              <a:t>So looking at Workplace Limitations--- these are common limitations one who happens to have an autoimmune disorder may experience while on the job. Perhaps they have their personal life and home environment well managed but once on the job- have some of these limitations. Someone with autoimmune disorders may not have any limitations- someone may have just 1 limitation- or someone may have multiple. And this slide isn’t an exhaustive list of limitations one may have. There could be various others- but due to time– we thought this was a good start to those more common workplace limitations</a:t>
            </a:r>
          </a:p>
          <a:p>
            <a:endParaRPr lang="en-US" dirty="0"/>
          </a:p>
          <a:p>
            <a:endParaRPr lang="en-US" dirty="0"/>
          </a:p>
          <a:p>
            <a:r>
              <a:rPr lang="en-US" dirty="0"/>
              <a:t>I am not going to read them but you will see it will range from gross motor limitations- standing, lifting, to cognitive issues, concentration and memory- to sensory issues- the communication, the visual limitations, and of course something we are seeing more now than before- suppressed immunity. </a:t>
            </a:r>
          </a:p>
          <a:p>
            <a:r>
              <a:rPr lang="en-US" dirty="0"/>
              <a:t>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A104-625A-4E94-B8B6-8B3F96660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04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r>
              <a:rPr lang="en-US" dirty="0"/>
              <a:t>So looking at Workplace Limitations--- these are common limitations one who happens to have an autoimmune disorder may experience while on the job. Perhaps they have their personal life and home environment well managed but once on the job- have some of these limitations. Someone with autoimmune disorders may not have any limitations- someone may have just 1 limitation- or someone may have multiple. And this slide isn’t an exhaustive list of limitations one may have. There could be various others- but due to time– we thought this was a good start to those more common workplace limitations</a:t>
            </a:r>
          </a:p>
          <a:p>
            <a:endParaRPr lang="en-US" dirty="0"/>
          </a:p>
          <a:p>
            <a:endParaRPr lang="en-US" dirty="0"/>
          </a:p>
          <a:p>
            <a:r>
              <a:rPr lang="en-US" dirty="0"/>
              <a:t>I am not going to read them but you will see it will range from gross motor limitations- standing, lifting, to cognitive issues, concentration and memory- to sensory issues- the communication, the visual limitations, and of course something we are seeing more now than before- suppressed immunity. </a:t>
            </a:r>
          </a:p>
          <a:p>
            <a:r>
              <a:rPr lang="en-US" dirty="0"/>
              <a:t>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A104-625A-4E94-B8B6-8B3F96660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37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Teresa</a:t>
            </a:r>
          </a:p>
          <a:p>
            <a:pPr eaLnBrk="1" hangingPunct="1"/>
            <a:endParaRPr lang="en-US" altLang="en-US" dirty="0"/>
          </a:p>
          <a:p>
            <a:pPr eaLnBrk="1" hangingPunct="1"/>
            <a:r>
              <a:rPr lang="en-US" altLang="en-US" dirty="0"/>
              <a:t>Short version</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9250" indent="-230188">
              <a:defRPr>
                <a:solidFill>
                  <a:schemeClr val="tx1"/>
                </a:solidFill>
                <a:latin typeface="Calibri" panose="020F0502020204030204" pitchFamily="34" charset="0"/>
              </a:defRPr>
            </a:lvl4pPr>
            <a:lvl5pPr marL="2081213" indent="-230188">
              <a:defRPr>
                <a:solidFill>
                  <a:schemeClr val="tx1"/>
                </a:solidFill>
                <a:latin typeface="Calibri" panose="020F050202020403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AECCB6-4C16-4396-9EDF-92E4B68604C3}" type="slidenum">
              <a:rPr lang="en-US" altLang="en-US" smtClean="0">
                <a:cs typeface="Arial" panose="020B0604020202020204" pitchFamily="34" charset="0"/>
              </a:rPr>
              <a:pPr fontAlgn="base">
                <a:spcBef>
                  <a:spcPct val="0"/>
                </a:spcBef>
                <a:spcAft>
                  <a:spcPct val="0"/>
                </a:spcAft>
              </a:pPr>
              <a:t>8</a:t>
            </a:fld>
            <a:endParaRPr lang="en-US" altLang="en-US">
              <a:cs typeface="Arial" panose="020B0604020202020204" pitchFamily="34" charset="0"/>
            </a:endParaRPr>
          </a:p>
        </p:txBody>
      </p:sp>
    </p:spTree>
    <p:extLst>
      <p:ext uri="{BB962C8B-B14F-4D97-AF65-F5344CB8AC3E}">
        <p14:creationId xmlns:p14="http://schemas.microsoft.com/office/powerpoint/2010/main" val="351198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r>
              <a:rPr lang="en-US" dirty="0"/>
              <a:t>AT options for those activities of daily living- </a:t>
            </a:r>
          </a:p>
          <a:p>
            <a:endParaRPr lang="en-US" dirty="0"/>
          </a:p>
          <a:p>
            <a:r>
              <a:rPr lang="en-US" dirty="0"/>
              <a:t>Talking alarm clocks for reminder purposes</a:t>
            </a:r>
          </a:p>
          <a:p>
            <a:r>
              <a:rPr lang="en-US" dirty="0"/>
              <a:t>Medication management- this can be a reminder to take your next dose of medicine</a:t>
            </a:r>
          </a:p>
          <a:p>
            <a:r>
              <a:rPr lang="en-US" dirty="0"/>
              <a:t>We have vendor lists for grooming and dressing aids to help assist someone with physically putting on clothes</a:t>
            </a:r>
          </a:p>
          <a:p>
            <a:r>
              <a:rPr lang="en-US" dirty="0"/>
              <a:t>Thermal or cold wraps if the work environment is too hot or too cold causing pain and stiffness for employees</a:t>
            </a:r>
          </a:p>
          <a:p>
            <a:endParaRPr lang="en-US" dirty="0"/>
          </a:p>
          <a:p>
            <a:r>
              <a:rPr lang="en-US" dirty="0" err="1"/>
              <a:t>Reachers</a:t>
            </a:r>
            <a:r>
              <a:rPr lang="en-US" dirty="0"/>
              <a:t>- love these for grabbing things from low or high places</a:t>
            </a:r>
          </a:p>
          <a:p>
            <a:endParaRPr lang="en-US" dirty="0"/>
          </a:p>
          <a:p>
            <a:r>
              <a:rPr lang="en-US" dirty="0"/>
              <a:t>Then grip aids for strength issues for gripping utensils or lids off things, or pencils/ pens </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A104-625A-4E94-B8B6-8B3F96660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399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39CEFA-C4A6-4C3D-96E7-1F69FEFE4325}"/>
              </a:ext>
            </a:extLst>
          </p:cNvPr>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a:extLst>
              <a:ext uri="{FF2B5EF4-FFF2-40B4-BE49-F238E27FC236}">
                <a16:creationId xmlns:a16="http://schemas.microsoft.com/office/drawing/2014/main" id="{4234E4A7-D059-47EE-BF33-AF9EDA4AC5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81709A81-E698-41BD-8487-21183EA7C4D8}"/>
              </a:ext>
            </a:extLst>
          </p:cNvPr>
          <p:cNvSpPr>
            <a:spLocks noGrp="1"/>
          </p:cNvSpPr>
          <p:nvPr>
            <p:ph type="sldNum" sz="quarter" idx="10"/>
          </p:nvPr>
        </p:nvSpPr>
        <p:spPr/>
        <p:txBody>
          <a:bodyPr/>
          <a:lstStyle>
            <a:lvl1pPr>
              <a:defRPr/>
            </a:lvl1pPr>
          </a:lstStyle>
          <a:p>
            <a:pPr>
              <a:defRPr/>
            </a:pPr>
            <a:fld id="{6B107CAC-D296-4B56-8C56-927B3FDFE200}" type="slidenum">
              <a:rPr lang="en-US"/>
              <a:pPr>
                <a:defRPr/>
              </a:pPr>
              <a:t>‹#›</a:t>
            </a:fld>
            <a:endParaRPr lang="en-US"/>
          </a:p>
        </p:txBody>
      </p:sp>
    </p:spTree>
    <p:extLst>
      <p:ext uri="{BB962C8B-B14F-4D97-AF65-F5344CB8AC3E}">
        <p14:creationId xmlns:p14="http://schemas.microsoft.com/office/powerpoint/2010/main" val="1471385697"/>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7EF1-357E-4CD1-B65E-265CDC92953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69AD0C-2D7D-4ADD-9A59-40BB3088167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9C7747-B1C9-482C-82C2-B01EB1B014D2}"/>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5" name="Footer Placeholder 4">
            <a:extLst>
              <a:ext uri="{FF2B5EF4-FFF2-40B4-BE49-F238E27FC236}">
                <a16:creationId xmlns:a16="http://schemas.microsoft.com/office/drawing/2014/main" id="{1603C80C-40EE-4682-80B7-37F368A2E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4810C-678F-42A2-85BB-FB300ACC952E}"/>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11772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A702-CC3D-4EB5-BB60-2575F569F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B7232-1158-42A6-9EE8-62AC7EC7A0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ACCF0-C47F-4A24-8B9E-77A5BCB49133}"/>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5" name="Footer Placeholder 4">
            <a:extLst>
              <a:ext uri="{FF2B5EF4-FFF2-40B4-BE49-F238E27FC236}">
                <a16:creationId xmlns:a16="http://schemas.microsoft.com/office/drawing/2014/main" id="{23E1A592-923B-4BC9-AA25-0DD142761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0C558-1061-4222-ADCA-75E0F1BD8816}"/>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110514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35B8-614A-4280-96E8-DE8E86B7B2D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EFE2C-AF96-4CD0-8E1A-EBEF9D0212F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D907A-D8F9-4C41-892E-F84D32FA70B2}"/>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5" name="Footer Placeholder 4">
            <a:extLst>
              <a:ext uri="{FF2B5EF4-FFF2-40B4-BE49-F238E27FC236}">
                <a16:creationId xmlns:a16="http://schemas.microsoft.com/office/drawing/2014/main" id="{999D3341-63AE-4977-81C5-2ED00CE1C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2F9EB-33E9-400D-8ECA-2BF16F124033}"/>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1460104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E7C9-FCF5-48EC-8B06-A26BD7FADC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452431-EA23-42B8-80B2-66EE7AD1042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E6A93E-FC7E-4CAD-8878-541F71DB878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BD118-59AB-4CB2-A910-77B4B79AE936}"/>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6" name="Footer Placeholder 5">
            <a:extLst>
              <a:ext uri="{FF2B5EF4-FFF2-40B4-BE49-F238E27FC236}">
                <a16:creationId xmlns:a16="http://schemas.microsoft.com/office/drawing/2014/main" id="{5C238EF8-714B-4286-B680-D3C29F862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CA1F9-51F4-4504-BB4F-E4F5700945A7}"/>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169045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222A-2878-4D7E-86AF-10CCE9EA3C0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CB434-E516-4B7F-8A5D-F79CB911963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A8BF4C-8B97-444B-90B8-1AFC77C3284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3BAB4A-906E-4F73-99EF-D87D08E81F5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8006EC-0283-44E6-86E1-6F412874B2A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B455A6-5315-4B40-840E-D67D591E1CEC}"/>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8" name="Footer Placeholder 7">
            <a:extLst>
              <a:ext uri="{FF2B5EF4-FFF2-40B4-BE49-F238E27FC236}">
                <a16:creationId xmlns:a16="http://schemas.microsoft.com/office/drawing/2014/main" id="{D5ADB88F-5B6F-4560-98D4-64F22E50A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27D1E-90AF-4044-8F09-E1191F47FC81}"/>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126652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11B3-54CC-430F-8000-2F07CDC821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8DCC1B-1378-483D-8456-A2E18D57BA1B}"/>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4" name="Footer Placeholder 3">
            <a:extLst>
              <a:ext uri="{FF2B5EF4-FFF2-40B4-BE49-F238E27FC236}">
                <a16:creationId xmlns:a16="http://schemas.microsoft.com/office/drawing/2014/main" id="{CEBE6404-C58F-488D-9BC3-87BCD5635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191139-28E0-4DAC-9263-CA2F2B60E334}"/>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182075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2BECE-D478-4EDB-BAAB-EE097DB30F5E}"/>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3" name="Footer Placeholder 2">
            <a:extLst>
              <a:ext uri="{FF2B5EF4-FFF2-40B4-BE49-F238E27FC236}">
                <a16:creationId xmlns:a16="http://schemas.microsoft.com/office/drawing/2014/main" id="{791EC60A-922B-4016-A3B3-3FF005A3CA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C9D596-C94A-4B11-B93D-A570C92479C2}"/>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2716256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B494-9567-4BE5-B6D8-D6C4F86CE4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5F6746-D6F2-4D87-B4BD-137AB54A7F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85CA7-50AF-4321-A95A-323362050A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8356A-F96C-4A9A-B8D2-0BDBAAFEFC24}"/>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6" name="Footer Placeholder 5">
            <a:extLst>
              <a:ext uri="{FF2B5EF4-FFF2-40B4-BE49-F238E27FC236}">
                <a16:creationId xmlns:a16="http://schemas.microsoft.com/office/drawing/2014/main" id="{BFB959DC-2CBF-49E5-B1D3-A698D3756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F49AE-F2CF-48A4-9BE9-DE28790F932E}"/>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91629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52D5-B418-4D04-BACF-3CB1081864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98E501-093B-420A-A548-465D468E2D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4CBED-268C-4757-BD8E-9EDDBB3EEE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7E7EC-C145-440E-BEB8-32FB03DDD19E}"/>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6" name="Footer Placeholder 5">
            <a:extLst>
              <a:ext uri="{FF2B5EF4-FFF2-40B4-BE49-F238E27FC236}">
                <a16:creationId xmlns:a16="http://schemas.microsoft.com/office/drawing/2014/main" id="{3628956F-041D-4185-9C43-6D13F4FE4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C65C7-2CC9-48BE-B3AB-549CDD4D4ED5}"/>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4021212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A123-1368-4F53-9B0D-7AA2480C9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03A12B-8A96-43EA-94E7-326FAC4C6F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7BDBC-1B80-494D-9190-01550CD750A8}"/>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5" name="Footer Placeholder 4">
            <a:extLst>
              <a:ext uri="{FF2B5EF4-FFF2-40B4-BE49-F238E27FC236}">
                <a16:creationId xmlns:a16="http://schemas.microsoft.com/office/drawing/2014/main" id="{C2F0639A-1038-4DD6-BEEB-9F07BA9C4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53724-0804-41C4-9786-2F564A8539FA}"/>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250081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72AC8D93-CB11-4CE8-B60B-A2FE795AB719}"/>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F732E83A-862C-4DF0-81D3-993233738229}" type="slidenum">
              <a:rPr lang="en-US" altLang="en-US"/>
              <a:pPr>
                <a:defRPr/>
              </a:pPr>
              <a:t>‹#›</a:t>
            </a:fld>
            <a:endParaRPr lang="en-US" altLang="en-US"/>
          </a:p>
        </p:txBody>
      </p:sp>
    </p:spTree>
    <p:extLst>
      <p:ext uri="{BB962C8B-B14F-4D97-AF65-F5344CB8AC3E}">
        <p14:creationId xmlns:p14="http://schemas.microsoft.com/office/powerpoint/2010/main" val="2427576035"/>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96659C-FC5B-471C-BFE2-49F634622D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43F43A-BFE3-4484-8EAB-12D09DCA831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955C4-1AA1-4D05-8CAA-71C684F3F2B9}"/>
              </a:ext>
            </a:extLst>
          </p:cNvPr>
          <p:cNvSpPr>
            <a:spLocks noGrp="1"/>
          </p:cNvSpPr>
          <p:nvPr>
            <p:ph type="dt" sz="half" idx="10"/>
          </p:nvPr>
        </p:nvSpPr>
        <p:spPr/>
        <p:txBody>
          <a:bodyPr/>
          <a:lstStyle/>
          <a:p>
            <a:fld id="{A4E68654-DEC2-49A4-874E-2249B5D5ED48}" type="datetimeFigureOut">
              <a:rPr lang="en-US" smtClean="0"/>
              <a:t>3/14/2022</a:t>
            </a:fld>
            <a:endParaRPr lang="en-US"/>
          </a:p>
        </p:txBody>
      </p:sp>
      <p:sp>
        <p:nvSpPr>
          <p:cNvPr id="5" name="Footer Placeholder 4">
            <a:extLst>
              <a:ext uri="{FF2B5EF4-FFF2-40B4-BE49-F238E27FC236}">
                <a16:creationId xmlns:a16="http://schemas.microsoft.com/office/drawing/2014/main" id="{355764A7-0680-4FEC-B7C6-6B2A4525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D3CF7-9077-44E0-BC06-042EE539D899}"/>
              </a:ext>
            </a:extLst>
          </p:cNvPr>
          <p:cNvSpPr>
            <a:spLocks noGrp="1"/>
          </p:cNvSpPr>
          <p:nvPr>
            <p:ph type="sldNum" sz="quarter" idx="12"/>
          </p:nvPr>
        </p:nvSpPr>
        <p:spPr/>
        <p:txBody>
          <a:bodyPr/>
          <a:lstStyle/>
          <a:p>
            <a:fld id="{6EF44600-4393-476E-81AA-01C67EF71F19}" type="slidenum">
              <a:rPr lang="en-US" smtClean="0"/>
              <a:t>‹#›</a:t>
            </a:fld>
            <a:endParaRPr lang="en-US"/>
          </a:p>
        </p:txBody>
      </p:sp>
    </p:spTree>
    <p:extLst>
      <p:ext uri="{BB962C8B-B14F-4D97-AF65-F5344CB8AC3E}">
        <p14:creationId xmlns:p14="http://schemas.microsoft.com/office/powerpoint/2010/main" val="593025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313CD062-7C7D-4418-8018-F0B8EBD4924B}"/>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7E18A6F5-E24D-4799-BCF9-958C4DBEADDE}" type="slidenum">
              <a:rPr lang="en-US" altLang="en-US"/>
              <a:pPr>
                <a:defRPr/>
              </a:pPr>
              <a:t>‹#›</a:t>
            </a:fld>
            <a:endParaRPr lang="en-US" altLang="en-US"/>
          </a:p>
        </p:txBody>
      </p:sp>
    </p:spTree>
    <p:extLst>
      <p:ext uri="{BB962C8B-B14F-4D97-AF65-F5344CB8AC3E}">
        <p14:creationId xmlns:p14="http://schemas.microsoft.com/office/powerpoint/2010/main" val="2688741635"/>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63BB96-07E1-4EF7-B283-C11E52955CA1}"/>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891408-C82D-4446-98EE-48C08CCBC17D}"/>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B5AFB598-0400-48D8-BC48-0A5EB6EBA766}" type="slidenum">
              <a:rPr lang="en-US" altLang="en-US"/>
              <a:pPr>
                <a:defRPr/>
              </a:pPr>
              <a:t>‹#›</a:t>
            </a:fld>
            <a:endParaRPr lang="en-US" altLang="en-US"/>
          </a:p>
        </p:txBody>
      </p:sp>
    </p:spTree>
    <p:extLst>
      <p:ext uri="{BB962C8B-B14F-4D97-AF65-F5344CB8AC3E}">
        <p14:creationId xmlns:p14="http://schemas.microsoft.com/office/powerpoint/2010/main" val="2096491811"/>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1DBAD-AFA3-4478-9F33-F67CC2D1EF02}"/>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518AEE0-8974-4670-BCA5-A34CFFFDD8CC}"/>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285C844B-558B-461A-8990-6ABB274F43A8}" type="slidenum">
              <a:rPr lang="en-US" altLang="en-US"/>
              <a:pPr>
                <a:defRPr/>
              </a:pPr>
              <a:t>‹#›</a:t>
            </a:fld>
            <a:endParaRPr lang="en-US" altLang="en-US"/>
          </a:p>
        </p:txBody>
      </p:sp>
    </p:spTree>
    <p:extLst>
      <p:ext uri="{BB962C8B-B14F-4D97-AF65-F5344CB8AC3E}">
        <p14:creationId xmlns:p14="http://schemas.microsoft.com/office/powerpoint/2010/main" val="290471521"/>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919B29-ECCE-4AEF-9092-62EBB6FACE1D}"/>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62B7C56E-6960-4604-80D1-E12B5A042AA8}" type="datetimeFigureOut">
              <a:rPr lang="en-US"/>
              <a:pPr>
                <a:defRPr/>
              </a:pPr>
              <a:t>3/14/2022</a:t>
            </a:fld>
            <a:endParaRPr lang="en-US"/>
          </a:p>
        </p:txBody>
      </p:sp>
      <p:sp>
        <p:nvSpPr>
          <p:cNvPr id="5" name="Footer Placeholder 4">
            <a:extLst>
              <a:ext uri="{FF2B5EF4-FFF2-40B4-BE49-F238E27FC236}">
                <a16:creationId xmlns:a16="http://schemas.microsoft.com/office/drawing/2014/main" id="{D4385188-9C06-428A-AAD5-62333D35E45E}"/>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A7D59531-47DD-4479-B121-0BCDB88AAB9C}"/>
              </a:ext>
            </a:extLst>
          </p:cNvPr>
          <p:cNvSpPr>
            <a:spLocks noGrp="1"/>
          </p:cNvSpPr>
          <p:nvPr>
            <p:ph type="sldNum" sz="quarter" idx="12"/>
          </p:nvPr>
        </p:nvSpPr>
        <p:spPr/>
        <p:txBody>
          <a:bodyPr/>
          <a:lstStyle>
            <a:lvl1pPr fontAlgn="auto">
              <a:spcBef>
                <a:spcPts val="0"/>
              </a:spcBef>
              <a:spcAft>
                <a:spcPts val="0"/>
              </a:spcAft>
              <a:defRPr>
                <a:cs typeface="+mn-cs"/>
              </a:defRPr>
            </a:lvl1pPr>
          </a:lstStyle>
          <a:p>
            <a:pPr>
              <a:defRPr/>
            </a:pPr>
            <a:fld id="{6B9FEA43-67EA-4056-98C2-62AE90DC93D8}" type="slidenum">
              <a:rPr lang="en-US" altLang="en-US"/>
              <a:pPr>
                <a:defRPr/>
              </a:pPr>
              <a:t>‹#›</a:t>
            </a:fld>
            <a:endParaRPr lang="en-US" altLang="en-US"/>
          </a:p>
        </p:txBody>
      </p:sp>
    </p:spTree>
    <p:extLst>
      <p:ext uri="{BB962C8B-B14F-4D97-AF65-F5344CB8AC3E}">
        <p14:creationId xmlns:p14="http://schemas.microsoft.com/office/powerpoint/2010/main" val="449217368"/>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2E9B65-B770-4732-930A-6BBED291E431}"/>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69502FAC-21C8-4FC1-87A3-BEA689CA7B08}" type="datetimeFigureOut">
              <a:rPr lang="en-US"/>
              <a:pPr>
                <a:defRPr/>
              </a:pPr>
              <a:t>3/14/2022</a:t>
            </a:fld>
            <a:endParaRPr lang="en-US"/>
          </a:p>
        </p:txBody>
      </p:sp>
      <p:sp>
        <p:nvSpPr>
          <p:cNvPr id="5" name="Footer Placeholder 4">
            <a:extLst>
              <a:ext uri="{FF2B5EF4-FFF2-40B4-BE49-F238E27FC236}">
                <a16:creationId xmlns:a16="http://schemas.microsoft.com/office/drawing/2014/main" id="{B716A195-7F1A-4251-941D-4C69082E0053}"/>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7C2F58F7-E48C-4F24-82A8-5FCD692472EB}"/>
              </a:ext>
            </a:extLst>
          </p:cNvPr>
          <p:cNvSpPr>
            <a:spLocks noGrp="1"/>
          </p:cNvSpPr>
          <p:nvPr>
            <p:ph type="sldNum" sz="quarter" idx="12"/>
          </p:nvPr>
        </p:nvSpPr>
        <p:spPr/>
        <p:txBody>
          <a:bodyPr/>
          <a:lstStyle>
            <a:lvl1pPr fontAlgn="auto">
              <a:spcBef>
                <a:spcPts val="0"/>
              </a:spcBef>
              <a:spcAft>
                <a:spcPts val="0"/>
              </a:spcAft>
              <a:defRPr>
                <a:cs typeface="+mn-cs"/>
              </a:defRPr>
            </a:lvl1pPr>
          </a:lstStyle>
          <a:p>
            <a:pPr>
              <a:defRPr/>
            </a:pPr>
            <a:fld id="{DEB28FA3-57F5-4F4C-9535-42F6C9893FE4}" type="slidenum">
              <a:rPr lang="en-US" altLang="en-US"/>
              <a:pPr>
                <a:defRPr/>
              </a:pPr>
              <a:t>‹#›</a:t>
            </a:fld>
            <a:endParaRPr lang="en-US" altLang="en-US"/>
          </a:p>
        </p:txBody>
      </p:sp>
    </p:spTree>
    <p:extLst>
      <p:ext uri="{BB962C8B-B14F-4D97-AF65-F5344CB8AC3E}">
        <p14:creationId xmlns:p14="http://schemas.microsoft.com/office/powerpoint/2010/main" val="4038682857"/>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B8C816DF-E95F-4E79-8040-276037B8ED51}"/>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B1D24979-6291-46B4-B5CB-C4B872CD5CD9}" type="slidenum">
              <a:rPr lang="en-US" altLang="en-US"/>
              <a:pPr>
                <a:defRPr/>
              </a:pPr>
              <a:t>‹#›</a:t>
            </a:fld>
            <a:endParaRPr lang="en-US" altLang="en-US"/>
          </a:p>
        </p:txBody>
      </p:sp>
    </p:spTree>
    <p:extLst>
      <p:ext uri="{BB962C8B-B14F-4D97-AF65-F5344CB8AC3E}">
        <p14:creationId xmlns:p14="http://schemas.microsoft.com/office/powerpoint/2010/main" val="108720265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B2C434-F0FD-4E25-98C1-2305D0C0D81C}"/>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2DD324B-8538-4A3D-B292-A8242C88F975}"/>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A9034609-8707-421F-BB84-56662BA372E9}" type="slidenum">
              <a:rPr lang="en-US" altLang="en-US"/>
              <a:pPr>
                <a:defRPr/>
              </a:pPr>
              <a:t>‹#›</a:t>
            </a:fld>
            <a:endParaRPr lang="en-US" altLang="en-US"/>
          </a:p>
        </p:txBody>
      </p:sp>
    </p:spTree>
    <p:extLst>
      <p:ext uri="{BB962C8B-B14F-4D97-AF65-F5344CB8AC3E}">
        <p14:creationId xmlns:p14="http://schemas.microsoft.com/office/powerpoint/2010/main" val="74440335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4FF933-CC35-4A46-8361-1D2ACD532B86}"/>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156AA7B-BB5A-43D4-AE7F-A1492E2118D3}"/>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EA9A71A2-502F-47D9-A0F7-E5A0EE0727A1}" type="slidenum">
              <a:rPr lang="en-US" altLang="en-US"/>
              <a:pPr>
                <a:defRPr/>
              </a:pPr>
              <a:t>‹#›</a:t>
            </a:fld>
            <a:endParaRPr lang="en-US" altLang="en-US"/>
          </a:p>
        </p:txBody>
      </p:sp>
    </p:spTree>
    <p:extLst>
      <p:ext uri="{BB962C8B-B14F-4D97-AF65-F5344CB8AC3E}">
        <p14:creationId xmlns:p14="http://schemas.microsoft.com/office/powerpoint/2010/main" val="39391934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B724BD-18EA-4BF7-A099-E92670FE1401}"/>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45330E7-9BF0-418F-B9F5-D716F5C843C3}" type="datetimeFigureOut">
              <a:rPr lang="en-US"/>
              <a:pPr>
                <a:defRPr/>
              </a:pPr>
              <a:t>3/14/2022</a:t>
            </a:fld>
            <a:endParaRPr lang="en-US"/>
          </a:p>
        </p:txBody>
      </p:sp>
      <p:sp>
        <p:nvSpPr>
          <p:cNvPr id="5" name="Footer Placeholder 4">
            <a:extLst>
              <a:ext uri="{FF2B5EF4-FFF2-40B4-BE49-F238E27FC236}">
                <a16:creationId xmlns:a16="http://schemas.microsoft.com/office/drawing/2014/main" id="{5A698E99-1FFC-4E62-9285-2E5B48F1A254}"/>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6C0E3DF4-3E31-473C-B163-72A196457848}"/>
              </a:ext>
            </a:extLst>
          </p:cNvPr>
          <p:cNvSpPr>
            <a:spLocks noGrp="1"/>
          </p:cNvSpPr>
          <p:nvPr>
            <p:ph type="sldNum" sz="quarter" idx="12"/>
          </p:nvPr>
        </p:nvSpPr>
        <p:spPr/>
        <p:txBody>
          <a:bodyPr/>
          <a:lstStyle>
            <a:lvl1pPr fontAlgn="auto">
              <a:spcBef>
                <a:spcPts val="0"/>
              </a:spcBef>
              <a:spcAft>
                <a:spcPts val="0"/>
              </a:spcAft>
              <a:defRPr>
                <a:cs typeface="+mn-cs"/>
              </a:defRPr>
            </a:lvl1pPr>
          </a:lstStyle>
          <a:p>
            <a:pPr>
              <a:defRPr/>
            </a:pPr>
            <a:fld id="{B6B7C0B3-15B6-4EB0-ACB9-C954DA848B54}" type="slidenum">
              <a:rPr lang="en-US" altLang="en-US"/>
              <a:pPr>
                <a:defRPr/>
              </a:pPr>
              <a:t>‹#›</a:t>
            </a:fld>
            <a:endParaRPr lang="en-US" altLang="en-US"/>
          </a:p>
        </p:txBody>
      </p:sp>
    </p:spTree>
    <p:extLst>
      <p:ext uri="{BB962C8B-B14F-4D97-AF65-F5344CB8AC3E}">
        <p14:creationId xmlns:p14="http://schemas.microsoft.com/office/powerpoint/2010/main" val="136699921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225D82-003E-4577-BB81-D2173B08F628}"/>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3689B40B-1996-4E77-B3E7-D67ED4353E03}"/>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208A11F2-6A56-4F4D-808C-DC9562867E0D}" type="slidenum">
              <a:rPr lang="en-US" altLang="en-US"/>
              <a:pPr>
                <a:defRPr/>
              </a:pPr>
              <a:t>‹#›</a:t>
            </a:fld>
            <a:endParaRPr lang="en-US" altLang="en-US"/>
          </a:p>
        </p:txBody>
      </p:sp>
    </p:spTree>
    <p:extLst>
      <p:ext uri="{BB962C8B-B14F-4D97-AF65-F5344CB8AC3E}">
        <p14:creationId xmlns:p14="http://schemas.microsoft.com/office/powerpoint/2010/main" val="2026583439"/>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E58A94F-C864-40B2-8CCD-A14BB914A3BE}"/>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18D3A21-A3FF-4A09-85DA-3A5C3C260E78}" type="datetimeFigureOut">
              <a:rPr lang="en-US"/>
              <a:pPr>
                <a:defRPr/>
              </a:pPr>
              <a:t>3/14/2022</a:t>
            </a:fld>
            <a:endParaRPr lang="en-US"/>
          </a:p>
        </p:txBody>
      </p:sp>
      <p:sp>
        <p:nvSpPr>
          <p:cNvPr id="5" name="Footer Placeholder 4">
            <a:extLst>
              <a:ext uri="{FF2B5EF4-FFF2-40B4-BE49-F238E27FC236}">
                <a16:creationId xmlns:a16="http://schemas.microsoft.com/office/drawing/2014/main" id="{46EE36FB-970D-428A-AC72-EA81CA94E749}"/>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F7B49E89-E8EE-49BB-96FC-7680A2EB249E}"/>
              </a:ext>
            </a:extLst>
          </p:cNvPr>
          <p:cNvSpPr>
            <a:spLocks noGrp="1"/>
          </p:cNvSpPr>
          <p:nvPr>
            <p:ph type="sldNum" sz="quarter" idx="12"/>
          </p:nvPr>
        </p:nvSpPr>
        <p:spPr/>
        <p:txBody>
          <a:bodyPr/>
          <a:lstStyle>
            <a:lvl1pPr fontAlgn="auto">
              <a:spcBef>
                <a:spcPts val="0"/>
              </a:spcBef>
              <a:spcAft>
                <a:spcPts val="0"/>
              </a:spcAft>
              <a:defRPr>
                <a:cs typeface="+mn-cs"/>
              </a:defRPr>
            </a:lvl1pPr>
          </a:lstStyle>
          <a:p>
            <a:pPr>
              <a:defRPr/>
            </a:pPr>
            <a:fld id="{54E381FA-E774-4FA9-AB4B-C3706A786B11}" type="slidenum">
              <a:rPr lang="en-US" altLang="en-US"/>
              <a:pPr>
                <a:defRPr/>
              </a:pPr>
              <a:t>‹#›</a:t>
            </a:fld>
            <a:endParaRPr lang="en-US" altLang="en-US"/>
          </a:p>
        </p:txBody>
      </p:sp>
    </p:spTree>
    <p:extLst>
      <p:ext uri="{BB962C8B-B14F-4D97-AF65-F5344CB8AC3E}">
        <p14:creationId xmlns:p14="http://schemas.microsoft.com/office/powerpoint/2010/main" val="78734248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4EC04C81-3298-4772-9C03-9317720B9A58}"/>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9E40E26F-A16F-47BC-B550-EAF794DB217B}" type="slidenum">
              <a:rPr lang="en-US" altLang="en-US"/>
              <a:pPr>
                <a:defRPr/>
              </a:pPr>
              <a:t>‹#›</a:t>
            </a:fld>
            <a:endParaRPr lang="en-US" altLang="en-US"/>
          </a:p>
        </p:txBody>
      </p:sp>
    </p:spTree>
    <p:extLst>
      <p:ext uri="{BB962C8B-B14F-4D97-AF65-F5344CB8AC3E}">
        <p14:creationId xmlns:p14="http://schemas.microsoft.com/office/powerpoint/2010/main" val="1427517012"/>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DBC00E-AB07-4E1D-AE25-9260149D2759}"/>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569A26F-3AED-4D6F-ABE1-95FE45AA3149}"/>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A2600C5A-6AEF-44C7-ABC5-BA46E5F7CF55}" type="slidenum">
              <a:rPr lang="en-US" altLang="en-US"/>
              <a:pPr>
                <a:defRPr/>
              </a:pPr>
              <a:t>‹#›</a:t>
            </a:fld>
            <a:endParaRPr lang="en-US" altLang="en-US"/>
          </a:p>
        </p:txBody>
      </p:sp>
    </p:spTree>
    <p:extLst>
      <p:ext uri="{BB962C8B-B14F-4D97-AF65-F5344CB8AC3E}">
        <p14:creationId xmlns:p14="http://schemas.microsoft.com/office/powerpoint/2010/main" val="3927238129"/>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5E92B-B202-4709-82F5-DB9FA483FD8B}"/>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0A103A-D86C-417B-8760-496492765919}"/>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51C8F1FA-77C3-4A8A-B970-88D0DEC8DB33}" type="slidenum">
              <a:rPr lang="en-US" altLang="en-US"/>
              <a:pPr>
                <a:defRPr/>
              </a:pPr>
              <a:t>‹#›</a:t>
            </a:fld>
            <a:endParaRPr lang="en-US" altLang="en-US"/>
          </a:p>
        </p:txBody>
      </p:sp>
    </p:spTree>
    <p:extLst>
      <p:ext uri="{BB962C8B-B14F-4D97-AF65-F5344CB8AC3E}">
        <p14:creationId xmlns:p14="http://schemas.microsoft.com/office/powerpoint/2010/main" val="3637092613"/>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34AECB8-F434-4857-9706-41674E219A38}"/>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F30A48A4-3D12-4FF2-BABF-A51708496A9F}" type="datetimeFigureOut">
              <a:rPr lang="en-US"/>
              <a:pPr>
                <a:defRPr/>
              </a:pPr>
              <a:t>3/14/2022</a:t>
            </a:fld>
            <a:endParaRPr lang="en-US"/>
          </a:p>
        </p:txBody>
      </p:sp>
      <p:sp>
        <p:nvSpPr>
          <p:cNvPr id="5" name="Footer Placeholder 4">
            <a:extLst>
              <a:ext uri="{FF2B5EF4-FFF2-40B4-BE49-F238E27FC236}">
                <a16:creationId xmlns:a16="http://schemas.microsoft.com/office/drawing/2014/main" id="{87348127-75D4-4CAE-B32C-5C21BAA6EB99}"/>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9DCEAC8D-22AA-4412-9858-E254C19D0035}"/>
              </a:ext>
            </a:extLst>
          </p:cNvPr>
          <p:cNvSpPr>
            <a:spLocks noGrp="1"/>
          </p:cNvSpPr>
          <p:nvPr>
            <p:ph type="sldNum" sz="quarter" idx="12"/>
          </p:nvPr>
        </p:nvSpPr>
        <p:spPr/>
        <p:txBody>
          <a:bodyPr/>
          <a:lstStyle>
            <a:lvl1pPr fontAlgn="auto">
              <a:spcBef>
                <a:spcPts val="0"/>
              </a:spcBef>
              <a:spcAft>
                <a:spcPts val="0"/>
              </a:spcAft>
              <a:defRPr>
                <a:cs typeface="+mn-cs"/>
              </a:defRPr>
            </a:lvl1pPr>
          </a:lstStyle>
          <a:p>
            <a:pPr>
              <a:defRPr/>
            </a:pPr>
            <a:fld id="{7D1D36C3-70AE-4CF0-B07B-A94AF222266D}" type="slidenum">
              <a:rPr lang="en-US" altLang="en-US"/>
              <a:pPr>
                <a:defRPr/>
              </a:pPr>
              <a:t>‹#›</a:t>
            </a:fld>
            <a:endParaRPr lang="en-US" altLang="en-US"/>
          </a:p>
        </p:txBody>
      </p:sp>
    </p:spTree>
    <p:extLst>
      <p:ext uri="{BB962C8B-B14F-4D97-AF65-F5344CB8AC3E}">
        <p14:creationId xmlns:p14="http://schemas.microsoft.com/office/powerpoint/2010/main" val="92791024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C07C7A-1939-4817-B42D-4DE3C2914079}"/>
              </a:ext>
            </a:extLst>
          </p:cNvPr>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a:extLst>
              <a:ext uri="{FF2B5EF4-FFF2-40B4-BE49-F238E27FC236}">
                <a16:creationId xmlns:a16="http://schemas.microsoft.com/office/drawing/2014/main" id="{D9E63359-FFD4-4B0D-B245-F906206BA0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4B3A85C4-EBAE-4165-B18E-4ABB142FC5C9}"/>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AEB0164F-6302-4F1B-8F00-9553419DC32C}" type="slidenum">
              <a:rPr lang="en-US" altLang="en-US"/>
              <a:pPr>
                <a:defRPr/>
              </a:pPr>
              <a:t>‹#›</a:t>
            </a:fld>
            <a:endParaRPr lang="en-US" altLang="en-US"/>
          </a:p>
        </p:txBody>
      </p:sp>
    </p:spTree>
    <p:extLst>
      <p:ext uri="{BB962C8B-B14F-4D97-AF65-F5344CB8AC3E}">
        <p14:creationId xmlns:p14="http://schemas.microsoft.com/office/powerpoint/2010/main" val="26053356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852A96EC-BB31-478D-BF45-D946F4F91975}"/>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A938B91-630D-4928-AEF8-50ABC36A3AA5}" type="slidenum">
              <a:rPr lang="en-US" altLang="en-US"/>
              <a:pPr>
                <a:defRPr/>
              </a:pPr>
              <a:t>‹#›</a:t>
            </a:fld>
            <a:endParaRPr lang="en-US" altLang="en-US"/>
          </a:p>
        </p:txBody>
      </p:sp>
    </p:spTree>
    <p:extLst>
      <p:ext uri="{BB962C8B-B14F-4D97-AF65-F5344CB8AC3E}">
        <p14:creationId xmlns:p14="http://schemas.microsoft.com/office/powerpoint/2010/main" val="1646389516"/>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8A9229-0E9A-4AA7-96C0-46A7F906E4B0}"/>
              </a:ext>
            </a:extLst>
          </p:cNvPr>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a:extLst>
              <a:ext uri="{FF2B5EF4-FFF2-40B4-BE49-F238E27FC236}">
                <a16:creationId xmlns:a16="http://schemas.microsoft.com/office/drawing/2014/main" id="{7BEB53AA-EDA3-41D0-8AA7-4FB8415AA0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398B657A-4BB3-4085-A12D-98BCD58C7706}"/>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44E8EC65-8B44-489F-BFE1-DB1EF63C49C1}" type="slidenum">
              <a:rPr lang="en-US" altLang="en-US"/>
              <a:pPr>
                <a:defRPr/>
              </a:pPr>
              <a:t>‹#›</a:t>
            </a:fld>
            <a:endParaRPr lang="en-US" altLang="en-US"/>
          </a:p>
        </p:txBody>
      </p:sp>
    </p:spTree>
    <p:extLst>
      <p:ext uri="{BB962C8B-B14F-4D97-AF65-F5344CB8AC3E}">
        <p14:creationId xmlns:p14="http://schemas.microsoft.com/office/powerpoint/2010/main" val="41467849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A4B8BFE6-5D65-4AC2-B709-B9FFEF4F2953}"/>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858D9483-22F8-41CA-86B6-0E38E57F022F}" type="slidenum">
              <a:rPr lang="en-US" altLang="en-US"/>
              <a:pPr>
                <a:defRPr/>
              </a:pPr>
              <a:t>‹#›</a:t>
            </a:fld>
            <a:endParaRPr lang="en-US" altLang="en-US"/>
          </a:p>
        </p:txBody>
      </p:sp>
    </p:spTree>
    <p:extLst>
      <p:ext uri="{BB962C8B-B14F-4D97-AF65-F5344CB8AC3E}">
        <p14:creationId xmlns:p14="http://schemas.microsoft.com/office/powerpoint/2010/main" val="1157750462"/>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B1DDF8-1020-40A4-BC8E-F53D43CF2552}"/>
              </a:ext>
            </a:extLst>
          </p:cNvPr>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a:extLst>
              <a:ext uri="{FF2B5EF4-FFF2-40B4-BE49-F238E27FC236}">
                <a16:creationId xmlns:a16="http://schemas.microsoft.com/office/drawing/2014/main" id="{D42B84C7-AF76-4FF8-85BB-1FE52D69D9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3CC2F2A4-EBA8-4652-A136-0CC62919E54A}"/>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7858D6AE-2A72-4C38-9F7C-88627D6E1F60}" type="slidenum">
              <a:rPr lang="en-US" altLang="en-US"/>
              <a:pPr>
                <a:defRPr/>
              </a:pPr>
              <a:t>‹#›</a:t>
            </a:fld>
            <a:endParaRPr lang="en-US" altLang="en-US"/>
          </a:p>
        </p:txBody>
      </p:sp>
    </p:spTree>
    <p:extLst>
      <p:ext uri="{BB962C8B-B14F-4D97-AF65-F5344CB8AC3E}">
        <p14:creationId xmlns:p14="http://schemas.microsoft.com/office/powerpoint/2010/main" val="21971198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8358AA-FB8F-4038-8CC4-8E7C5BEB3B24}"/>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B213728-97D5-45B4-9480-F5318DA387C5}"/>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E20AFB74-E786-4D63-9915-25EC4FEAB599}" type="slidenum">
              <a:rPr lang="en-US" altLang="en-US"/>
              <a:pPr>
                <a:defRPr/>
              </a:pPr>
              <a:t>‹#›</a:t>
            </a:fld>
            <a:endParaRPr lang="en-US" altLang="en-US"/>
          </a:p>
        </p:txBody>
      </p:sp>
    </p:spTree>
    <p:extLst>
      <p:ext uri="{BB962C8B-B14F-4D97-AF65-F5344CB8AC3E}">
        <p14:creationId xmlns:p14="http://schemas.microsoft.com/office/powerpoint/2010/main" val="3565817588"/>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05C3883F-B6B9-4FEC-B84B-29A32359E9B4}"/>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96B51CE6-70AD-4173-98C6-71D086EF9BC0}" type="slidenum">
              <a:rPr lang="en-US" altLang="en-US"/>
              <a:pPr>
                <a:defRPr/>
              </a:pPr>
              <a:t>‹#›</a:t>
            </a:fld>
            <a:endParaRPr lang="en-US" altLang="en-US"/>
          </a:p>
        </p:txBody>
      </p:sp>
    </p:spTree>
    <p:extLst>
      <p:ext uri="{BB962C8B-B14F-4D97-AF65-F5344CB8AC3E}">
        <p14:creationId xmlns:p14="http://schemas.microsoft.com/office/powerpoint/2010/main" val="2162411828"/>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BB2BF5-830A-492B-96A1-D8BB5846B479}"/>
              </a:ext>
            </a:extLst>
          </p:cNvPr>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a:extLst>
              <a:ext uri="{FF2B5EF4-FFF2-40B4-BE49-F238E27FC236}">
                <a16:creationId xmlns:a16="http://schemas.microsoft.com/office/drawing/2014/main" id="{64E7B701-EDB5-4329-831F-CA03A95B44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2F0107D6-0481-4BD5-A25C-B4BA2223AB06}"/>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914385EB-50A3-40B9-B6C0-6AF476DD2352}" type="slidenum">
              <a:rPr lang="en-US" altLang="en-US"/>
              <a:pPr>
                <a:defRPr/>
              </a:pPr>
              <a:t>‹#›</a:t>
            </a:fld>
            <a:endParaRPr lang="en-US" altLang="en-US"/>
          </a:p>
        </p:txBody>
      </p:sp>
    </p:spTree>
    <p:extLst>
      <p:ext uri="{BB962C8B-B14F-4D97-AF65-F5344CB8AC3E}">
        <p14:creationId xmlns:p14="http://schemas.microsoft.com/office/powerpoint/2010/main" val="414177839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70A4FD-E236-4A85-B79C-F6AD86C4AE90}"/>
              </a:ext>
            </a:extLst>
          </p:cNvPr>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a:extLst>
              <a:ext uri="{FF2B5EF4-FFF2-40B4-BE49-F238E27FC236}">
                <a16:creationId xmlns:a16="http://schemas.microsoft.com/office/drawing/2014/main" id="{8FCEBBBE-BD06-4F20-8425-F58615484F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CFDD40DC-4487-4CD6-BC37-628682CDCC65}"/>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9332662D-C356-45BA-A0DE-D9F95B1C7510}" type="slidenum">
              <a:rPr lang="en-US" altLang="en-US"/>
              <a:pPr>
                <a:defRPr/>
              </a:pPr>
              <a:t>‹#›</a:t>
            </a:fld>
            <a:endParaRPr lang="en-US" altLang="en-US"/>
          </a:p>
        </p:txBody>
      </p:sp>
    </p:spTree>
    <p:extLst>
      <p:ext uri="{BB962C8B-B14F-4D97-AF65-F5344CB8AC3E}">
        <p14:creationId xmlns:p14="http://schemas.microsoft.com/office/powerpoint/2010/main" val="222124230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C29D2B2B-968F-41A3-9A71-3B66DE5F7560}"/>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1F10350-FA5B-47B7-B140-CEAD7F9F03E0}" type="slidenum">
              <a:rPr lang="en-US" altLang="en-US"/>
              <a:pPr>
                <a:defRPr/>
              </a:pPr>
              <a:t>‹#›</a:t>
            </a:fld>
            <a:endParaRPr lang="en-US" altLang="en-US"/>
          </a:p>
        </p:txBody>
      </p:sp>
    </p:spTree>
    <p:extLst>
      <p:ext uri="{BB962C8B-B14F-4D97-AF65-F5344CB8AC3E}">
        <p14:creationId xmlns:p14="http://schemas.microsoft.com/office/powerpoint/2010/main" val="1523470155"/>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9895E83D-903B-4A15-9628-77328D8C3288}"/>
              </a:ext>
            </a:extLst>
          </p:cNvPr>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34ED1A3-41EE-450E-A318-CEE2C078E12B}" type="slidenum">
              <a:rPr lang="en-US"/>
              <a:pPr>
                <a:defRPr/>
              </a:pPr>
              <a:t>‹#›</a:t>
            </a:fld>
            <a:endParaRPr lang="en-US"/>
          </a:p>
        </p:txBody>
      </p:sp>
    </p:spTree>
    <p:extLst>
      <p:ext uri="{BB962C8B-B14F-4D97-AF65-F5344CB8AC3E}">
        <p14:creationId xmlns:p14="http://schemas.microsoft.com/office/powerpoint/2010/main" val="4284999212"/>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161285-51B6-428A-89C8-1C79351BD214}"/>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71DD514-2920-4F01-BC17-5FC79B931DC5}"/>
              </a:ext>
            </a:extLst>
          </p:cNvPr>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F9C987A5-461B-46F0-AFE7-3C0CB20BEEFC}" type="slidenum">
              <a:rPr lang="en-US"/>
              <a:pPr>
                <a:defRPr/>
              </a:pPr>
              <a:t>‹#›</a:t>
            </a:fld>
            <a:endParaRPr lang="en-US"/>
          </a:p>
        </p:txBody>
      </p:sp>
    </p:spTree>
    <p:extLst>
      <p:ext uri="{BB962C8B-B14F-4D97-AF65-F5344CB8AC3E}">
        <p14:creationId xmlns:p14="http://schemas.microsoft.com/office/powerpoint/2010/main" val="290200777"/>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1F0329-6084-4D56-919E-0928EA7C07C9}"/>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1BA7DD6-841C-4E4F-B781-0244BA48A0F2}"/>
              </a:ext>
            </a:extLst>
          </p:cNvPr>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B2D73988-32C9-40F9-B14B-271F6718447D}" type="slidenum">
              <a:rPr lang="en-US"/>
              <a:pPr>
                <a:defRPr/>
              </a:pPr>
              <a:t>‹#›</a:t>
            </a:fld>
            <a:endParaRPr lang="en-US"/>
          </a:p>
        </p:txBody>
      </p:sp>
    </p:spTree>
    <p:extLst>
      <p:ext uri="{BB962C8B-B14F-4D97-AF65-F5344CB8AC3E}">
        <p14:creationId xmlns:p14="http://schemas.microsoft.com/office/powerpoint/2010/main" val="331571220"/>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5" y="1879600"/>
            <a:ext cx="4138613"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879600"/>
            <a:ext cx="41402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8A352AB-7730-45A2-BE80-85E9BEAA395E}"/>
              </a:ext>
            </a:extLst>
          </p:cNvPr>
          <p:cNvSpPr>
            <a:spLocks noGrp="1"/>
          </p:cNvSpPr>
          <p:nvPr>
            <p:ph type="sldNum" sz="quarter" idx="10"/>
          </p:nvPr>
        </p:nvSpPr>
        <p:spPr/>
        <p:txBody>
          <a:bodyPr/>
          <a:lstStyle>
            <a:lvl1pPr>
              <a:defRPr/>
            </a:lvl1pPr>
          </a:lstStyle>
          <a:p>
            <a:pPr>
              <a:defRPr/>
            </a:pPr>
            <a:fld id="{F73232C1-46C6-40EE-B1CF-9F109DEFF799}" type="slidenum">
              <a:rPr lang="en-US"/>
              <a:pPr>
                <a:defRPr/>
              </a:pPr>
              <a:t>‹#›</a:t>
            </a:fld>
            <a:endParaRPr lang="en-US"/>
          </a:p>
        </p:txBody>
      </p:sp>
    </p:spTree>
    <p:extLst>
      <p:ext uri="{BB962C8B-B14F-4D97-AF65-F5344CB8AC3E}">
        <p14:creationId xmlns:p14="http://schemas.microsoft.com/office/powerpoint/2010/main" val="3767901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7DA506-399C-4837-A7B7-92AADB95B5E5}"/>
              </a:ext>
            </a:extLst>
          </p:cNvPr>
          <p:cNvSpPr txBox="1">
            <a:spLocks/>
          </p:cNvSpPr>
          <p:nvPr userDrawn="1"/>
        </p:nvSpPr>
        <p:spPr>
          <a:xfrm>
            <a:off x="8686800" y="109538"/>
            <a:ext cx="374650"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18204FF7-4F0E-4F73-8228-F8CFDFA29BD4}" type="slidenum">
              <a:rPr lang="en-US" sz="1400" b="1" smtClean="0"/>
              <a:pPr algn="r">
                <a:defRPr/>
              </a:pPr>
              <a:t>‹#›</a:t>
            </a:fld>
            <a:endParaRPr lang="en-US" sz="1400" b="1" dirty="0"/>
          </a:p>
        </p:txBody>
      </p:sp>
      <p:sp>
        <p:nvSpPr>
          <p:cNvPr id="2" name="Title 1"/>
          <p:cNvSpPr>
            <a:spLocks noGrp="1"/>
          </p:cNvSpPr>
          <p:nvPr>
            <p:ph type="title"/>
          </p:nvPr>
        </p:nvSpPr>
        <p:spPr>
          <a:xfrm>
            <a:off x="457201" y="474579"/>
            <a:ext cx="8171744" cy="528638"/>
          </a:xfrm>
        </p:spPr>
        <p:txBody>
          <a:bodyPr>
            <a:normAutofit/>
          </a:bodyPr>
          <a:lstStyle>
            <a:lvl1pPr algn="l">
              <a:defRPr sz="4000" b="1">
                <a:solidFill>
                  <a:srgbClr val="004987"/>
                </a:solidFill>
              </a:defRPr>
            </a:lvl1pPr>
          </a:lstStyle>
          <a:p>
            <a:r>
              <a:rPr lang="en-US" dirty="0"/>
              <a:t>Click to edit Master title style</a:t>
            </a:r>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1113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73C91BB0-1CC8-404D-938B-7E4A9B9FABF8}"/>
              </a:ext>
            </a:extLst>
          </p:cNvPr>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555308E4-20C6-4E42-9426-12F361AB8AF8}" type="slidenum">
              <a:rPr lang="en-US"/>
              <a:pPr>
                <a:defRPr/>
              </a:pPr>
              <a:t>‹#›</a:t>
            </a:fld>
            <a:endParaRPr lang="en-US"/>
          </a:p>
        </p:txBody>
      </p:sp>
    </p:spTree>
    <p:extLst>
      <p:ext uri="{BB962C8B-B14F-4D97-AF65-F5344CB8AC3E}">
        <p14:creationId xmlns:p14="http://schemas.microsoft.com/office/powerpoint/2010/main" val="416551040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52C829-CDC8-4E43-8C02-069B8B554B6F}"/>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B3030AC-4071-45BC-AB51-9C10632CBE75}" type="datetimeFigureOut">
              <a:rPr lang="en-US"/>
              <a:pPr>
                <a:defRPr/>
              </a:pPr>
              <a:t>3/14/2022</a:t>
            </a:fld>
            <a:endParaRPr lang="en-US"/>
          </a:p>
        </p:txBody>
      </p:sp>
      <p:sp>
        <p:nvSpPr>
          <p:cNvPr id="5" name="Footer Placeholder 4">
            <a:extLst>
              <a:ext uri="{FF2B5EF4-FFF2-40B4-BE49-F238E27FC236}">
                <a16:creationId xmlns:a16="http://schemas.microsoft.com/office/drawing/2014/main" id="{A02FD323-B5F3-4335-8485-4BD810A99F5C}"/>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38E09C00-D904-4B38-A544-C21A40F80997}"/>
              </a:ext>
            </a:extLst>
          </p:cNvPr>
          <p:cNvSpPr>
            <a:spLocks noGrp="1"/>
          </p:cNvSpPr>
          <p:nvPr>
            <p:ph type="sldNum" sz="quarter" idx="12"/>
          </p:nvPr>
        </p:nvSpPr>
        <p:spPr/>
        <p:txBody>
          <a:bodyPr/>
          <a:lstStyle>
            <a:lvl1pPr fontAlgn="auto">
              <a:spcBef>
                <a:spcPts val="0"/>
              </a:spcBef>
              <a:spcAft>
                <a:spcPts val="0"/>
              </a:spcAft>
              <a:defRPr>
                <a:cs typeface="+mn-cs"/>
              </a:defRPr>
            </a:lvl1pPr>
          </a:lstStyle>
          <a:p>
            <a:pPr>
              <a:defRPr/>
            </a:pPr>
            <a:fld id="{FCD25A31-5B16-4ABF-8EC5-672DA79BAF5D}" type="slidenum">
              <a:rPr lang="en-US" altLang="en-US"/>
              <a:pPr>
                <a:defRPr/>
              </a:pPr>
              <a:t>‹#›</a:t>
            </a:fld>
            <a:endParaRPr lang="en-US" altLang="en-US"/>
          </a:p>
        </p:txBody>
      </p:sp>
    </p:spTree>
    <p:extLst>
      <p:ext uri="{BB962C8B-B14F-4D97-AF65-F5344CB8AC3E}">
        <p14:creationId xmlns:p14="http://schemas.microsoft.com/office/powerpoint/2010/main" val="119475853"/>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61D772-5483-4731-82CE-E3EB00B20A95}"/>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8C96801-4F06-4BF6-8649-0BB4DCFFD65F}"/>
              </a:ext>
            </a:extLst>
          </p:cNvPr>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7C8DE9A1-4C07-4BDF-BA34-E49ACF22A763}" type="slidenum">
              <a:rPr lang="en-US"/>
              <a:pPr>
                <a:defRPr/>
              </a:pPr>
              <a:t>‹#›</a:t>
            </a:fld>
            <a:endParaRPr lang="en-US"/>
          </a:p>
        </p:txBody>
      </p:sp>
    </p:spTree>
    <p:extLst>
      <p:ext uri="{BB962C8B-B14F-4D97-AF65-F5344CB8AC3E}">
        <p14:creationId xmlns:p14="http://schemas.microsoft.com/office/powerpoint/2010/main" val="2187819730"/>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D52879-D97E-4121-9D42-BAA4C6E7CB1C}"/>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7C737-288F-47C4-9DC6-C8DD530462C8}"/>
              </a:ext>
            </a:extLst>
          </p:cNvPr>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AEE3E8AC-B8BD-416A-AEBC-D09765933D1D}" type="slidenum">
              <a:rPr lang="en-US"/>
              <a:pPr>
                <a:defRPr/>
              </a:pPr>
              <a:t>‹#›</a:t>
            </a:fld>
            <a:endParaRPr lang="en-US"/>
          </a:p>
        </p:txBody>
      </p:sp>
    </p:spTree>
    <p:extLst>
      <p:ext uri="{BB962C8B-B14F-4D97-AF65-F5344CB8AC3E}">
        <p14:creationId xmlns:p14="http://schemas.microsoft.com/office/powerpoint/2010/main" val="319154961"/>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6786DF4-39E8-4525-8C40-DE466A153CFA}"/>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42AE69AC-28DD-4755-8697-59FFFE55D999}" type="datetimeFigureOut">
              <a:rPr lang="en-US"/>
              <a:pPr>
                <a:defRPr/>
              </a:pPr>
              <a:t>3/14/2022</a:t>
            </a:fld>
            <a:endParaRPr lang="en-US"/>
          </a:p>
        </p:txBody>
      </p:sp>
      <p:sp>
        <p:nvSpPr>
          <p:cNvPr id="5" name="Footer Placeholder 4">
            <a:extLst>
              <a:ext uri="{FF2B5EF4-FFF2-40B4-BE49-F238E27FC236}">
                <a16:creationId xmlns:a16="http://schemas.microsoft.com/office/drawing/2014/main" id="{BEC949EB-A0B6-4E31-9FC9-975F380A8798}"/>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57BD43B5-9498-438F-A0AB-0ED594A6C136}"/>
              </a:ext>
            </a:extLst>
          </p:cNvPr>
          <p:cNvSpPr>
            <a:spLocks noGrp="1"/>
          </p:cNvSpPr>
          <p:nvPr>
            <p:ph type="sldNum" sz="quarter" idx="12"/>
          </p:nvPr>
        </p:nvSpPr>
        <p:spPr/>
        <p:txBody>
          <a:bodyPr/>
          <a:lstStyle>
            <a:lvl1pPr eaLnBrk="0" hangingPunct="0">
              <a:defRPr>
                <a:latin typeface="Calibri" panose="020F0502020204030204" pitchFamily="34" charset="0"/>
                <a:cs typeface="+mn-cs"/>
              </a:defRPr>
            </a:lvl1pPr>
          </a:lstStyle>
          <a:p>
            <a:pPr>
              <a:defRPr/>
            </a:pPr>
            <a:fld id="{7E32E200-6E15-4B89-801C-4DF40D8FF2B4}" type="slidenum">
              <a:rPr lang="en-US"/>
              <a:pPr>
                <a:defRPr/>
              </a:pPr>
              <a:t>‹#›</a:t>
            </a:fld>
            <a:endParaRPr lang="en-US"/>
          </a:p>
        </p:txBody>
      </p:sp>
    </p:spTree>
    <p:extLst>
      <p:ext uri="{BB962C8B-B14F-4D97-AF65-F5344CB8AC3E}">
        <p14:creationId xmlns:p14="http://schemas.microsoft.com/office/powerpoint/2010/main" val="1880400473"/>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C2A3264E-2BDD-43BD-8A10-DAF42D307A69}"/>
              </a:ext>
            </a:extLst>
          </p:cNvPr>
          <p:cNvSpPr>
            <a:spLocks noGrp="1"/>
          </p:cNvSpPr>
          <p:nvPr>
            <p:ph type="sldNum" sz="quarter" idx="10"/>
          </p:nvPr>
        </p:nvSpPr>
        <p:spPr/>
        <p:txBody>
          <a:bodyPr/>
          <a:lstStyle>
            <a:lvl1pPr eaLnBrk="0" hangingPunct="0">
              <a:defRPr>
                <a:cs typeface="+mn-cs"/>
              </a:defRPr>
            </a:lvl1pPr>
          </a:lstStyle>
          <a:p>
            <a:pPr>
              <a:defRPr/>
            </a:pPr>
            <a:fld id="{BF99446D-556B-4331-B900-788B940D1EF3}" type="slidenum">
              <a:rPr lang="en-US" altLang="en-US"/>
              <a:pPr>
                <a:defRPr/>
              </a:pPr>
              <a:t>‹#›</a:t>
            </a:fld>
            <a:endParaRPr lang="en-US" altLang="en-US"/>
          </a:p>
        </p:txBody>
      </p:sp>
    </p:spTree>
    <p:extLst>
      <p:ext uri="{BB962C8B-B14F-4D97-AF65-F5344CB8AC3E}">
        <p14:creationId xmlns:p14="http://schemas.microsoft.com/office/powerpoint/2010/main" val="4226114059"/>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398AD0-65D0-4317-BB1C-E7593C27309F}"/>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0C9C949-DA85-48B5-BC0A-9841F2DBCB70}"/>
              </a:ext>
            </a:extLst>
          </p:cNvPr>
          <p:cNvSpPr>
            <a:spLocks noGrp="1"/>
          </p:cNvSpPr>
          <p:nvPr>
            <p:ph type="sldNum" sz="quarter" idx="10"/>
          </p:nvPr>
        </p:nvSpPr>
        <p:spPr/>
        <p:txBody>
          <a:bodyPr/>
          <a:lstStyle>
            <a:lvl1pPr eaLnBrk="0" hangingPunct="0">
              <a:defRPr>
                <a:cs typeface="+mn-cs"/>
              </a:defRPr>
            </a:lvl1pPr>
          </a:lstStyle>
          <a:p>
            <a:pPr>
              <a:defRPr/>
            </a:pPr>
            <a:fld id="{B71A239B-2661-40BD-B509-8D997B43C3E9}" type="slidenum">
              <a:rPr lang="en-US" altLang="en-US"/>
              <a:pPr>
                <a:defRPr/>
              </a:pPr>
              <a:t>‹#›</a:t>
            </a:fld>
            <a:endParaRPr lang="en-US" altLang="en-US"/>
          </a:p>
        </p:txBody>
      </p:sp>
    </p:spTree>
    <p:extLst>
      <p:ext uri="{BB962C8B-B14F-4D97-AF65-F5344CB8AC3E}">
        <p14:creationId xmlns:p14="http://schemas.microsoft.com/office/powerpoint/2010/main" val="2565841124"/>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BAF5BC-1F20-411E-9FED-8BE7E6F40BA6}"/>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3F4BE71-AE6E-4543-B58A-02E3E6EC9967}"/>
              </a:ext>
            </a:extLst>
          </p:cNvPr>
          <p:cNvSpPr>
            <a:spLocks noGrp="1"/>
          </p:cNvSpPr>
          <p:nvPr>
            <p:ph type="sldNum" sz="quarter" idx="10"/>
          </p:nvPr>
        </p:nvSpPr>
        <p:spPr/>
        <p:txBody>
          <a:bodyPr/>
          <a:lstStyle>
            <a:lvl1pPr eaLnBrk="0" hangingPunct="0">
              <a:defRPr>
                <a:cs typeface="+mn-cs"/>
              </a:defRPr>
            </a:lvl1pPr>
          </a:lstStyle>
          <a:p>
            <a:pPr>
              <a:defRPr/>
            </a:pPr>
            <a:fld id="{118D0246-B5F6-469D-9220-4A55901A1B78}" type="slidenum">
              <a:rPr lang="en-US" altLang="en-US"/>
              <a:pPr>
                <a:defRPr/>
              </a:pPr>
              <a:t>‹#›</a:t>
            </a:fld>
            <a:endParaRPr lang="en-US" altLang="en-US"/>
          </a:p>
        </p:txBody>
      </p:sp>
    </p:spTree>
    <p:extLst>
      <p:ext uri="{BB962C8B-B14F-4D97-AF65-F5344CB8AC3E}">
        <p14:creationId xmlns:p14="http://schemas.microsoft.com/office/powerpoint/2010/main" val="2878422735"/>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ED310C3-C4A4-47AF-806F-941520916F8F}"/>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7212893B-923C-4694-962A-3EAA4DC42F48}" type="datetimeFigureOut">
              <a:rPr lang="en-US"/>
              <a:pPr>
                <a:defRPr/>
              </a:pPr>
              <a:t>3/14/2022</a:t>
            </a:fld>
            <a:endParaRPr lang="en-US"/>
          </a:p>
        </p:txBody>
      </p:sp>
      <p:sp>
        <p:nvSpPr>
          <p:cNvPr id="5" name="Footer Placeholder 4">
            <a:extLst>
              <a:ext uri="{FF2B5EF4-FFF2-40B4-BE49-F238E27FC236}">
                <a16:creationId xmlns:a16="http://schemas.microsoft.com/office/drawing/2014/main" id="{201785C5-DB89-4D98-886F-A6F3C4DA4658}"/>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672FB6E3-153B-44EA-AA38-4B9AA027D180}"/>
              </a:ext>
            </a:extLst>
          </p:cNvPr>
          <p:cNvSpPr>
            <a:spLocks noGrp="1"/>
          </p:cNvSpPr>
          <p:nvPr>
            <p:ph type="sldNum" sz="quarter" idx="12"/>
          </p:nvPr>
        </p:nvSpPr>
        <p:spPr/>
        <p:txBody>
          <a:bodyPr/>
          <a:lstStyle>
            <a:lvl1pPr eaLnBrk="0" hangingPunct="0">
              <a:defRPr>
                <a:cs typeface="+mn-cs"/>
              </a:defRPr>
            </a:lvl1pPr>
          </a:lstStyle>
          <a:p>
            <a:pPr>
              <a:defRPr/>
            </a:pPr>
            <a:fld id="{C228F898-5276-4B64-AF01-C0765BCAAD3A}" type="slidenum">
              <a:rPr lang="en-US" altLang="en-US"/>
              <a:pPr>
                <a:defRPr/>
              </a:pPr>
              <a:t>‹#›</a:t>
            </a:fld>
            <a:endParaRPr lang="en-US" altLang="en-US"/>
          </a:p>
        </p:txBody>
      </p:sp>
    </p:spTree>
    <p:extLst>
      <p:ext uri="{BB962C8B-B14F-4D97-AF65-F5344CB8AC3E}">
        <p14:creationId xmlns:p14="http://schemas.microsoft.com/office/powerpoint/2010/main" val="1905529213"/>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a:extLst>
              <a:ext uri="{FF2B5EF4-FFF2-40B4-BE49-F238E27FC236}">
                <a16:creationId xmlns:a16="http://schemas.microsoft.com/office/drawing/2014/main" id="{A1A75FED-4216-4221-A320-DF8818533D25}"/>
              </a:ext>
            </a:extLst>
          </p:cNvPr>
          <p:cNvSpPr>
            <a:spLocks noGrp="1"/>
          </p:cNvSpPr>
          <p:nvPr>
            <p:ph type="sldNum" sz="quarter" idx="10"/>
          </p:nvPr>
        </p:nvSpPr>
        <p:spPr/>
        <p:txBody>
          <a:bodyPr/>
          <a:lstStyle>
            <a:lvl1pPr>
              <a:defRPr>
                <a:cs typeface="+mn-cs"/>
              </a:defRPr>
            </a:lvl1pPr>
          </a:lstStyle>
          <a:p>
            <a:pPr>
              <a:defRPr/>
            </a:pPr>
            <a:fld id="{936DA88B-7258-4642-8F47-6313E333DAD4}" type="slidenum">
              <a:rPr lang="en-US"/>
              <a:pPr>
                <a:defRPr/>
              </a:pPr>
              <a:t>‹#›</a:t>
            </a:fld>
            <a:endParaRPr lang="en-US"/>
          </a:p>
        </p:txBody>
      </p:sp>
    </p:spTree>
    <p:extLst>
      <p:ext uri="{BB962C8B-B14F-4D97-AF65-F5344CB8AC3E}">
        <p14:creationId xmlns:p14="http://schemas.microsoft.com/office/powerpoint/2010/main" val="252405639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5DC0C1-34D5-458D-888B-9AD6D1330A6B}"/>
              </a:ext>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63CCD764-8D5D-407D-BDC3-0FFD57143FC9}"/>
              </a:ext>
            </a:extLst>
          </p:cNvPr>
          <p:cNvSpPr>
            <a:spLocks noGrp="1"/>
          </p:cNvSpPr>
          <p:nvPr>
            <p:ph type="sldNum" sz="quarter" idx="10"/>
          </p:nvPr>
        </p:nvSpPr>
        <p:spPr/>
        <p:txBody>
          <a:bodyPr/>
          <a:lstStyle>
            <a:lvl1pPr>
              <a:defRPr>
                <a:cs typeface="+mn-cs"/>
              </a:defRPr>
            </a:lvl1pPr>
          </a:lstStyle>
          <a:p>
            <a:pPr>
              <a:defRPr/>
            </a:pPr>
            <a:fld id="{767727F1-4FCF-4B62-AFEC-5388F6756DC6}" type="slidenum">
              <a:rPr lang="en-US"/>
              <a:pPr>
                <a:defRPr/>
              </a:pPr>
              <a:t>‹#›</a:t>
            </a:fld>
            <a:endParaRPr lang="en-US"/>
          </a:p>
        </p:txBody>
      </p:sp>
    </p:spTree>
    <p:extLst>
      <p:ext uri="{BB962C8B-B14F-4D97-AF65-F5344CB8AC3E}">
        <p14:creationId xmlns:p14="http://schemas.microsoft.com/office/powerpoint/2010/main" val="54076233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3B75C2-696F-4C87-A2B8-773D8FA892B3}"/>
              </a:ext>
            </a:extLst>
          </p:cNvPr>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1F740F-7C03-4055-AFE7-FCD3EFA902FC}"/>
              </a:ext>
            </a:extLst>
          </p:cNvPr>
          <p:cNvSpPr>
            <a:spLocks noGrp="1"/>
          </p:cNvSpPr>
          <p:nvPr>
            <p:ph type="sldNum" sz="quarter" idx="10"/>
          </p:nvPr>
        </p:nvSpPr>
        <p:spPr/>
        <p:txBody>
          <a:bodyPr/>
          <a:lstStyle>
            <a:lvl1pPr>
              <a:defRPr>
                <a:cs typeface="+mn-cs"/>
              </a:defRPr>
            </a:lvl1pPr>
          </a:lstStyle>
          <a:p>
            <a:pPr>
              <a:defRPr/>
            </a:pPr>
            <a:fld id="{DA4CF23D-970D-4D60-80E8-53ECBF5F99FA}" type="slidenum">
              <a:rPr lang="en-US"/>
              <a:pPr>
                <a:defRPr/>
              </a:pPr>
              <a:t>‹#›</a:t>
            </a:fld>
            <a:endParaRPr lang="en-US"/>
          </a:p>
        </p:txBody>
      </p:sp>
    </p:spTree>
    <p:extLst>
      <p:ext uri="{BB962C8B-B14F-4D97-AF65-F5344CB8AC3E}">
        <p14:creationId xmlns:p14="http://schemas.microsoft.com/office/powerpoint/2010/main" val="106064539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113C4DB-7BCD-4322-9476-68AF0EB400C3}"/>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DB7D382F-1093-45F4-A44D-A730A6910F59}" type="datetimeFigureOut">
              <a:rPr lang="en-US"/>
              <a:pPr>
                <a:defRPr/>
              </a:pPr>
              <a:t>3/14/2022</a:t>
            </a:fld>
            <a:endParaRPr lang="en-US"/>
          </a:p>
        </p:txBody>
      </p:sp>
      <p:sp>
        <p:nvSpPr>
          <p:cNvPr id="5" name="Footer Placeholder 4">
            <a:extLst>
              <a:ext uri="{FF2B5EF4-FFF2-40B4-BE49-F238E27FC236}">
                <a16:creationId xmlns:a16="http://schemas.microsoft.com/office/drawing/2014/main" id="{5A35A325-57A3-44CE-B3D8-EC8CA9960EF5}"/>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C9004B87-C2B3-4947-947A-11282A1C7ECD}"/>
              </a:ext>
            </a:extLst>
          </p:cNvPr>
          <p:cNvSpPr>
            <a:spLocks noGrp="1"/>
          </p:cNvSpPr>
          <p:nvPr>
            <p:ph type="sldNum" sz="quarter" idx="12"/>
          </p:nvPr>
        </p:nvSpPr>
        <p:spPr/>
        <p:txBody>
          <a:bodyPr/>
          <a:lstStyle>
            <a:lvl1pPr fontAlgn="auto">
              <a:spcBef>
                <a:spcPts val="0"/>
              </a:spcBef>
              <a:spcAft>
                <a:spcPts val="0"/>
              </a:spcAft>
              <a:defRPr>
                <a:cs typeface="+mn-cs"/>
              </a:defRPr>
            </a:lvl1pPr>
          </a:lstStyle>
          <a:p>
            <a:pPr>
              <a:defRPr/>
            </a:pPr>
            <a:fld id="{8650B2ED-67EA-41DF-AFF3-BFCE277EC37B}" type="slidenum">
              <a:rPr lang="en-US" altLang="en-US"/>
              <a:pPr>
                <a:defRPr/>
              </a:pPr>
              <a:t>‹#›</a:t>
            </a:fld>
            <a:endParaRPr lang="en-US" altLang="en-US"/>
          </a:p>
        </p:txBody>
      </p:sp>
    </p:spTree>
    <p:extLst>
      <p:ext uri="{BB962C8B-B14F-4D97-AF65-F5344CB8AC3E}">
        <p14:creationId xmlns:p14="http://schemas.microsoft.com/office/powerpoint/2010/main" val="1857874881"/>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3F68216-0A93-4455-B7D1-FC196C55EC7E}"/>
              </a:ext>
            </a:extLst>
          </p:cNvPr>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DE769ACD-1759-42B7-9AF7-2DBF9E012643}" type="datetimeFigureOut">
              <a:rPr lang="en-US"/>
              <a:pPr>
                <a:defRPr/>
              </a:pPr>
              <a:t>3/14/2022</a:t>
            </a:fld>
            <a:endParaRPr lang="en-US"/>
          </a:p>
        </p:txBody>
      </p:sp>
      <p:sp>
        <p:nvSpPr>
          <p:cNvPr id="8" name="Footer Placeholder 4">
            <a:extLst>
              <a:ext uri="{FF2B5EF4-FFF2-40B4-BE49-F238E27FC236}">
                <a16:creationId xmlns:a16="http://schemas.microsoft.com/office/drawing/2014/main" id="{FBFDCA81-E65C-4CA7-BE67-5FC525F3E7E3}"/>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9" name="Slide Number Placeholder 5">
            <a:extLst>
              <a:ext uri="{FF2B5EF4-FFF2-40B4-BE49-F238E27FC236}">
                <a16:creationId xmlns:a16="http://schemas.microsoft.com/office/drawing/2014/main" id="{7CAD0553-485B-4552-9451-13991F09FE1E}"/>
              </a:ext>
            </a:extLst>
          </p:cNvPr>
          <p:cNvSpPr>
            <a:spLocks noGrp="1"/>
          </p:cNvSpPr>
          <p:nvPr>
            <p:ph type="sldNum" sz="quarter" idx="12"/>
          </p:nvPr>
        </p:nvSpPr>
        <p:spPr/>
        <p:txBody>
          <a:bodyPr/>
          <a:lstStyle>
            <a:lvl1pPr>
              <a:defRPr>
                <a:cs typeface="+mn-cs"/>
              </a:defRPr>
            </a:lvl1pPr>
          </a:lstStyle>
          <a:p>
            <a:pPr>
              <a:defRPr/>
            </a:pPr>
            <a:fld id="{85C323A1-FF77-4ACC-B27E-837015CF03DC}" type="slidenum">
              <a:rPr lang="en-US"/>
              <a:pPr>
                <a:defRPr/>
              </a:pPr>
              <a:t>‹#›</a:t>
            </a:fld>
            <a:endParaRPr lang="en-US"/>
          </a:p>
        </p:txBody>
      </p:sp>
    </p:spTree>
    <p:extLst>
      <p:ext uri="{BB962C8B-B14F-4D97-AF65-F5344CB8AC3E}">
        <p14:creationId xmlns:p14="http://schemas.microsoft.com/office/powerpoint/2010/main" val="295876867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EC2B02B7-9573-4247-A294-C6AA0B7F2FF3}" type="slidenum">
              <a:rPr lang="en-US"/>
              <a:pPr>
                <a:defRPr/>
              </a:pPr>
              <a:t>‹#›</a:t>
            </a:fld>
            <a:endParaRPr lang="en-US"/>
          </a:p>
        </p:txBody>
      </p:sp>
    </p:spTree>
    <p:extLst>
      <p:ext uri="{BB962C8B-B14F-4D97-AF65-F5344CB8AC3E}">
        <p14:creationId xmlns:p14="http://schemas.microsoft.com/office/powerpoint/2010/main" val="993775366"/>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48ADDEF0-72E1-4C2D-B9D6-F481DD4C34E9}" type="slidenum">
              <a:rPr lang="en-US"/>
              <a:pPr>
                <a:defRPr/>
              </a:pPr>
              <a:t>‹#›</a:t>
            </a:fld>
            <a:endParaRPr lang="en-US"/>
          </a:p>
        </p:txBody>
      </p:sp>
    </p:spTree>
    <p:extLst>
      <p:ext uri="{BB962C8B-B14F-4D97-AF65-F5344CB8AC3E}">
        <p14:creationId xmlns:p14="http://schemas.microsoft.com/office/powerpoint/2010/main" val="3590741920"/>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9A2F3AC3-678A-4EA7-B38E-3A1A8B21A900}" type="slidenum">
              <a:rPr lang="en-US"/>
              <a:pPr>
                <a:defRPr/>
              </a:pPr>
              <a:t>‹#›</a:t>
            </a:fld>
            <a:endParaRPr lang="en-US"/>
          </a:p>
        </p:txBody>
      </p:sp>
    </p:spTree>
    <p:extLst>
      <p:ext uri="{BB962C8B-B14F-4D97-AF65-F5344CB8AC3E}">
        <p14:creationId xmlns:p14="http://schemas.microsoft.com/office/powerpoint/2010/main" val="4196868283"/>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BAD233C7-1A33-4F84-9A78-37F06DE96000}" type="slidenum">
              <a:rPr lang="en-US"/>
              <a:pPr>
                <a:defRPr/>
              </a:pPr>
              <a:t>‹#›</a:t>
            </a:fld>
            <a:endParaRPr lang="en-US"/>
          </a:p>
        </p:txBody>
      </p:sp>
    </p:spTree>
    <p:extLst>
      <p:ext uri="{BB962C8B-B14F-4D97-AF65-F5344CB8AC3E}">
        <p14:creationId xmlns:p14="http://schemas.microsoft.com/office/powerpoint/2010/main" val="3877127351"/>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BA45D9C-1A1C-4E51-A5FF-BDA1EAC58218}" type="slidenum">
              <a:rPr lang="en-US"/>
              <a:pPr>
                <a:defRPr/>
              </a:pPr>
              <a:t>‹#›</a:t>
            </a:fld>
            <a:endParaRPr lang="en-US"/>
          </a:p>
        </p:txBody>
      </p:sp>
    </p:spTree>
    <p:extLst>
      <p:ext uri="{BB962C8B-B14F-4D97-AF65-F5344CB8AC3E}">
        <p14:creationId xmlns:p14="http://schemas.microsoft.com/office/powerpoint/2010/main" val="1170142172"/>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5307FB0-B46D-43C6-BDFF-A0AB7465C2D0}" type="slidenum">
              <a:rPr lang="en-US"/>
              <a:pPr>
                <a:defRPr/>
              </a:pPr>
              <a:t>‹#›</a:t>
            </a:fld>
            <a:endParaRPr lang="en-US"/>
          </a:p>
        </p:txBody>
      </p:sp>
    </p:spTree>
    <p:extLst>
      <p:ext uri="{BB962C8B-B14F-4D97-AF65-F5344CB8AC3E}">
        <p14:creationId xmlns:p14="http://schemas.microsoft.com/office/powerpoint/2010/main" val="1789398035"/>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9D47CB18-1384-4419-A84E-7902AEAE8C6A}" type="datetimeFigureOut">
              <a:rPr lang="en-US"/>
              <a:pPr>
                <a:defRPr/>
              </a:pPr>
              <a:t>3/14/2022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935F49-CAA2-4478-BF35-C9B3B1F1C092}" type="slidenum">
              <a:rPr lang="en-US" altLang="en-US"/>
              <a:pPr>
                <a:defRPr/>
              </a:pPr>
              <a:t>‹#›</a:t>
            </a:fld>
            <a:endParaRPr lang="en-US" altLang="en-US"/>
          </a:p>
        </p:txBody>
      </p:sp>
    </p:spTree>
    <p:extLst>
      <p:ext uri="{BB962C8B-B14F-4D97-AF65-F5344CB8AC3E}">
        <p14:creationId xmlns:p14="http://schemas.microsoft.com/office/powerpoint/2010/main" val="3117000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5FA75705-A8E6-4374-9A39-2339F0902F0B}" type="slidenum">
              <a:rPr lang="en-US" altLang="en-US"/>
              <a:pPr>
                <a:defRPr/>
              </a:pPr>
              <a:t>‹#›</a:t>
            </a:fld>
            <a:endParaRPr lang="en-US" altLang="en-US"/>
          </a:p>
        </p:txBody>
      </p:sp>
    </p:spTree>
    <p:extLst>
      <p:ext uri="{BB962C8B-B14F-4D97-AF65-F5344CB8AC3E}">
        <p14:creationId xmlns:p14="http://schemas.microsoft.com/office/powerpoint/2010/main" val="587593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
        <p:nvSpPr>
          <p:cNvPr id="2" name="Rectangle 1"/>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51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511237" y="6211126"/>
            <a:ext cx="3989387" cy="308428"/>
          </a:xfrm>
        </p:spPr>
        <p:txBody>
          <a:bodyPr/>
          <a:lstStyle>
            <a:lvl1pPr marL="0" indent="0">
              <a:buFontTx/>
              <a:buNone/>
              <a:defRPr sz="1200"/>
            </a:lvl1pPr>
          </a:lstStyle>
          <a:p>
            <a:pPr lvl="0"/>
            <a:r>
              <a:rPr lang="en-US"/>
              <a:t>Click to edit Master text styles</a:t>
            </a:r>
          </a:p>
        </p:txBody>
      </p:sp>
      <p:sp>
        <p:nvSpPr>
          <p:cNvPr id="4" name="Slide Number Placeholder 2">
            <a:extLst>
              <a:ext uri="{FF2B5EF4-FFF2-40B4-BE49-F238E27FC236}">
                <a16:creationId xmlns:a16="http://schemas.microsoft.com/office/drawing/2014/main" id="{E844D9AC-1F1C-4628-97EF-64FC317D3A75}"/>
              </a:ext>
            </a:extLst>
          </p:cNvPr>
          <p:cNvSpPr>
            <a:spLocks noGrp="1"/>
          </p:cNvSpPr>
          <p:nvPr>
            <p:ph type="sldNum" sz="quarter" idx="13"/>
          </p:nvPr>
        </p:nvSpPr>
        <p:spPr/>
        <p:txBody>
          <a:bodyPr/>
          <a:lstStyle>
            <a:lvl1pPr>
              <a:defRPr>
                <a:solidFill>
                  <a:srgbClr val="000000"/>
                </a:solidFill>
              </a:defRPr>
            </a:lvl1pPr>
          </a:lstStyle>
          <a:p>
            <a:pPr>
              <a:defRPr/>
            </a:pPr>
            <a:fld id="{2DE4FF1F-C0FA-429F-BB0C-363D60931309}" type="slidenum">
              <a:rPr lang="en-US" altLang="en-US"/>
              <a:pPr>
                <a:defRPr/>
              </a:pPr>
              <a:t>‹#›</a:t>
            </a:fld>
            <a:endParaRPr lang="en-US" altLang="en-US"/>
          </a:p>
        </p:txBody>
      </p:sp>
      <p:sp>
        <p:nvSpPr>
          <p:cNvPr id="5" name="Footer Placeholder 3">
            <a:extLst>
              <a:ext uri="{FF2B5EF4-FFF2-40B4-BE49-F238E27FC236}">
                <a16:creationId xmlns:a16="http://schemas.microsoft.com/office/drawing/2014/main" id="{D2B604FC-3E53-473F-8BE2-3DFD8C51C926}"/>
              </a:ext>
            </a:extLst>
          </p:cNvPr>
          <p:cNvSpPr>
            <a:spLocks noGrp="1"/>
          </p:cNvSpPr>
          <p:nvPr>
            <p:ph type="ftr" sz="quarter" idx="14"/>
          </p:nvPr>
        </p:nvSpPr>
        <p:spPr>
          <a:xfrm>
            <a:off x="471488" y="6180138"/>
            <a:ext cx="4206875" cy="373062"/>
          </a:xfrm>
          <a:prstGeom prst="rect">
            <a:avLst/>
          </a:prstGeom>
        </p:spPr>
        <p:txBody>
          <a:bodyPr/>
          <a:lstStyle>
            <a:lvl1pPr>
              <a:defRPr sz="1200">
                <a:solidFill>
                  <a:srgbClr val="000000"/>
                </a:solidFill>
                <a:latin typeface="+mn-lt"/>
              </a:defRPr>
            </a:lvl1pPr>
          </a:lstStyle>
          <a:p>
            <a:pPr>
              <a:defRPr/>
            </a:pPr>
            <a:r>
              <a:rPr lang="en-US"/>
              <a:t>Handouts are available at: www.atia.org/orlandohandouts</a:t>
            </a:r>
            <a:endParaRPr lang="en-US" dirty="0"/>
          </a:p>
        </p:txBody>
      </p:sp>
    </p:spTree>
    <p:extLst>
      <p:ext uri="{BB962C8B-B14F-4D97-AF65-F5344CB8AC3E}">
        <p14:creationId xmlns:p14="http://schemas.microsoft.com/office/powerpoint/2010/main" val="2183725803"/>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858000" cy="533400"/>
          </a:xfrm>
        </p:spPr>
        <p:txBody>
          <a:bodyPr/>
          <a:lstStyle/>
          <a:p>
            <a:r>
              <a:rPr lang="en-US"/>
              <a:t>Click to edit Master title style</a:t>
            </a:r>
          </a:p>
        </p:txBody>
      </p:sp>
      <p:sp>
        <p:nvSpPr>
          <p:cNvPr id="3" name="Table Placeholder 2"/>
          <p:cNvSpPr>
            <a:spLocks noGrp="1"/>
          </p:cNvSpPr>
          <p:nvPr>
            <p:ph type="tbl" idx="1"/>
          </p:nvPr>
        </p:nvSpPr>
        <p:spPr>
          <a:xfrm>
            <a:off x="457200" y="1371601"/>
            <a:ext cx="8229600" cy="5026025"/>
          </a:xfrm>
        </p:spPr>
        <p:txBody>
          <a:bodyPr/>
          <a:lstStyle/>
          <a:p>
            <a:pPr lvl="0"/>
            <a:endParaRPr lang="en-US" noProof="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E445D6C-FC56-4C0E-B7DC-734A0D629448}" type="slidenum">
              <a:rPr lang="en-US"/>
              <a:pPr>
                <a:defRPr/>
              </a:pPr>
              <a:t>‹#›</a:t>
            </a:fld>
            <a:endParaRPr lang="en-US"/>
          </a:p>
        </p:txBody>
      </p:sp>
    </p:spTree>
    <p:extLst>
      <p:ext uri="{BB962C8B-B14F-4D97-AF65-F5344CB8AC3E}">
        <p14:creationId xmlns:p14="http://schemas.microsoft.com/office/powerpoint/2010/main" val="4291267036"/>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124FC8-E034-4CCC-9FF5-59CD99120E39}" type="slidenum">
              <a:rPr lang="en-US"/>
              <a:pPr>
                <a:defRPr/>
              </a:pPr>
              <a:t>‹#›</a:t>
            </a:fld>
            <a:endParaRPr lang="en-US"/>
          </a:p>
        </p:txBody>
      </p:sp>
    </p:spTree>
    <p:extLst>
      <p:ext uri="{BB962C8B-B14F-4D97-AF65-F5344CB8AC3E}">
        <p14:creationId xmlns:p14="http://schemas.microsoft.com/office/powerpoint/2010/main" val="2186493958"/>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5E6CE4-9FB7-4739-8536-05AA77F04683}" type="slidenum">
              <a:rPr lang="en-US"/>
              <a:pPr>
                <a:defRPr/>
              </a:pPr>
              <a:t>‹#›</a:t>
            </a:fld>
            <a:endParaRPr lang="en-US"/>
          </a:p>
        </p:txBody>
      </p:sp>
    </p:spTree>
    <p:extLst>
      <p:ext uri="{BB962C8B-B14F-4D97-AF65-F5344CB8AC3E}">
        <p14:creationId xmlns:p14="http://schemas.microsoft.com/office/powerpoint/2010/main" val="1723236638"/>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6EA7DBB9-4379-4FF3-A178-10B11989036E}" type="slidenum">
              <a:rPr lang="en-US" altLang="en-US"/>
              <a:pPr>
                <a:defRPr/>
              </a:pPr>
              <a:t>‹#›</a:t>
            </a:fld>
            <a:endParaRPr lang="en-US" altLang="en-US"/>
          </a:p>
        </p:txBody>
      </p:sp>
    </p:spTree>
    <p:extLst>
      <p:ext uri="{BB962C8B-B14F-4D97-AF65-F5344CB8AC3E}">
        <p14:creationId xmlns:p14="http://schemas.microsoft.com/office/powerpoint/2010/main" val="112500086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BA31D51E-8EFD-435A-8CE7-763463307D9A}" type="slidenum">
              <a:rPr lang="en-US" altLang="en-US"/>
              <a:pPr>
                <a:defRPr/>
              </a:pPr>
              <a:t>‹#›</a:t>
            </a:fld>
            <a:endParaRPr lang="en-US" altLang="en-US"/>
          </a:p>
        </p:txBody>
      </p:sp>
    </p:spTree>
    <p:extLst>
      <p:ext uri="{BB962C8B-B14F-4D97-AF65-F5344CB8AC3E}">
        <p14:creationId xmlns:p14="http://schemas.microsoft.com/office/powerpoint/2010/main" val="23304750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1A28184B-2705-473D-9421-A11FFB078BB2}" type="slidenum">
              <a:rPr lang="en-US" altLang="en-US"/>
              <a:pPr>
                <a:defRPr/>
              </a:pPr>
              <a:t>‹#›</a:t>
            </a:fld>
            <a:endParaRPr lang="en-US" altLang="en-US"/>
          </a:p>
        </p:txBody>
      </p:sp>
    </p:spTree>
    <p:extLst>
      <p:ext uri="{BB962C8B-B14F-4D97-AF65-F5344CB8AC3E}">
        <p14:creationId xmlns:p14="http://schemas.microsoft.com/office/powerpoint/2010/main" val="308317114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240986-E83C-4BAF-8438-0E1DF4543BE2}" type="slidenum">
              <a:rPr lang="en-US" altLang="en-US"/>
              <a:pPr>
                <a:defRPr/>
              </a:pPr>
              <a:t>‹#›</a:t>
            </a:fld>
            <a:endParaRPr lang="en-US" altLang="en-US"/>
          </a:p>
        </p:txBody>
      </p:sp>
    </p:spTree>
    <p:extLst>
      <p:ext uri="{BB962C8B-B14F-4D97-AF65-F5344CB8AC3E}">
        <p14:creationId xmlns:p14="http://schemas.microsoft.com/office/powerpoint/2010/main" val="265498902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0D1B06-D349-4850-A0BE-F9297B678D84}" type="slidenum">
              <a:rPr lang="en-US" altLang="en-US"/>
              <a:pPr>
                <a:defRPr/>
              </a:pPr>
              <a:t>‹#›</a:t>
            </a:fld>
            <a:endParaRPr lang="en-US" altLang="en-US"/>
          </a:p>
        </p:txBody>
      </p:sp>
    </p:spTree>
    <p:extLst>
      <p:ext uri="{BB962C8B-B14F-4D97-AF65-F5344CB8AC3E}">
        <p14:creationId xmlns:p14="http://schemas.microsoft.com/office/powerpoint/2010/main" val="799363970"/>
      </p:ext>
    </p:extLst>
  </p:cSld>
  <p:clrMapOvr>
    <a:masterClrMapping/>
  </p:clrMapOvr>
  <p:transition spd="med">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67E324B-8EC9-4C7B-BB5A-BBED807B901E}" type="slidenum">
              <a:rPr lang="en-US" altLang="en-US"/>
              <a:pPr>
                <a:defRPr/>
              </a:pPr>
              <a:t>‹#›</a:t>
            </a:fld>
            <a:endParaRPr lang="en-US" altLang="en-US"/>
          </a:p>
        </p:txBody>
      </p:sp>
    </p:spTree>
    <p:extLst>
      <p:ext uri="{BB962C8B-B14F-4D97-AF65-F5344CB8AC3E}">
        <p14:creationId xmlns:p14="http://schemas.microsoft.com/office/powerpoint/2010/main" val="335541588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F478E69-439D-4769-AAD6-B354D02D0FB5}" type="slidenum">
              <a:rPr lang="en-US" altLang="en-US"/>
              <a:pPr>
                <a:defRPr/>
              </a:pPr>
              <a:t>‹#›</a:t>
            </a:fld>
            <a:endParaRPr lang="en-US" altLang="en-US"/>
          </a:p>
        </p:txBody>
      </p:sp>
    </p:spTree>
    <p:extLst>
      <p:ext uri="{BB962C8B-B14F-4D97-AF65-F5344CB8AC3E}">
        <p14:creationId xmlns:p14="http://schemas.microsoft.com/office/powerpoint/2010/main" val="242248714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BD51B0A-CA60-4B8B-9E56-A4D2353E9306}"/>
              </a:ext>
            </a:extLst>
          </p:cNvPr>
          <p:cNvSpPr>
            <a:spLocks noGrp="1"/>
          </p:cNvSpPr>
          <p:nvPr>
            <p:ph type="sldNum" sz="quarter" idx="10"/>
          </p:nvPr>
        </p:nvSpPr>
        <p:spPr/>
        <p:txBody>
          <a:bodyPr/>
          <a:lstStyle>
            <a:lvl1pPr>
              <a:defRPr>
                <a:solidFill>
                  <a:srgbClr val="000000"/>
                </a:solidFill>
              </a:defRPr>
            </a:lvl1pPr>
          </a:lstStyle>
          <a:p>
            <a:pPr>
              <a:defRPr/>
            </a:pPr>
            <a:fld id="{6FDEA91E-9FEF-4770-9C78-9FF252A4295F}"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2BF64649-1A1D-4735-B86D-14D2A8A583B9}"/>
              </a:ext>
            </a:extLst>
          </p:cNvPr>
          <p:cNvSpPr>
            <a:spLocks noGrp="1"/>
          </p:cNvSpPr>
          <p:nvPr>
            <p:ph type="ftr" sz="quarter" idx="11"/>
          </p:nvPr>
        </p:nvSpPr>
        <p:spPr>
          <a:xfrm>
            <a:off x="471488" y="6299200"/>
            <a:ext cx="4611687" cy="373063"/>
          </a:xfrm>
          <a:prstGeom prst="rect">
            <a:avLst/>
          </a:prstGeom>
        </p:spPr>
        <p:txBody>
          <a:bodyPr/>
          <a:lstStyle>
            <a:lvl1pPr>
              <a:defRPr sz="1200" b="0" i="1" cap="none" baseline="0">
                <a:solidFill>
                  <a:srgbClr val="000000"/>
                </a:solidFill>
                <a:latin typeface="Arial" pitchFamily="34" charset="0"/>
              </a:defRPr>
            </a:lvl1pPr>
          </a:lstStyle>
          <a:p>
            <a:pPr>
              <a:defRPr/>
            </a:pPr>
            <a:r>
              <a:rPr lang="en-US"/>
              <a:t>Handouts are available at: www.atia.org/orlandohandouts</a:t>
            </a:r>
          </a:p>
        </p:txBody>
      </p:sp>
    </p:spTree>
    <p:extLst>
      <p:ext uri="{BB962C8B-B14F-4D97-AF65-F5344CB8AC3E}">
        <p14:creationId xmlns:p14="http://schemas.microsoft.com/office/powerpoint/2010/main" val="210415273"/>
      </p:ext>
    </p:extLst>
  </p:cSld>
  <p:clrMapOvr>
    <a:masterClrMapping/>
  </p:clrMapOvr>
  <p:transition spd="med">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27A276D2-70ED-4643-B201-BCA10715F344}" type="slidenum">
              <a:rPr lang="en-US" altLang="en-US"/>
              <a:pPr>
                <a:defRPr/>
              </a:pPr>
              <a:t>‹#›</a:t>
            </a:fld>
            <a:endParaRPr lang="en-US" altLang="en-US"/>
          </a:p>
        </p:txBody>
      </p:sp>
    </p:spTree>
    <p:extLst>
      <p:ext uri="{BB962C8B-B14F-4D97-AF65-F5344CB8AC3E}">
        <p14:creationId xmlns:p14="http://schemas.microsoft.com/office/powerpoint/2010/main" val="159311929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F331519A-DAFC-48AC-9A2E-AC00F4B59B18}" type="datetimeFigureOut">
              <a:rPr lang="en-US"/>
              <a:pPr>
                <a:defRPr/>
              </a:pPr>
              <a:t>3/14/2022</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66861A27-C33D-4508-AC0C-07D8E9FE4C08}" type="slidenum">
              <a:rPr lang="en-US" altLang="en-US"/>
              <a:pPr>
                <a:defRPr/>
              </a:pPr>
              <a:t>‹#›</a:t>
            </a:fld>
            <a:endParaRPr lang="en-US" altLang="en-US"/>
          </a:p>
        </p:txBody>
      </p:sp>
    </p:spTree>
    <p:extLst>
      <p:ext uri="{BB962C8B-B14F-4D97-AF65-F5344CB8AC3E}">
        <p14:creationId xmlns:p14="http://schemas.microsoft.com/office/powerpoint/2010/main" val="103099086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98D7C94-E375-46BE-A775-7013E6355430}" type="slidenum">
              <a:rPr lang="en-US"/>
              <a:pPr>
                <a:defRPr/>
              </a:pPr>
              <a:t>‹#›</a:t>
            </a:fld>
            <a:endParaRPr lang="en-US"/>
          </a:p>
        </p:txBody>
      </p:sp>
    </p:spTree>
    <p:extLst>
      <p:ext uri="{BB962C8B-B14F-4D97-AF65-F5344CB8AC3E}">
        <p14:creationId xmlns:p14="http://schemas.microsoft.com/office/powerpoint/2010/main" val="3846825699"/>
      </p:ext>
    </p:extLst>
  </p:cSld>
  <p:clrMapOvr>
    <a:masterClrMapping/>
  </p:clrMapOvr>
  <p:transition spd="med">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51DD9B25-1B39-4C1A-92A4-F555B2FE4661}" type="slidenum">
              <a:rPr lang="en-US"/>
              <a:pPr>
                <a:defRPr/>
              </a:pPr>
              <a:t>‹#›</a:t>
            </a:fld>
            <a:endParaRPr lang="en-US"/>
          </a:p>
        </p:txBody>
      </p:sp>
    </p:spTree>
    <p:extLst>
      <p:ext uri="{BB962C8B-B14F-4D97-AF65-F5344CB8AC3E}">
        <p14:creationId xmlns:p14="http://schemas.microsoft.com/office/powerpoint/2010/main" val="2299279544"/>
      </p:ext>
    </p:extLst>
  </p:cSld>
  <p:clrMapOvr>
    <a:masterClrMapping/>
  </p:clrMapOvr>
  <p:transition spd="med">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AAEC5D10-955A-4865-AD20-AACC10B449DA}" type="slidenum">
              <a:rPr lang="en-US"/>
              <a:pPr>
                <a:defRPr/>
              </a:pPr>
              <a:t>‹#›</a:t>
            </a:fld>
            <a:endParaRPr lang="en-US"/>
          </a:p>
        </p:txBody>
      </p:sp>
    </p:spTree>
    <p:extLst>
      <p:ext uri="{BB962C8B-B14F-4D97-AF65-F5344CB8AC3E}">
        <p14:creationId xmlns:p14="http://schemas.microsoft.com/office/powerpoint/2010/main" val="914516180"/>
      </p:ext>
    </p:extLst>
  </p:cSld>
  <p:clrMapOvr>
    <a:masterClrMapping/>
  </p:clrMapOvr>
  <p:transition spd="med">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CA3916D-394B-423D-81FB-8CC58BC7BB01}" type="datetimeFigureOut">
              <a:rPr lang="en-US"/>
              <a:pPr>
                <a:defRPr/>
              </a:pPr>
              <a:t>3/14/2022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93139C3-0B8F-4C22-AD38-D8ADCE6B251C}" type="slidenum">
              <a:rPr lang="en-US"/>
              <a:pPr>
                <a:defRPr/>
              </a:pPr>
              <a:t>‹#›</a:t>
            </a:fld>
            <a:endParaRPr lang="en-US"/>
          </a:p>
        </p:txBody>
      </p:sp>
    </p:spTree>
    <p:extLst>
      <p:ext uri="{BB962C8B-B14F-4D97-AF65-F5344CB8AC3E}">
        <p14:creationId xmlns:p14="http://schemas.microsoft.com/office/powerpoint/2010/main" val="2575895940"/>
      </p:ext>
    </p:extLst>
  </p:cSld>
  <p:clrMapOvr>
    <a:masterClrMapping/>
  </p:clrMapOvr>
  <p:transition spd="med">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51DD9B25-1B39-4C1A-92A4-F555B2FE4661}" type="slidenum">
              <a:rPr lang="en-US"/>
              <a:pPr>
                <a:defRPr/>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0895007"/>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B813664-69B0-4AEB-803B-4902BBF015DC}"/>
              </a:ext>
            </a:extLst>
          </p:cNvPr>
          <p:cNvSpPr>
            <a:spLocks noGrp="1" noChangeArrowheads="1"/>
          </p:cNvSpPr>
          <p:nvPr>
            <p:ph type="sldNum" sz="quarter" idx="10"/>
          </p:nvPr>
        </p:nvSpPr>
        <p:spPr/>
        <p:txBody>
          <a:bodyPr/>
          <a:lstStyle>
            <a:lvl1pPr>
              <a:defRPr>
                <a:solidFill>
                  <a:srgbClr val="000000"/>
                </a:solidFill>
              </a:defRPr>
            </a:lvl1pPr>
          </a:lstStyle>
          <a:p>
            <a:pPr>
              <a:defRPr/>
            </a:pPr>
            <a:fld id="{833562BB-211D-488A-A92A-0E77171414E4}" type="slidenum">
              <a:rPr lang="en-US" altLang="en-US"/>
              <a:pPr>
                <a:defRPr/>
              </a:pPr>
              <a:t>‹#›</a:t>
            </a:fld>
            <a:endParaRPr lang="en-US" altLang="en-US"/>
          </a:p>
        </p:txBody>
      </p:sp>
      <p:sp>
        <p:nvSpPr>
          <p:cNvPr id="4" name="Rectangle 11">
            <a:extLst>
              <a:ext uri="{FF2B5EF4-FFF2-40B4-BE49-F238E27FC236}">
                <a16:creationId xmlns:a16="http://schemas.microsoft.com/office/drawing/2014/main" id="{6B7EBDF1-E016-4423-9928-EBCD48A3102E}"/>
              </a:ext>
            </a:extLst>
          </p:cNvPr>
          <p:cNvSpPr>
            <a:spLocks noGrp="1" noChangeArrowheads="1"/>
          </p:cNvSpPr>
          <p:nvPr>
            <p:ph type="ftr" sz="quarter" idx="11"/>
          </p:nvPr>
        </p:nvSpPr>
        <p:spPr>
          <a:xfrm>
            <a:off x="471488" y="6180138"/>
            <a:ext cx="3319462" cy="373062"/>
          </a:xfrm>
          <a:prstGeom prst="rect">
            <a:avLst/>
          </a:prstGeom>
        </p:spPr>
        <p:txBody>
          <a:bodyPr/>
          <a:lstStyle>
            <a:lvl1pPr>
              <a:defRPr>
                <a:solidFill>
                  <a:srgbClr val="000000"/>
                </a:solidFill>
              </a:defRPr>
            </a:lvl1pPr>
          </a:lstStyle>
          <a:p>
            <a:pPr>
              <a:defRPr/>
            </a:pPr>
            <a:r>
              <a:rPr lang="en-US"/>
              <a:t>Handouts are available at: www.atia.org/orlandohandouts</a:t>
            </a:r>
            <a:endParaRPr lang="en-US" sz="900"/>
          </a:p>
        </p:txBody>
      </p:sp>
    </p:spTree>
    <p:extLst>
      <p:ext uri="{BB962C8B-B14F-4D97-AF65-F5344CB8AC3E}">
        <p14:creationId xmlns:p14="http://schemas.microsoft.com/office/powerpoint/2010/main" val="539748057"/>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41.xml"/><Relationship Id="rId5" Type="http://schemas.openxmlformats.org/officeDocument/2006/relationships/image" Target="../media/image5.jpeg"/><Relationship Id="rId4" Type="http://schemas.openxmlformats.org/officeDocument/2006/relationships/image" Target="../media/image7.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6.xml"/><Relationship Id="rId7"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2.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5.jpe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51.xml"/><Relationship Id="rId7" Type="http://schemas.openxmlformats.org/officeDocument/2006/relationships/image" Target="../media/image4.jpe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5.xml"/><Relationship Id="rId7" Type="http://schemas.openxmlformats.org/officeDocument/2006/relationships/image" Target="../media/image4.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image" Target="../media/image4.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5.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theme" Target="../theme/theme1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image" Target="../media/image6.jpeg"/><Relationship Id="rId4" Type="http://schemas.openxmlformats.org/officeDocument/2006/relationships/slideLayout" Target="../slideLayouts/slideLayout67.xml"/><Relationship Id="rId9" Type="http://schemas.openxmlformats.org/officeDocument/2006/relationships/image" Target="../media/image4.jpeg"/></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6.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5.xml"/><Relationship Id="rId7"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9.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jpeg"/><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80.xml"/><Relationship Id="rId7" Type="http://schemas.openxmlformats.org/officeDocument/2006/relationships/image" Target="../media/image4.jpe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81.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4.xml"/><Relationship Id="rId7"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21.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3.xml"/><Relationship Id="rId7" Type="http://schemas.openxmlformats.org/officeDocument/2006/relationships/image" Target="../media/image4.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a:extLst>
              <a:ext uri="{FF2B5EF4-FFF2-40B4-BE49-F238E27FC236}">
                <a16:creationId xmlns:a16="http://schemas.microsoft.com/office/drawing/2014/main" id="{4F48E4F9-7D7C-4CED-9B0F-BC008C2F4073}"/>
              </a:ext>
            </a:extLst>
          </p:cNvPr>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E857144-D1BD-45DD-8951-896AA75AC6D8}"/>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prstClr val="white"/>
                </a:solidFill>
                <a:latin typeface="Arial" panose="020B0604020202020204" pitchFamily="34" charset="0"/>
                <a:cs typeface="Arial" panose="020B0604020202020204" pitchFamily="34" charset="0"/>
              </a:defRPr>
            </a:lvl1pPr>
          </a:lstStyle>
          <a:p>
            <a:pPr>
              <a:defRPr/>
            </a:pPr>
            <a:fld id="{2B04BE82-C0AB-414A-8C20-A6BED7D18AD7}" type="slidenum">
              <a:rPr lang="en-US"/>
              <a:pPr>
                <a:defRPr/>
              </a:pPr>
              <a:t>‹#›</a:t>
            </a:fld>
            <a:endParaRPr lang="en-US"/>
          </a:p>
        </p:txBody>
      </p:sp>
      <p:sp>
        <p:nvSpPr>
          <p:cNvPr id="14" name="Rectangle 13">
            <a:extLst>
              <a:ext uri="{FF2B5EF4-FFF2-40B4-BE49-F238E27FC236}">
                <a16:creationId xmlns:a16="http://schemas.microsoft.com/office/drawing/2014/main" id="{E39E0371-12DF-4DDC-9BDC-0C0C9E8A8FD6}"/>
              </a:ext>
            </a:extLst>
          </p:cNvPr>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a:extLst>
              <a:ext uri="{FF2B5EF4-FFF2-40B4-BE49-F238E27FC236}">
                <a16:creationId xmlns:a16="http://schemas.microsoft.com/office/drawing/2014/main" id="{674A325A-1C13-4B6A-BEF5-8CBD5ABA8FA9}"/>
              </a:ext>
            </a:extLst>
          </p:cNvPr>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prstClr val="black"/>
              </a:solidFill>
              <a:latin typeface="Calibri" panose="020F0502020204030204" pitchFamily="34" charset="0"/>
            </a:endParaRPr>
          </a:p>
        </p:txBody>
      </p:sp>
      <p:sp>
        <p:nvSpPr>
          <p:cNvPr id="10" name="Rectangle 9">
            <a:extLst>
              <a:ext uri="{FF2B5EF4-FFF2-40B4-BE49-F238E27FC236}">
                <a16:creationId xmlns:a16="http://schemas.microsoft.com/office/drawing/2014/main" id="{782C7323-9008-40A7-9BA7-5BEB63908F06}"/>
              </a:ext>
            </a:extLst>
          </p:cNvPr>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a:extLst>
              <a:ext uri="{FF2B5EF4-FFF2-40B4-BE49-F238E27FC236}">
                <a16:creationId xmlns:a16="http://schemas.microsoft.com/office/drawing/2014/main" id="{6A289191-14F1-4BD9-8DFA-3B707EAF9256}"/>
              </a:ext>
            </a:extLst>
          </p:cNvPr>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a:extLst>
              <a:ext uri="{FF2B5EF4-FFF2-40B4-BE49-F238E27FC236}">
                <a16:creationId xmlns:a16="http://schemas.microsoft.com/office/drawing/2014/main" id="{D2D1B69F-5520-429E-B5DB-40EA355DBCBE}"/>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a:extLst>
              <a:ext uri="{FF2B5EF4-FFF2-40B4-BE49-F238E27FC236}">
                <a16:creationId xmlns:a16="http://schemas.microsoft.com/office/drawing/2014/main" id="{4100AD89-6344-4150-9FD9-D371DD180BD9}"/>
              </a:ext>
            </a:extLst>
          </p:cNvPr>
          <p:cNvSpPr txBox="1">
            <a:spLocks noChangeArrowheads="1"/>
          </p:cNvSpPr>
          <p:nvPr userDrawn="1"/>
        </p:nvSpPr>
        <p:spPr bwMode="auto">
          <a:xfrm>
            <a:off x="1181100" y="5867400"/>
            <a:ext cx="734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prstClr val="white"/>
                </a:solidFill>
                <a:cs typeface="Arial" charset="0"/>
              </a:rPr>
              <a:t>JAN is funded by a contract with the </a:t>
            </a:r>
          </a:p>
          <a:p>
            <a:pPr eaLnBrk="1" hangingPunct="1">
              <a:defRPr/>
            </a:pPr>
            <a:r>
              <a:rPr lang="en-US" b="1" dirty="0">
                <a:solidFill>
                  <a:prstClr val="white"/>
                </a:solidFill>
                <a:cs typeface="Arial" charset="0"/>
              </a:rPr>
              <a:t>Office of Disability Employment Policy, U.S. Department of Labor.</a:t>
            </a:r>
          </a:p>
        </p:txBody>
      </p:sp>
      <p:sp>
        <p:nvSpPr>
          <p:cNvPr id="1034" name="Title Placeholder 1">
            <a:extLst>
              <a:ext uri="{FF2B5EF4-FFF2-40B4-BE49-F238E27FC236}">
                <a16:creationId xmlns:a16="http://schemas.microsoft.com/office/drawing/2014/main" id="{BF64106F-CF17-48E9-AE66-D1E4D5595C7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685" r:id="rId1"/>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a:extLst>
              <a:ext uri="{FF2B5EF4-FFF2-40B4-BE49-F238E27FC236}">
                <a16:creationId xmlns:a16="http://schemas.microsoft.com/office/drawing/2014/main" id="{CE6A73E4-2BDB-4FC1-BCEE-F3CAF14EEC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DAAF0558-85EC-4B5A-AEFD-B1317483DC5D}"/>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78DF1D64-832E-4DC5-A2BB-963A1A93C4E5}" type="slidenum">
              <a:rPr lang="en-US" altLang="en-US"/>
              <a:pPr>
                <a:defRPr/>
              </a:pPr>
              <a:t>‹#›</a:t>
            </a:fld>
            <a:endParaRPr lang="en-US" altLang="en-US"/>
          </a:p>
        </p:txBody>
      </p:sp>
      <p:sp>
        <p:nvSpPr>
          <p:cNvPr id="14" name="Rectangle 13">
            <a:extLst>
              <a:ext uri="{FF2B5EF4-FFF2-40B4-BE49-F238E27FC236}">
                <a16:creationId xmlns:a16="http://schemas.microsoft.com/office/drawing/2014/main" id="{5F5F0926-63A9-4069-B02B-916E0C11F6C7}"/>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a:extLst>
              <a:ext uri="{FF2B5EF4-FFF2-40B4-BE49-F238E27FC236}">
                <a16:creationId xmlns:a16="http://schemas.microsoft.com/office/drawing/2014/main" id="{C536025A-7E1E-4056-9C05-9E69277D5EBA}"/>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6D15120C-52DA-47A5-9658-AD548DF3A4EA}"/>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a:extLst>
              <a:ext uri="{FF2B5EF4-FFF2-40B4-BE49-F238E27FC236}">
                <a16:creationId xmlns:a16="http://schemas.microsoft.com/office/drawing/2014/main" id="{D4B10899-0345-4400-BF4D-06A946744B68}"/>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a:extLst>
              <a:ext uri="{FF2B5EF4-FFF2-40B4-BE49-F238E27FC236}">
                <a16:creationId xmlns:a16="http://schemas.microsoft.com/office/drawing/2014/main" id="{ACADFA3D-BC44-4905-9ADB-60C1934A8E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EDD83A43-17D3-43B8-A858-E3E99D2048BB}"/>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a:extLst>
              <a:ext uri="{FF2B5EF4-FFF2-40B4-BE49-F238E27FC236}">
                <a16:creationId xmlns:a16="http://schemas.microsoft.com/office/drawing/2014/main" id="{C8E8D3B8-060C-4025-BA36-582CFCBDE7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a:extLst>
              <a:ext uri="{FF2B5EF4-FFF2-40B4-BE49-F238E27FC236}">
                <a16:creationId xmlns:a16="http://schemas.microsoft.com/office/drawing/2014/main" id="{BA9B6771-BDE3-4FB6-AF81-D3D6121CAC8D}"/>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Transition</a:t>
            </a:r>
          </a:p>
        </p:txBody>
      </p:sp>
    </p:spTree>
  </p:cSld>
  <p:clrMap bg1="lt1" tx1="dk1" bg2="lt2" tx2="dk2" accent1="accent1" accent2="accent2" accent3="accent3" accent4="accent4" accent5="accent5" accent6="accent6" hlink="hlink" folHlink="folHlink"/>
  <p:sldLayoutIdLst>
    <p:sldLayoutId id="2147489715" r:id="rId1"/>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template.gif">
            <a:extLst>
              <a:ext uri="{FF2B5EF4-FFF2-40B4-BE49-F238E27FC236}">
                <a16:creationId xmlns:a16="http://schemas.microsoft.com/office/drawing/2014/main" id="{E28F8054-A0D8-47EE-9198-39949FBD21B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700CC2D8-FD09-435C-8F56-6A1FCA589FD8}"/>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4487ADC-7C9D-4A4D-8A16-EE16E539A249}" type="slidenum">
              <a:rPr lang="en-US" altLang="en-US"/>
              <a:pPr>
                <a:defRPr/>
              </a:pPr>
              <a:t>‹#›</a:t>
            </a:fld>
            <a:endParaRPr lang="en-US" altLang="en-US"/>
          </a:p>
        </p:txBody>
      </p:sp>
      <p:sp>
        <p:nvSpPr>
          <p:cNvPr id="14" name="Rectangle 13">
            <a:extLst>
              <a:ext uri="{FF2B5EF4-FFF2-40B4-BE49-F238E27FC236}">
                <a16:creationId xmlns:a16="http://schemas.microsoft.com/office/drawing/2014/main" id="{27FF9EF3-339B-4FAB-8A3F-AE1A358ED168}"/>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a:extLst>
              <a:ext uri="{FF2B5EF4-FFF2-40B4-BE49-F238E27FC236}">
                <a16:creationId xmlns:a16="http://schemas.microsoft.com/office/drawing/2014/main" id="{10007F54-87A3-4B34-B27E-2A8BFDD8A93E}"/>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567F394F-D98B-40F8-9C0D-6947EE69F6B2}"/>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7" name="Text Placeholder 2">
            <a:extLst>
              <a:ext uri="{FF2B5EF4-FFF2-40B4-BE49-F238E27FC236}">
                <a16:creationId xmlns:a16="http://schemas.microsoft.com/office/drawing/2014/main" id="{CC417705-29CC-4C79-885B-28E01441AAF1}"/>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248" name="Picture 20" descr="odeplogo2.jpg">
            <a:extLst>
              <a:ext uri="{FF2B5EF4-FFF2-40B4-BE49-F238E27FC236}">
                <a16:creationId xmlns:a16="http://schemas.microsoft.com/office/drawing/2014/main" id="{CC21885D-952B-444C-B423-DED72C34743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7800C53-D7ED-49FC-BF55-8BD0EAE9F680}"/>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250" name="Picture 11" descr="JAN Logo&#10;&#10;Job Accommodation Network">
            <a:extLst>
              <a:ext uri="{FF2B5EF4-FFF2-40B4-BE49-F238E27FC236}">
                <a16:creationId xmlns:a16="http://schemas.microsoft.com/office/drawing/2014/main" id="{5299567C-AFA1-4FF8-82F4-BD99C63FED1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le Placeholder 11">
            <a:extLst>
              <a:ext uri="{FF2B5EF4-FFF2-40B4-BE49-F238E27FC236}">
                <a16:creationId xmlns:a16="http://schemas.microsoft.com/office/drawing/2014/main" id="{E64C995F-AB0E-45F3-9A1F-2EC73D6A8082}"/>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8" r:id="rId1"/>
    <p:sldLayoutId id="2147489719"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a:extLst>
              <a:ext uri="{FF2B5EF4-FFF2-40B4-BE49-F238E27FC236}">
                <a16:creationId xmlns:a16="http://schemas.microsoft.com/office/drawing/2014/main" id="{F06E9B6E-5D14-4D54-A2DD-9226D72AEEF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DCF36AD-464B-4992-A9AD-798622C29784}"/>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7254F1DE-A5B2-4E52-A178-0F2045FB3521}" type="slidenum">
              <a:rPr lang="en-US"/>
              <a:pPr>
                <a:defRPr/>
              </a:pPr>
              <a:t>‹#›</a:t>
            </a:fld>
            <a:endParaRPr lang="en-US"/>
          </a:p>
        </p:txBody>
      </p:sp>
      <p:sp>
        <p:nvSpPr>
          <p:cNvPr id="14" name="Rectangle 13">
            <a:extLst>
              <a:ext uri="{FF2B5EF4-FFF2-40B4-BE49-F238E27FC236}">
                <a16:creationId xmlns:a16="http://schemas.microsoft.com/office/drawing/2014/main" id="{CB358425-3420-4C1D-8D98-D0884F1386EE}"/>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a:extLst>
              <a:ext uri="{FF2B5EF4-FFF2-40B4-BE49-F238E27FC236}">
                <a16:creationId xmlns:a16="http://schemas.microsoft.com/office/drawing/2014/main" id="{5C989EE4-A569-41F3-804C-0F7067E357C9}"/>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A234C4DF-3E4C-407C-AF17-64842D4DFBDE}"/>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71" name="Text Placeholder 2">
            <a:extLst>
              <a:ext uri="{FF2B5EF4-FFF2-40B4-BE49-F238E27FC236}">
                <a16:creationId xmlns:a16="http://schemas.microsoft.com/office/drawing/2014/main" id="{6471BC14-5EC6-4189-A1BC-FAFA48824EC3}"/>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1272" name="Picture 20" descr="odeplogo2.jpg">
            <a:extLst>
              <a:ext uri="{FF2B5EF4-FFF2-40B4-BE49-F238E27FC236}">
                <a16:creationId xmlns:a16="http://schemas.microsoft.com/office/drawing/2014/main" id="{FEFF1C59-E9B1-4CE4-85A9-14089DA3F4D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C6CC286C-E1E2-4C96-82B7-D7F8BAE0ACE5}"/>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4" name="Picture 11" descr="JAN Logo&#10;&#10;Job Accommodation Network">
            <a:extLst>
              <a:ext uri="{FF2B5EF4-FFF2-40B4-BE49-F238E27FC236}">
                <a16:creationId xmlns:a16="http://schemas.microsoft.com/office/drawing/2014/main" id="{2888D607-9C47-4B79-AC27-3309196A1CA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a:extLst>
              <a:ext uri="{FF2B5EF4-FFF2-40B4-BE49-F238E27FC236}">
                <a16:creationId xmlns:a16="http://schemas.microsoft.com/office/drawing/2014/main" id="{114356FA-8DCD-4C74-8A3C-3B063A83CE49}"/>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0" r:id="rId1"/>
    <p:sldLayoutId id="2147489721" r:id="rId2"/>
    <p:sldLayoutId id="2147489722" r:id="rId3"/>
    <p:sldLayoutId id="2147489684" r:id="rId4"/>
    <p:sldLayoutId id="2147489724"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template.gif">
            <a:extLst>
              <a:ext uri="{FF2B5EF4-FFF2-40B4-BE49-F238E27FC236}">
                <a16:creationId xmlns:a16="http://schemas.microsoft.com/office/drawing/2014/main" id="{4996332B-5AFC-4920-8D53-A8821725877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87DD376D-CEFA-4B9E-9B01-D0A0A2BB6C74}"/>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D9B3A18E-4797-4B8E-8809-5C703C8DE04D}" type="slidenum">
              <a:rPr lang="en-US"/>
              <a:pPr>
                <a:defRPr/>
              </a:pPr>
              <a:t>‹#›</a:t>
            </a:fld>
            <a:endParaRPr lang="en-US"/>
          </a:p>
        </p:txBody>
      </p:sp>
      <p:sp>
        <p:nvSpPr>
          <p:cNvPr id="14" name="Rectangle 13">
            <a:extLst>
              <a:ext uri="{FF2B5EF4-FFF2-40B4-BE49-F238E27FC236}">
                <a16:creationId xmlns:a16="http://schemas.microsoft.com/office/drawing/2014/main" id="{A87A96D5-8E8F-450A-9E55-6870673566C0}"/>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a:extLst>
              <a:ext uri="{FF2B5EF4-FFF2-40B4-BE49-F238E27FC236}">
                <a16:creationId xmlns:a16="http://schemas.microsoft.com/office/drawing/2014/main" id="{B7313838-218F-430B-A113-59A86EAD911B}"/>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A1C969C7-0F16-4978-A478-A76AD590C11F}"/>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95" name="Text Placeholder 2">
            <a:extLst>
              <a:ext uri="{FF2B5EF4-FFF2-40B4-BE49-F238E27FC236}">
                <a16:creationId xmlns:a16="http://schemas.microsoft.com/office/drawing/2014/main" id="{097029AE-3CE9-478D-AFA5-1D8D922276DB}"/>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2296" name="Picture 20" descr="odeplogo2.jpg">
            <a:extLst>
              <a:ext uri="{FF2B5EF4-FFF2-40B4-BE49-F238E27FC236}">
                <a16:creationId xmlns:a16="http://schemas.microsoft.com/office/drawing/2014/main" id="{2D2ADB03-E597-496B-AC28-9C84D349E7D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B616F7F7-A1DE-4F06-9AE7-0A76F4F7C3A8}"/>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298" name="Picture 11" descr="JAN Logo&#10;&#10;Job Accommodation Network">
            <a:extLst>
              <a:ext uri="{FF2B5EF4-FFF2-40B4-BE49-F238E27FC236}">
                <a16:creationId xmlns:a16="http://schemas.microsoft.com/office/drawing/2014/main" id="{E0D7E16E-9203-46D8-BB18-CC4EDD68B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le Placeholder 11">
            <a:extLst>
              <a:ext uri="{FF2B5EF4-FFF2-40B4-BE49-F238E27FC236}">
                <a16:creationId xmlns:a16="http://schemas.microsoft.com/office/drawing/2014/main" id="{0C598164-92EC-451B-98DE-39B54912C944}"/>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5" r:id="rId1"/>
    <p:sldLayoutId id="2147489726" r:id="rId2"/>
    <p:sldLayoutId id="2147489727" r:id="rId3"/>
    <p:sldLayoutId id="2147489728"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template.gif">
            <a:extLst>
              <a:ext uri="{FF2B5EF4-FFF2-40B4-BE49-F238E27FC236}">
                <a16:creationId xmlns:a16="http://schemas.microsoft.com/office/drawing/2014/main" id="{DFB90101-6496-4438-B013-5671010328D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3E45B7C-70BE-4DA5-B078-AFB0F661CCDB}"/>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94E08DB6-EF6F-4573-AACF-6429588171A7}" type="slidenum">
              <a:rPr lang="en-US" altLang="en-US"/>
              <a:pPr>
                <a:defRPr/>
              </a:pPr>
              <a:t>‹#›</a:t>
            </a:fld>
            <a:endParaRPr lang="en-US" altLang="en-US"/>
          </a:p>
        </p:txBody>
      </p:sp>
      <p:sp>
        <p:nvSpPr>
          <p:cNvPr id="14" name="Rectangle 13">
            <a:extLst>
              <a:ext uri="{FF2B5EF4-FFF2-40B4-BE49-F238E27FC236}">
                <a16:creationId xmlns:a16="http://schemas.microsoft.com/office/drawing/2014/main" id="{306344D0-EE42-414A-A019-E90162776087}"/>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a:extLst>
              <a:ext uri="{FF2B5EF4-FFF2-40B4-BE49-F238E27FC236}">
                <a16:creationId xmlns:a16="http://schemas.microsoft.com/office/drawing/2014/main" id="{A5837A78-0C41-4ABC-871C-1AA6C3F65835}"/>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a:extLst>
              <a:ext uri="{FF2B5EF4-FFF2-40B4-BE49-F238E27FC236}">
                <a16:creationId xmlns:a16="http://schemas.microsoft.com/office/drawing/2014/main" id="{82243C96-E624-4211-900D-F68144708FCB}"/>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9" name="Text Placeholder 2">
            <a:extLst>
              <a:ext uri="{FF2B5EF4-FFF2-40B4-BE49-F238E27FC236}">
                <a16:creationId xmlns:a16="http://schemas.microsoft.com/office/drawing/2014/main" id="{63E294E1-6D44-4C6D-9B46-953EEFB4E421}"/>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3320" name="Picture 20" descr="odeplogo2.jpg">
            <a:extLst>
              <a:ext uri="{FF2B5EF4-FFF2-40B4-BE49-F238E27FC236}">
                <a16:creationId xmlns:a16="http://schemas.microsoft.com/office/drawing/2014/main" id="{EB7B7FF4-E484-49F6-AFA9-E01BB96D099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E7A804DE-DBFB-4FE0-9187-29D3DC601EF7}"/>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22" name="Picture 11" descr="JAN Logo&#10;&#10;Job Accommodation Network">
            <a:extLst>
              <a:ext uri="{FF2B5EF4-FFF2-40B4-BE49-F238E27FC236}">
                <a16:creationId xmlns:a16="http://schemas.microsoft.com/office/drawing/2014/main" id="{1330B73A-6A7A-44B6-BCD5-E44437EBED3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itle Placeholder 11">
            <a:extLst>
              <a:ext uri="{FF2B5EF4-FFF2-40B4-BE49-F238E27FC236}">
                <a16:creationId xmlns:a16="http://schemas.microsoft.com/office/drawing/2014/main" id="{0793C9B0-367D-441D-B6FE-844327B8D6E9}"/>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9" r:id="rId1"/>
    <p:sldLayoutId id="2147489730" r:id="rId2"/>
    <p:sldLayoutId id="2147489731" r:id="rId3"/>
    <p:sldLayoutId id="2147489732"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template.gif">
            <a:extLst>
              <a:ext uri="{FF2B5EF4-FFF2-40B4-BE49-F238E27FC236}">
                <a16:creationId xmlns:a16="http://schemas.microsoft.com/office/drawing/2014/main" id="{047D8217-E925-4FC9-8834-B248ED3CEDB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676A129E-2CE0-4529-A2F3-FA291B88D9CF}"/>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7B1DAAD6-814A-4599-8CF0-4CDF72756553}" type="slidenum">
              <a:rPr lang="en-US"/>
              <a:pPr>
                <a:defRPr/>
              </a:pPr>
              <a:t>‹#›</a:t>
            </a:fld>
            <a:endParaRPr lang="en-US"/>
          </a:p>
        </p:txBody>
      </p:sp>
      <p:sp>
        <p:nvSpPr>
          <p:cNvPr id="14" name="Rectangle 13">
            <a:extLst>
              <a:ext uri="{FF2B5EF4-FFF2-40B4-BE49-F238E27FC236}">
                <a16:creationId xmlns:a16="http://schemas.microsoft.com/office/drawing/2014/main" id="{441C9A9F-DADD-4A86-B4D1-4E473A72A706}"/>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a:extLst>
              <a:ext uri="{FF2B5EF4-FFF2-40B4-BE49-F238E27FC236}">
                <a16:creationId xmlns:a16="http://schemas.microsoft.com/office/drawing/2014/main" id="{28A71696-1D66-44DF-B33F-40A0D42108B4}"/>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a:extLst>
              <a:ext uri="{FF2B5EF4-FFF2-40B4-BE49-F238E27FC236}">
                <a16:creationId xmlns:a16="http://schemas.microsoft.com/office/drawing/2014/main" id="{BF10D824-B19C-4822-8CAC-CE9041110C6C}"/>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Text Placeholder 2">
            <a:extLst>
              <a:ext uri="{FF2B5EF4-FFF2-40B4-BE49-F238E27FC236}">
                <a16:creationId xmlns:a16="http://schemas.microsoft.com/office/drawing/2014/main" id="{27E3C1E2-A794-4C0C-9802-605A4357BE2B}"/>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4344" name="Picture 20" descr="odeplogo2.jpg">
            <a:extLst>
              <a:ext uri="{FF2B5EF4-FFF2-40B4-BE49-F238E27FC236}">
                <a16:creationId xmlns:a16="http://schemas.microsoft.com/office/drawing/2014/main" id="{ACBF1EC2-F489-433C-955A-A2CF3A2B1BE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C8CD1182-E0D6-4C36-AA3A-12F903208CEC}"/>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4346" name="Picture 11" descr="JAN Logo&#10;&#10;Job Accommodation Network">
            <a:extLst>
              <a:ext uri="{FF2B5EF4-FFF2-40B4-BE49-F238E27FC236}">
                <a16:creationId xmlns:a16="http://schemas.microsoft.com/office/drawing/2014/main" id="{4908E06D-68A3-420E-9E8F-A229B1C2E61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le Placeholder 11">
            <a:extLst>
              <a:ext uri="{FF2B5EF4-FFF2-40B4-BE49-F238E27FC236}">
                <a16:creationId xmlns:a16="http://schemas.microsoft.com/office/drawing/2014/main" id="{399B3E7C-2874-4FF8-BA98-F5D2E133F77E}"/>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33" r:id="rId1"/>
    <p:sldLayoutId id="2147489734" r:id="rId2"/>
    <p:sldLayoutId id="2147489735" r:id="rId3"/>
    <p:sldLayoutId id="2147489736" r:id="rId4"/>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2F478575-3518-49E3-8F52-B5926C1AF8B3}"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285350923"/>
      </p:ext>
    </p:extLst>
  </p:cSld>
  <p:clrMap bg1="lt1" tx1="dk1" bg2="lt2" tx2="dk2" accent1="accent1" accent2="accent2" accent3="accent3" accent4="accent4" accent5="accent5" accent6="accent6" hlink="hlink" folHlink="folHlink"/>
  <p:sldLayoutIdLst>
    <p:sldLayoutId id="2147489738" r:id="rId1"/>
    <p:sldLayoutId id="2147489739" r:id="rId2"/>
    <p:sldLayoutId id="2147489740" r:id="rId3"/>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500E5358-95C1-4461-B01D-C2CA8655A6E0}"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01383690"/>
      </p:ext>
    </p:extLst>
  </p:cSld>
  <p:clrMap bg1="lt1" tx1="dk1" bg2="lt2" tx2="dk2" accent1="accent1" accent2="accent2" accent3="accent3" accent4="accent4" accent5="accent5" accent6="accent6" hlink="hlink" folHlink="folHlink"/>
  <p:sldLayoutIdLst>
    <p:sldLayoutId id="2147489743" r:id="rId1"/>
    <p:sldLayoutId id="2147489744" r:id="rId2"/>
    <p:sldLayoutId id="2147489745" r:id="rId3"/>
    <p:sldLayoutId id="2147489747" r:id="rId4"/>
    <p:sldLayoutId id="2147489798" r:id="rId5"/>
    <p:sldLayoutId id="2147489799" r:id="rId6"/>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2DE4755E-FED2-4396-A481-919A03108191}"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7176" name="Picture 20" descr="odeplogo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178"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897183025"/>
      </p:ext>
    </p:extLst>
  </p:cSld>
  <p:clrMap bg1="lt1" tx1="dk1" bg2="lt2" tx2="dk2" accent1="accent1" accent2="accent2" accent3="accent3" accent4="accent4" accent5="accent5" accent6="accent6" hlink="hlink" folHlink="folHlink"/>
  <p:sldLayoutIdLst>
    <p:sldLayoutId id="2147489750" r:id="rId1"/>
    <p:sldLayoutId id="2147489751" r:id="rId2"/>
    <p:sldLayoutId id="2147489752" r:id="rId3"/>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C801D80D-EBE4-4AF8-B3FF-9877366F99F5}"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753320583"/>
      </p:ext>
    </p:extLst>
  </p:cSld>
  <p:clrMap bg1="lt1" tx1="dk1" bg2="lt2" tx2="dk2" accent1="accent1" accent2="accent2" accent3="accent3" accent4="accent4" accent5="accent5" accent6="accent6" hlink="hlink" folHlink="folHlink"/>
  <p:sldLayoutIdLst>
    <p:sldLayoutId id="2147489754" r:id="rId1"/>
    <p:sldLayoutId id="2147489755" r:id="rId2"/>
    <p:sldLayoutId id="2147489756" r:id="rId3"/>
    <p:sldLayoutId id="2147489757" r:id="rId4"/>
    <p:sldLayoutId id="2147489758" r:id="rId5"/>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a:extLst>
              <a:ext uri="{FF2B5EF4-FFF2-40B4-BE49-F238E27FC236}">
                <a16:creationId xmlns:a16="http://schemas.microsoft.com/office/drawing/2014/main" id="{530EB3B3-E89D-46A1-B474-031E590FBEC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6C446EF-37D6-4ED8-992F-C2D1D12D4F38}"/>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D4DDEC-EA7A-4490-874E-20C4810900E0}" type="slidenum">
              <a:rPr lang="en-US" altLang="en-US"/>
              <a:pPr>
                <a:defRPr/>
              </a:pPr>
              <a:t>‹#›</a:t>
            </a:fld>
            <a:endParaRPr lang="en-US" altLang="en-US"/>
          </a:p>
        </p:txBody>
      </p:sp>
      <p:sp>
        <p:nvSpPr>
          <p:cNvPr id="14" name="Rectangle 13">
            <a:extLst>
              <a:ext uri="{FF2B5EF4-FFF2-40B4-BE49-F238E27FC236}">
                <a16:creationId xmlns:a16="http://schemas.microsoft.com/office/drawing/2014/main" id="{9A96808E-23EF-43B6-BEAA-2218BF974576}"/>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a:extLst>
              <a:ext uri="{FF2B5EF4-FFF2-40B4-BE49-F238E27FC236}">
                <a16:creationId xmlns:a16="http://schemas.microsoft.com/office/drawing/2014/main" id="{44378EC5-05E1-415E-B81B-60DCD888BABE}"/>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a:extLst>
              <a:ext uri="{FF2B5EF4-FFF2-40B4-BE49-F238E27FC236}">
                <a16:creationId xmlns:a16="http://schemas.microsoft.com/office/drawing/2014/main" id="{84954EA6-57F8-489F-B6A6-B801C18DEFAD}"/>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a:extLst>
              <a:ext uri="{FF2B5EF4-FFF2-40B4-BE49-F238E27FC236}">
                <a16:creationId xmlns:a16="http://schemas.microsoft.com/office/drawing/2014/main" id="{D7F4AF7C-8348-4A0B-94FF-B6F593058625}"/>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a:extLst>
              <a:ext uri="{FF2B5EF4-FFF2-40B4-BE49-F238E27FC236}">
                <a16:creationId xmlns:a16="http://schemas.microsoft.com/office/drawing/2014/main" id="{89D2DD3F-D4D2-404D-AEAC-AD93B70A526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F2E975C-463E-4352-8E6E-05FF521851D7}"/>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a:extLst>
              <a:ext uri="{FF2B5EF4-FFF2-40B4-BE49-F238E27FC236}">
                <a16:creationId xmlns:a16="http://schemas.microsoft.com/office/drawing/2014/main" id="{0ABF5473-650F-4DDE-AC2F-1F07A6F7C0E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a:extLst>
              <a:ext uri="{FF2B5EF4-FFF2-40B4-BE49-F238E27FC236}">
                <a16:creationId xmlns:a16="http://schemas.microsoft.com/office/drawing/2014/main" id="{6C034AB4-DD3C-488D-B92C-70DE74BE167D}"/>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 </a:t>
            </a:r>
          </a:p>
        </p:txBody>
      </p:sp>
    </p:spTree>
  </p:cSld>
  <p:clrMap bg1="lt1" tx1="dk1" bg2="lt2" tx2="dk2" accent1="accent1" accent2="accent2" accent3="accent3" accent4="accent4" accent5="accent5" accent6="accent6" hlink="hlink" folHlink="folHlink"/>
  <p:sldLayoutIdLst>
    <p:sldLayoutId id="2147489687" r:id="rId1"/>
    <p:sldLayoutId id="2147489688" r:id="rId2"/>
    <p:sldLayoutId id="2147489689" r:id="rId3"/>
    <p:sldLayoutId id="2147489690" r:id="rId4"/>
    <p:sldLayoutId id="2147489691" r:id="rId5"/>
    <p:sldLayoutId id="2147489692" r:id="rId6"/>
    <p:sldLayoutId id="2147489693" r:id="rId7"/>
    <p:sldLayoutId id="2147489694" r:id="rId8"/>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299AD0DC-0F82-47F2-B8A6-D3DF7F1A820B}"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257685517"/>
      </p:ext>
    </p:extLst>
  </p:cSld>
  <p:clrMap bg1="lt1" tx1="dk1" bg2="lt2" tx2="dk2" accent1="accent1" accent2="accent2" accent3="accent3" accent4="accent4" accent5="accent5" accent6="accent6" hlink="hlink" folHlink="folHlink"/>
  <p:sldLayoutIdLst>
    <p:sldLayoutId id="2147489760" r:id="rId1"/>
    <p:sldLayoutId id="2147489761" r:id="rId2"/>
    <p:sldLayoutId id="2147489762" r:id="rId3"/>
    <p:sldLayoutId id="2147489763" r:id="rId4"/>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99270F0A-B190-4B3D-BFAE-B71D2AC8119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537630467"/>
      </p:ext>
    </p:extLst>
  </p:cSld>
  <p:clrMap bg1="lt1" tx1="dk1" bg2="lt2" tx2="dk2" accent1="accent1" accent2="accent2" accent3="accent3" accent4="accent4" accent5="accent5" accent6="accent6" hlink="hlink" folHlink="folHlink"/>
  <p:sldLayoutIdLst>
    <p:sldLayoutId id="2147489765" r:id="rId1"/>
    <p:sldLayoutId id="2147489766" r:id="rId2"/>
    <p:sldLayoutId id="2147489767" r:id="rId3"/>
    <p:sldLayoutId id="2147489768" r:id="rId4"/>
    <p:sldLayoutId id="2147489770" r:id="rId5"/>
  </p:sldLayoutIdLst>
  <p:transition spd="med">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4873-9D5F-4617-B5E1-9EBEBEA28C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FFAD3C-79A6-4CEF-83B2-A626C07D593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C7510-D250-46E0-974D-74231C11D0D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68654-DEC2-49A4-874E-2249B5D5ED48}" type="datetimeFigureOut">
              <a:rPr lang="en-US" smtClean="0"/>
              <a:t>3/14/2022</a:t>
            </a:fld>
            <a:endParaRPr lang="en-US"/>
          </a:p>
        </p:txBody>
      </p:sp>
      <p:sp>
        <p:nvSpPr>
          <p:cNvPr id="5" name="Footer Placeholder 4">
            <a:extLst>
              <a:ext uri="{FF2B5EF4-FFF2-40B4-BE49-F238E27FC236}">
                <a16:creationId xmlns:a16="http://schemas.microsoft.com/office/drawing/2014/main" id="{2472351D-CE6E-4E85-A41F-FADEB7B23BC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F67186-2D2A-47B4-BA7D-C7B380BABC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44600-4393-476E-81AA-01C67EF71F19}" type="slidenum">
              <a:rPr lang="en-US" smtClean="0"/>
              <a:t>‹#›</a:t>
            </a:fld>
            <a:endParaRPr lang="en-US"/>
          </a:p>
        </p:txBody>
      </p:sp>
    </p:spTree>
    <p:extLst>
      <p:ext uri="{BB962C8B-B14F-4D97-AF65-F5344CB8AC3E}">
        <p14:creationId xmlns:p14="http://schemas.microsoft.com/office/powerpoint/2010/main" val="1259607597"/>
      </p:ext>
    </p:extLst>
  </p:cSld>
  <p:clrMap bg1="lt1" tx1="dk1" bg2="lt2" tx2="dk2" accent1="accent1" accent2="accent2" accent3="accent3" accent4="accent4" accent5="accent5" accent6="accent6" hlink="hlink" folHlink="folHlink"/>
  <p:sldLayoutIdLst>
    <p:sldLayoutId id="2147489786" r:id="rId1"/>
    <p:sldLayoutId id="2147489787" r:id="rId2"/>
    <p:sldLayoutId id="2147489788" r:id="rId3"/>
    <p:sldLayoutId id="2147489789" r:id="rId4"/>
    <p:sldLayoutId id="2147489790" r:id="rId5"/>
    <p:sldLayoutId id="2147489791" r:id="rId6"/>
    <p:sldLayoutId id="2147489792" r:id="rId7"/>
    <p:sldLayoutId id="2147489793" r:id="rId8"/>
    <p:sldLayoutId id="2147489794" r:id="rId9"/>
    <p:sldLayoutId id="2147489795" r:id="rId10"/>
    <p:sldLayoutId id="2147489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a:extLst>
              <a:ext uri="{FF2B5EF4-FFF2-40B4-BE49-F238E27FC236}">
                <a16:creationId xmlns:a16="http://schemas.microsoft.com/office/drawing/2014/main" id="{67FD3466-C485-473E-9F47-5B8A44DBE7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BAFE61AE-DA00-4A8B-AF25-C021E330FC0F}"/>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8E944FC-EA56-4C58-8888-C7ADC361C2DC}" type="slidenum">
              <a:rPr lang="en-US" altLang="en-US"/>
              <a:pPr>
                <a:defRPr/>
              </a:pPr>
              <a:t>‹#›</a:t>
            </a:fld>
            <a:endParaRPr lang="en-US" altLang="en-US"/>
          </a:p>
        </p:txBody>
      </p:sp>
      <p:sp>
        <p:nvSpPr>
          <p:cNvPr id="14" name="Rectangle 13">
            <a:extLst>
              <a:ext uri="{FF2B5EF4-FFF2-40B4-BE49-F238E27FC236}">
                <a16:creationId xmlns:a16="http://schemas.microsoft.com/office/drawing/2014/main" id="{C369CE62-B434-4D1E-A15C-BE0BAD90AF3E}"/>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a:extLst>
              <a:ext uri="{FF2B5EF4-FFF2-40B4-BE49-F238E27FC236}">
                <a16:creationId xmlns:a16="http://schemas.microsoft.com/office/drawing/2014/main" id="{44C0A943-9EDE-449E-9E41-6A8E70109FD8}"/>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a:extLst>
              <a:ext uri="{FF2B5EF4-FFF2-40B4-BE49-F238E27FC236}">
                <a16:creationId xmlns:a16="http://schemas.microsoft.com/office/drawing/2014/main" id="{77948399-6602-4246-97A0-771926E8C53B}"/>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a:extLst>
              <a:ext uri="{FF2B5EF4-FFF2-40B4-BE49-F238E27FC236}">
                <a16:creationId xmlns:a16="http://schemas.microsoft.com/office/drawing/2014/main" id="{AE9B8F10-4341-467F-92BE-1853654D2847}"/>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a:extLst>
              <a:ext uri="{FF2B5EF4-FFF2-40B4-BE49-F238E27FC236}">
                <a16:creationId xmlns:a16="http://schemas.microsoft.com/office/drawing/2014/main" id="{E8C11881-F34C-468C-929E-E453861FAB6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0B988A5C-BA3C-4115-9CEA-DB9C29A4EC0C}"/>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a:extLst>
              <a:ext uri="{FF2B5EF4-FFF2-40B4-BE49-F238E27FC236}">
                <a16:creationId xmlns:a16="http://schemas.microsoft.com/office/drawing/2014/main" id="{D9E1D038-737B-4E52-AAB6-E2AAA6C83EA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a:extLst>
              <a:ext uri="{FF2B5EF4-FFF2-40B4-BE49-F238E27FC236}">
                <a16:creationId xmlns:a16="http://schemas.microsoft.com/office/drawing/2014/main" id="{2E92D120-AAAD-4234-BE47-A8FC4AB6BC68}"/>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a:t>
            </a:r>
          </a:p>
        </p:txBody>
      </p:sp>
    </p:spTree>
  </p:cSld>
  <p:clrMap bg1="lt1" tx1="dk1" bg2="lt2" tx2="dk2" accent1="accent1" accent2="accent2" accent3="accent3" accent4="accent4" accent5="accent5" accent6="accent6" hlink="hlink" folHlink="folHlink"/>
  <p:sldLayoutIdLst>
    <p:sldLayoutId id="2147489695" r:id="rId1"/>
    <p:sldLayoutId id="2147489696" r:id="rId2"/>
    <p:sldLayoutId id="2147489697" r:id="rId3"/>
    <p:sldLayoutId id="2147489698" r:id="rId4"/>
    <p:sldLayoutId id="2147489699" r:id="rId5"/>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a:extLst>
              <a:ext uri="{FF2B5EF4-FFF2-40B4-BE49-F238E27FC236}">
                <a16:creationId xmlns:a16="http://schemas.microsoft.com/office/drawing/2014/main" id="{D1BC68FF-B5BB-4727-977D-F2E68BBBFFF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34665C99-E7FE-4FEE-AC8B-7BD94946BA75}"/>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7DED87B-5AC4-4B73-855D-492BC79FEAD4}" type="slidenum">
              <a:rPr lang="en-US" altLang="en-US"/>
              <a:pPr>
                <a:defRPr/>
              </a:pPr>
              <a:t>‹#›</a:t>
            </a:fld>
            <a:endParaRPr lang="en-US" altLang="en-US"/>
          </a:p>
        </p:txBody>
      </p:sp>
      <p:sp>
        <p:nvSpPr>
          <p:cNvPr id="14" name="Rectangle 13">
            <a:extLst>
              <a:ext uri="{FF2B5EF4-FFF2-40B4-BE49-F238E27FC236}">
                <a16:creationId xmlns:a16="http://schemas.microsoft.com/office/drawing/2014/main" id="{ED966319-7138-46A7-ADD2-62EACA6C6FBB}"/>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a:extLst>
              <a:ext uri="{FF2B5EF4-FFF2-40B4-BE49-F238E27FC236}">
                <a16:creationId xmlns:a16="http://schemas.microsoft.com/office/drawing/2014/main" id="{C5488E46-0B3A-4693-9972-CB550AC754E3}"/>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a:extLst>
              <a:ext uri="{FF2B5EF4-FFF2-40B4-BE49-F238E27FC236}">
                <a16:creationId xmlns:a16="http://schemas.microsoft.com/office/drawing/2014/main" id="{93ABA502-C579-4240-8162-63ABB916F27B}"/>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a:extLst>
              <a:ext uri="{FF2B5EF4-FFF2-40B4-BE49-F238E27FC236}">
                <a16:creationId xmlns:a16="http://schemas.microsoft.com/office/drawing/2014/main" id="{BC2CE611-4A18-41A4-867C-3BFCF780090D}"/>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a:extLst>
              <a:ext uri="{FF2B5EF4-FFF2-40B4-BE49-F238E27FC236}">
                <a16:creationId xmlns:a16="http://schemas.microsoft.com/office/drawing/2014/main" id="{D02F91B0-4E0F-4393-9808-0A116378581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6575656-1E16-490E-86F4-ABA83A752734}"/>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a:extLst>
              <a:ext uri="{FF2B5EF4-FFF2-40B4-BE49-F238E27FC236}">
                <a16:creationId xmlns:a16="http://schemas.microsoft.com/office/drawing/2014/main" id="{6FE5CCE7-B967-4C97-9AFD-ACB8E434275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a:extLst>
              <a:ext uri="{FF2B5EF4-FFF2-40B4-BE49-F238E27FC236}">
                <a16:creationId xmlns:a16="http://schemas.microsoft.com/office/drawing/2014/main" id="{43E2016E-0D9E-45C6-A292-DD0B8FA6FC1B}"/>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0" r:id="rId1"/>
    <p:sldLayoutId id="2147489701" r:id="rId2"/>
    <p:sldLayoutId id="2147489702" r:id="rId3"/>
    <p:sldLayoutId id="2147489703" r:id="rId4"/>
    <p:sldLayoutId id="2147489704" r:id="rId5"/>
  </p:sldLayoutIdLst>
  <p:transition spd="med">
    <p:fade/>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a:extLst>
              <a:ext uri="{FF2B5EF4-FFF2-40B4-BE49-F238E27FC236}">
                <a16:creationId xmlns:a16="http://schemas.microsoft.com/office/drawing/2014/main" id="{EBAE1B31-294D-41A0-8C1F-51D4B77B568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6A4F11D9-374B-4D02-B5FD-D131E35BB139}"/>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238BC51-FB94-4991-B737-A348F73C1869}" type="slidenum">
              <a:rPr lang="en-US" altLang="en-US"/>
              <a:pPr>
                <a:defRPr/>
              </a:pPr>
              <a:t>‹#›</a:t>
            </a:fld>
            <a:endParaRPr lang="en-US" altLang="en-US"/>
          </a:p>
        </p:txBody>
      </p:sp>
      <p:sp>
        <p:nvSpPr>
          <p:cNvPr id="14" name="Rectangle 13">
            <a:extLst>
              <a:ext uri="{FF2B5EF4-FFF2-40B4-BE49-F238E27FC236}">
                <a16:creationId xmlns:a16="http://schemas.microsoft.com/office/drawing/2014/main" id="{8199E02F-5CB4-4A38-B486-ADECE592AB77}"/>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a:extLst>
              <a:ext uri="{FF2B5EF4-FFF2-40B4-BE49-F238E27FC236}">
                <a16:creationId xmlns:a16="http://schemas.microsoft.com/office/drawing/2014/main" id="{766A11B8-FBC7-481B-8817-6F8F21D8C63B}"/>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a:extLst>
              <a:ext uri="{FF2B5EF4-FFF2-40B4-BE49-F238E27FC236}">
                <a16:creationId xmlns:a16="http://schemas.microsoft.com/office/drawing/2014/main" id="{443E2235-8248-4733-A16D-669C60F8086E}"/>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a:extLst>
              <a:ext uri="{FF2B5EF4-FFF2-40B4-BE49-F238E27FC236}">
                <a16:creationId xmlns:a16="http://schemas.microsoft.com/office/drawing/2014/main" id="{CE09757C-7E2D-4044-AF51-20AEC6D33B18}"/>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5128" name="Picture 20" descr="odeplogo2.jpg">
            <a:extLst>
              <a:ext uri="{FF2B5EF4-FFF2-40B4-BE49-F238E27FC236}">
                <a16:creationId xmlns:a16="http://schemas.microsoft.com/office/drawing/2014/main" id="{1C8559E6-3239-4E71-913B-2B8094C3E4B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D421A3D-E10F-4BD6-A008-8CA26B8BD6C3}"/>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a:extLst>
              <a:ext uri="{FF2B5EF4-FFF2-40B4-BE49-F238E27FC236}">
                <a16:creationId xmlns:a16="http://schemas.microsoft.com/office/drawing/2014/main" id="{3FDD034F-EE8D-48B1-BAE7-8A6C867B20F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a:extLst>
              <a:ext uri="{FF2B5EF4-FFF2-40B4-BE49-F238E27FC236}">
                <a16:creationId xmlns:a16="http://schemas.microsoft.com/office/drawing/2014/main" id="{478C1279-617D-4512-8A42-EEA9CEF322C8}"/>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5" r:id="rId1"/>
    <p:sldLayoutId id="2147489706" r:id="rId2"/>
    <p:sldLayoutId id="2147489707" r:id="rId3"/>
    <p:sldLayoutId id="214748970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a:extLst>
              <a:ext uri="{FF2B5EF4-FFF2-40B4-BE49-F238E27FC236}">
                <a16:creationId xmlns:a16="http://schemas.microsoft.com/office/drawing/2014/main" id="{1984285C-6A2F-4EA6-977D-D9FB6CCEB6C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ED244870-8118-4FA7-A105-EA0CEC6652D0}"/>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1751260D-B50A-4214-A12F-B3F1B5A95B10}" type="slidenum">
              <a:rPr lang="en-US" altLang="en-US"/>
              <a:pPr>
                <a:defRPr/>
              </a:pPr>
              <a:t>‹#›</a:t>
            </a:fld>
            <a:endParaRPr lang="en-US" altLang="en-US"/>
          </a:p>
        </p:txBody>
      </p:sp>
      <p:sp>
        <p:nvSpPr>
          <p:cNvPr id="14" name="Rectangle 13">
            <a:extLst>
              <a:ext uri="{FF2B5EF4-FFF2-40B4-BE49-F238E27FC236}">
                <a16:creationId xmlns:a16="http://schemas.microsoft.com/office/drawing/2014/main" id="{95C6DE5E-E524-427A-9E36-142347BEAD42}"/>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a:extLst>
              <a:ext uri="{FF2B5EF4-FFF2-40B4-BE49-F238E27FC236}">
                <a16:creationId xmlns:a16="http://schemas.microsoft.com/office/drawing/2014/main" id="{97842CB9-1E97-4989-B91F-9B19326C1E08}"/>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69605922-A6B1-4341-B6CC-4E0259324E36}"/>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a:extLst>
              <a:ext uri="{FF2B5EF4-FFF2-40B4-BE49-F238E27FC236}">
                <a16:creationId xmlns:a16="http://schemas.microsoft.com/office/drawing/2014/main" id="{16332176-B75F-44E0-8384-ECE696844CC2}"/>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a:extLst>
              <a:ext uri="{FF2B5EF4-FFF2-40B4-BE49-F238E27FC236}">
                <a16:creationId xmlns:a16="http://schemas.microsoft.com/office/drawing/2014/main" id="{5F320B19-68E4-4B19-A62E-E85119BD7B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E3CD5C3E-80D3-49DB-8ABF-AD24DA8CC799}"/>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a:extLst>
              <a:ext uri="{FF2B5EF4-FFF2-40B4-BE49-F238E27FC236}">
                <a16:creationId xmlns:a16="http://schemas.microsoft.com/office/drawing/2014/main" id="{6EE1AAD7-9B9C-466D-B564-1C2CFB6B33E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a:extLst>
              <a:ext uri="{FF2B5EF4-FFF2-40B4-BE49-F238E27FC236}">
                <a16:creationId xmlns:a16="http://schemas.microsoft.com/office/drawing/2014/main" id="{675D7193-1C41-4262-BA0D-9802BD045502}"/>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9" r:id="rId1"/>
    <p:sldLayoutId id="2147489710"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a:extLst>
              <a:ext uri="{FF2B5EF4-FFF2-40B4-BE49-F238E27FC236}">
                <a16:creationId xmlns:a16="http://schemas.microsoft.com/office/drawing/2014/main" id="{25B789A0-E2B4-4E74-8FAA-284966D098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822EB268-D057-498C-84C1-681FA3095925}"/>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258B94F9-0149-4A3D-83E0-FD10BB517BA5}" type="slidenum">
              <a:rPr lang="en-US" altLang="en-US"/>
              <a:pPr>
                <a:defRPr/>
              </a:pPr>
              <a:t>‹#›</a:t>
            </a:fld>
            <a:endParaRPr lang="en-US" altLang="en-US"/>
          </a:p>
        </p:txBody>
      </p:sp>
      <p:sp>
        <p:nvSpPr>
          <p:cNvPr id="14" name="Rectangle 13">
            <a:extLst>
              <a:ext uri="{FF2B5EF4-FFF2-40B4-BE49-F238E27FC236}">
                <a16:creationId xmlns:a16="http://schemas.microsoft.com/office/drawing/2014/main" id="{67E4BA50-4FA8-415E-830A-BC744EB2EE76}"/>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a:extLst>
              <a:ext uri="{FF2B5EF4-FFF2-40B4-BE49-F238E27FC236}">
                <a16:creationId xmlns:a16="http://schemas.microsoft.com/office/drawing/2014/main" id="{0A08E919-C076-4976-A005-31DCA49260EA}"/>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E7BFAAD7-152A-4EEF-8D5F-F3752C69B612}"/>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a:extLst>
              <a:ext uri="{FF2B5EF4-FFF2-40B4-BE49-F238E27FC236}">
                <a16:creationId xmlns:a16="http://schemas.microsoft.com/office/drawing/2014/main" id="{AFC6E9AB-82DB-4EDE-A1C4-D315A11AA25D}"/>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7176" name="Picture 20" descr="odeplogo2.jpg">
            <a:extLst>
              <a:ext uri="{FF2B5EF4-FFF2-40B4-BE49-F238E27FC236}">
                <a16:creationId xmlns:a16="http://schemas.microsoft.com/office/drawing/2014/main" id="{0474DC45-89F0-4F92-B5AF-D8BF5FEA390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4E90EC7E-716D-4DD3-A018-B812FC81BF57}"/>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178" name="Picture 11" descr="JAN Logo&#10;&#10;Job Accommodation Network">
            <a:extLst>
              <a:ext uri="{FF2B5EF4-FFF2-40B4-BE49-F238E27FC236}">
                <a16:creationId xmlns:a16="http://schemas.microsoft.com/office/drawing/2014/main" id="{EB07FFCC-B26E-48C1-B4B5-7293E8CE9F1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le Placeholder 11">
            <a:extLst>
              <a:ext uri="{FF2B5EF4-FFF2-40B4-BE49-F238E27FC236}">
                <a16:creationId xmlns:a16="http://schemas.microsoft.com/office/drawing/2014/main" id="{77B43539-1F81-4F8F-96E6-B01752596F21}"/>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1" r:id="rId1"/>
    <p:sldLayoutId id="2147489712"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a:extLst>
              <a:ext uri="{FF2B5EF4-FFF2-40B4-BE49-F238E27FC236}">
                <a16:creationId xmlns:a16="http://schemas.microsoft.com/office/drawing/2014/main" id="{3E0EB07A-A5D7-46C2-AEEB-55011140CB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82D73DE6-2244-4F58-8E13-6745235C82C9}"/>
              </a:ext>
            </a:extLst>
          </p:cNvPr>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F1CDDE5-BE7C-4448-9EFC-F8CAE25EA4AE}" type="slidenum">
              <a:rPr lang="en-US" altLang="en-US"/>
              <a:pPr>
                <a:defRPr/>
              </a:pPr>
              <a:t>‹#›</a:t>
            </a:fld>
            <a:endParaRPr lang="en-US" altLang="en-US"/>
          </a:p>
        </p:txBody>
      </p:sp>
      <p:sp>
        <p:nvSpPr>
          <p:cNvPr id="14" name="Rectangle 13">
            <a:extLst>
              <a:ext uri="{FF2B5EF4-FFF2-40B4-BE49-F238E27FC236}">
                <a16:creationId xmlns:a16="http://schemas.microsoft.com/office/drawing/2014/main" id="{0B2AF3CE-7762-47D6-B624-F4EB3CC730CB}"/>
              </a:ext>
            </a:extLst>
          </p:cNvPr>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a:extLst>
              <a:ext uri="{FF2B5EF4-FFF2-40B4-BE49-F238E27FC236}">
                <a16:creationId xmlns:a16="http://schemas.microsoft.com/office/drawing/2014/main" id="{970947BC-ACE7-41A6-B26A-33B2A9002508}"/>
              </a:ext>
            </a:extLst>
          </p:cNvPr>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348BD7FE-BEF9-4850-92BE-302B7503BF72}"/>
              </a:ext>
            </a:extLst>
          </p:cNvPr>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Text Placeholder 2">
            <a:extLst>
              <a:ext uri="{FF2B5EF4-FFF2-40B4-BE49-F238E27FC236}">
                <a16:creationId xmlns:a16="http://schemas.microsoft.com/office/drawing/2014/main" id="{A8CF91C0-E4E7-47D1-B310-4B00EDA8EF52}"/>
              </a:ext>
            </a:extLst>
          </p:cNvPr>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8200" name="Picture 20" descr="odeplogo2.jpg">
            <a:extLst>
              <a:ext uri="{FF2B5EF4-FFF2-40B4-BE49-F238E27FC236}">
                <a16:creationId xmlns:a16="http://schemas.microsoft.com/office/drawing/2014/main" id="{0EE44123-79D6-4112-9EF1-7890E5C89D3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711DE72-CB8E-4BAD-9ACC-E2E33AA9FA8E}"/>
              </a:ext>
            </a:extLst>
          </p:cNvPr>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2" name="Picture 11" descr="JAN Logo&#10;&#10;Job Accommodation Network">
            <a:extLst>
              <a:ext uri="{FF2B5EF4-FFF2-40B4-BE49-F238E27FC236}">
                <a16:creationId xmlns:a16="http://schemas.microsoft.com/office/drawing/2014/main" id="{3617A985-6E6C-4100-976E-F45CDA9CAFB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le Placeholder 11">
            <a:extLst>
              <a:ext uri="{FF2B5EF4-FFF2-40B4-BE49-F238E27FC236}">
                <a16:creationId xmlns:a16="http://schemas.microsoft.com/office/drawing/2014/main" id="{68BE71E8-B6C7-4700-A421-CE33D49B9136}"/>
              </a:ext>
            </a:extLst>
          </p:cNvPr>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3" r:id="rId1"/>
    <p:sldLayoutId id="2147489714"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askja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hyperlink" Target="https://askjan.org/Forms/upload/Sample-Plan-of-Action_2018.doc" TargetMode="External"/><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5.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5.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65.xml"/><Relationship Id="rId6" Type="http://schemas.openxmlformats.org/officeDocument/2006/relationships/hyperlink" Target="https://askjan.org/solutions/Heated-Ergonomic-and-Computer-Products.cfm" TargetMode="External"/><Relationship Id="rId5" Type="http://schemas.openxmlformats.org/officeDocument/2006/relationships/hyperlink" Target="https://askjan.org/blogs/jan/2021/01/the-wonders-of-winter-accommodation-options-for-cold-weather.cfm" TargetMode="Externa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65.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hyperlink" Target="https://askjan.org/articles/misophonia.cfm" TargetMode="External"/><Relationship Id="rId2" Type="http://schemas.openxmlformats.org/officeDocument/2006/relationships/notesSlide" Target="../notesSlides/notesSlide28.xml"/><Relationship Id="rId1" Type="http://schemas.openxmlformats.org/officeDocument/2006/relationships/slideLayout" Target="../slideLayouts/slideLayout65.xml"/><Relationship Id="rId4" Type="http://schemas.openxmlformats.org/officeDocument/2006/relationships/hyperlink" Target="https://askjan.org/solutions/Quiet-Office-Equipment-and-Supplies.cf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5.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3" Type="http://schemas.openxmlformats.org/officeDocument/2006/relationships/hyperlink" Target="https://askjan.org/publications/index.cfm" TargetMode="External"/><Relationship Id="rId2" Type="http://schemas.openxmlformats.org/officeDocument/2006/relationships/hyperlink" Target="https://askjan.org/a-to-z.cfm" TargetMode="Externa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3" Type="http://schemas.openxmlformats.org/officeDocument/2006/relationships/hyperlink" Target="https://askjan.org/JANonDemand.cfm" TargetMode="External"/><Relationship Id="rId2" Type="http://schemas.openxmlformats.org/officeDocument/2006/relationships/notesSlide" Target="../notesSlides/notesSlide45.xml"/><Relationship Id="rId1" Type="http://schemas.openxmlformats.org/officeDocument/2006/relationships/slideLayout" Target="../slideLayouts/slideLayout65.xml"/><Relationship Id="rId6" Type="http://schemas.openxmlformats.org/officeDocument/2006/relationships/image" Target="../media/image49.png"/><Relationship Id="rId5" Type="http://schemas.openxmlformats.org/officeDocument/2006/relationships/hyperlink" Target="https://askjan.org/" TargetMode="External"/><Relationship Id="rId4" Type="http://schemas.openxmlformats.org/officeDocument/2006/relationships/hyperlink" Target="mailto:jan@AskJA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94557BAA-B91F-433C-AD6C-D2A7BF3CE9D5}"/>
              </a:ext>
            </a:extLst>
          </p:cNvPr>
          <p:cNvSpPr>
            <a:spLocks noGrp="1"/>
          </p:cNvSpPr>
          <p:nvPr>
            <p:ph type="title" idx="4294967295"/>
          </p:nvPr>
        </p:nvSpPr>
        <p:spPr bwMode="auto">
          <a:xfrm>
            <a:off x="1001949" y="2529497"/>
            <a:ext cx="7443281" cy="2888810"/>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R="0" lvl="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en-US" sz="2800" dirty="0"/>
              <a:t>Low-Key AT —</a:t>
            </a:r>
            <a:br>
              <a:rPr lang="en-US" sz="2800" dirty="0"/>
            </a:br>
            <a:r>
              <a:rPr lang="en-US" sz="2800" dirty="0"/>
              <a:t>Wearable, Mainstream, and Non-Obvious AT </a:t>
            </a:r>
            <a:br>
              <a:rPr lang="en-US" sz="2800" dirty="0"/>
            </a:br>
            <a:r>
              <a:rPr lang="en-US" sz="2800" dirty="0"/>
              <a:t>for Entry-Level Workers </a:t>
            </a:r>
            <a:br>
              <a:rPr lang="en-US" sz="2800" dirty="0"/>
            </a:br>
            <a:r>
              <a:rPr kumimoji="0" lang="en-US" altLang="en-US" sz="26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Teresa Goddard</a:t>
            </a:r>
          </a:p>
          <a:p>
            <a:pPr marR="0" lvl="0" algn="ctr" defTabSz="914400" rtl="0" eaLnBrk="1" fontAlgn="base" latinLnBrk="0" hangingPunct="1">
              <a:lnSpc>
                <a:spcPct val="100000"/>
              </a:lnSpc>
              <a:spcBef>
                <a:spcPct val="20000"/>
              </a:spcBef>
              <a:spcAft>
                <a:spcPct val="0"/>
              </a:spcAft>
              <a:buClrTx/>
              <a:buSzTx/>
              <a:buFont typeface="Times" panose="02020603050405020304" pitchFamily="18" charset="0"/>
              <a:buNone/>
              <a:tabLst/>
              <a:defRPr/>
            </a:pPr>
            <a:r>
              <a:rPr kumimoji="0" lang="en-US" altLang="en-US" sz="22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(800) 526-7234 </a:t>
            </a:r>
            <a:br>
              <a:rPr kumimoji="0" lang="en-US" altLang="en-US" sz="22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br>
            <a:r>
              <a:rPr kumimoji="0" lang="en-US" altLang="en-US" sz="22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(877) 781-9403 (TTY)</a:t>
            </a:r>
          </a:p>
          <a:p>
            <a:pPr marR="0" lvl="0" algn="ctr" defTabSz="914400" rtl="0" eaLnBrk="1" fontAlgn="base" latinLnBrk="0" hangingPunct="1">
              <a:lnSpc>
                <a:spcPct val="100000"/>
              </a:lnSpc>
              <a:spcBef>
                <a:spcPct val="20000"/>
              </a:spcBef>
              <a:spcAft>
                <a:spcPct val="0"/>
              </a:spcAft>
              <a:buClrTx/>
              <a:buSzTx/>
              <a:buFont typeface="Times" panose="02020603050405020304" pitchFamily="18" charset="0"/>
              <a:buNone/>
              <a:tabLst/>
              <a:defRPr/>
            </a:pPr>
            <a:r>
              <a:rPr kumimoji="0" lang="en-US" altLang="en-US" sz="2200" b="1" i="0" u="none" strike="noStrike" kern="1200" cap="none" spc="0" normalizeH="0" baseline="0" noProof="0" dirty="0">
                <a:ln>
                  <a:noFill/>
                </a:ln>
                <a:solidFill>
                  <a:srgbClr val="002C5F"/>
                </a:solidFill>
                <a:effectLst/>
                <a:uLnTx/>
                <a:uFillTx/>
                <a:latin typeface="Arial" pitchFamily="34" charset="0"/>
                <a:ea typeface="+mn-ea"/>
                <a:cs typeface="Arial" pitchFamily="34" charset="0"/>
                <a:hlinkClick r:id="rId3"/>
              </a:rPr>
              <a:t>JAN@AskJAN.org</a:t>
            </a:r>
            <a:endParaRPr kumimoji="0" lang="en-US" altLang="en-US" sz="22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p:txBody>
      </p:sp>
      <p:sp>
        <p:nvSpPr>
          <p:cNvPr id="70659" name="Slide Number Placeholder 1">
            <a:extLst>
              <a:ext uri="{FF2B5EF4-FFF2-40B4-BE49-F238E27FC236}">
                <a16:creationId xmlns:a16="http://schemas.microsoft.com/office/drawing/2014/main" id="{8303E135-94E3-4167-A598-488C8C6713E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52AC89B-DAAE-400C-B1DD-541F130BCDC7}" type="slidenum">
              <a:rPr lang="en-US" altLang="en-US" sz="1400" smtClean="0">
                <a:solidFill>
                  <a:schemeClr val="bg1"/>
                </a:solidFill>
              </a:rPr>
              <a:pPr>
                <a:spcBef>
                  <a:spcPct val="0"/>
                </a:spcBef>
                <a:buFontTx/>
                <a:buNone/>
              </a:pPr>
              <a:t>1</a:t>
            </a:fld>
            <a:endParaRPr lang="en-US" altLang="en-US" sz="1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E777-9AE5-458F-922E-4D9CB6966FE1}"/>
              </a:ext>
            </a:extLst>
          </p:cNvPr>
          <p:cNvSpPr>
            <a:spLocks noGrp="1"/>
          </p:cNvSpPr>
          <p:nvPr>
            <p:ph type="title" idx="4294967295"/>
          </p:nvPr>
        </p:nvSpPr>
        <p:spPr/>
        <p:txBody>
          <a:bodyPr/>
          <a:lstStyle/>
          <a:p>
            <a:r>
              <a:rPr lang="en-US" dirty="0"/>
              <a:t>Policy</a:t>
            </a:r>
            <a:r>
              <a:rPr lang="en-US" baseline="0" dirty="0"/>
              <a:t> Example</a:t>
            </a:r>
            <a:endParaRPr lang="en-US" dirty="0"/>
          </a:p>
        </p:txBody>
      </p:sp>
      <p:sp>
        <p:nvSpPr>
          <p:cNvPr id="73730" name="Content Placeholder 2"/>
          <p:cNvSpPr>
            <a:spLocks noGrp="1"/>
          </p:cNvSpPr>
          <p:nvPr>
            <p:ph idx="1"/>
          </p:nvPr>
        </p:nvSpPr>
        <p:spPr>
          <a:xfrm>
            <a:off x="838200" y="1295400"/>
            <a:ext cx="7848600" cy="5197475"/>
          </a:xfrm>
        </p:spPr>
        <p:txBody>
          <a:bodyPr>
            <a:normAutofit/>
          </a:bodyPr>
          <a:lstStyle/>
          <a:p>
            <a:pPr marL="0" indent="0" eaLnBrk="1" hangingPunct="1">
              <a:defRPr/>
            </a:pPr>
            <a:r>
              <a:rPr lang="en-US" altLang="en-US" dirty="0">
                <a:solidFill>
                  <a:srgbClr val="0070C0"/>
                </a:solidFill>
              </a:rPr>
              <a:t>JAN Example</a:t>
            </a:r>
          </a:p>
          <a:p>
            <a:pPr marL="0" indent="0" eaLnBrk="1" hangingPunct="1">
              <a:defRPr/>
            </a:pPr>
            <a:r>
              <a:rPr lang="en-US" b="0" dirty="0"/>
              <a:t>An employee in a correctional facility used pre-filled insulin pens to treat diabetes. A new policy required all syringes to be left in vehicles outside the facility. This type of the medication can't be exposed to freezing temperatures or get too hot.  It must be stored in a temperature-controlled environment.  </a:t>
            </a:r>
          </a:p>
          <a:p>
            <a:pPr marL="0" indent="0" eaLnBrk="1" hangingPunct="1">
              <a:defRPr/>
            </a:pPr>
            <a:r>
              <a:rPr lang="en-US" b="0" dirty="0"/>
              <a:t> </a:t>
            </a:r>
          </a:p>
          <a:p>
            <a:pPr marL="0" indent="0" eaLnBrk="1" hangingPunct="1">
              <a:defRPr/>
            </a:pPr>
            <a:r>
              <a:rPr lang="en-US" b="0" dirty="0"/>
              <a:t> </a:t>
            </a:r>
            <a:endParaRPr lang="en-US" altLang="en-US" dirty="0">
              <a:solidFill>
                <a:srgbClr val="00B0F0"/>
              </a:solidFill>
            </a:endParaRP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449"/>
          <a:stretch/>
        </p:blipFill>
        <p:spPr bwMode="auto">
          <a:xfrm>
            <a:off x="3847011" y="4549010"/>
            <a:ext cx="3657600" cy="1721162"/>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31504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2664A-6EA4-4965-B7E6-09206129C6CC}"/>
              </a:ext>
            </a:extLst>
          </p:cNvPr>
          <p:cNvSpPr>
            <a:spLocks noGrp="1"/>
          </p:cNvSpPr>
          <p:nvPr>
            <p:ph type="title" idx="4294967295"/>
          </p:nvPr>
        </p:nvSpPr>
        <p:spPr/>
        <p:txBody>
          <a:bodyPr/>
          <a:lstStyle/>
          <a:p>
            <a:r>
              <a:rPr lang="en-US" dirty="0"/>
              <a:t>Typical Approach</a:t>
            </a:r>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b="0" dirty="0"/>
              <a:t>A typical approach is to see whether it would be possible to store the pen in a location that is acceptable by the employer while also meeting the employee’s needs. </a:t>
            </a:r>
          </a:p>
          <a:p>
            <a:pPr marL="0" indent="0" eaLnBrk="1" hangingPunct="1">
              <a:defRPr/>
            </a:pPr>
            <a:endParaRPr lang="en-US" b="0" dirty="0"/>
          </a:p>
          <a:p>
            <a:pPr marL="0" indent="0" eaLnBrk="1" hangingPunct="1">
              <a:defRPr/>
            </a:pPr>
            <a:r>
              <a:rPr lang="en-US" b="0" dirty="0"/>
              <a:t>For example, medication could be stored in a locker within the facility but outside the security checkpoint.  </a:t>
            </a:r>
            <a:endParaRPr lang="en-US" alt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97496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F00F-101C-4D57-BBD1-1BE0FB2E9001}"/>
              </a:ext>
            </a:extLst>
          </p:cNvPr>
          <p:cNvSpPr>
            <a:spLocks noGrp="1"/>
          </p:cNvSpPr>
          <p:nvPr>
            <p:ph type="title" idx="4294967295"/>
          </p:nvPr>
        </p:nvSpPr>
        <p:spPr/>
        <p:txBody>
          <a:bodyPr/>
          <a:lstStyle/>
          <a:p>
            <a:r>
              <a:rPr lang="en-US" dirty="0"/>
              <a:t>What if?</a:t>
            </a:r>
          </a:p>
        </p:txBody>
      </p:sp>
      <p:sp>
        <p:nvSpPr>
          <p:cNvPr id="73730" name="Content Placeholder 2"/>
          <p:cNvSpPr>
            <a:spLocks noGrp="1"/>
          </p:cNvSpPr>
          <p:nvPr>
            <p:ph idx="1"/>
          </p:nvPr>
        </p:nvSpPr>
        <p:spPr>
          <a:xfrm>
            <a:off x="838200" y="1295400"/>
            <a:ext cx="7848600" cy="5197475"/>
          </a:xfrm>
        </p:spPr>
        <p:txBody>
          <a:bodyPr/>
          <a:lstStyle/>
          <a:p>
            <a:pPr marL="0" indent="0" eaLnBrk="1" hangingPunct="1">
              <a:spcAft>
                <a:spcPts val="1200"/>
              </a:spcAft>
              <a:defRPr/>
            </a:pPr>
            <a:r>
              <a:rPr lang="en-US" b="0" dirty="0"/>
              <a:t>The locker is far from the employee’s workstation, and they can’t gain access in a timely manner? </a:t>
            </a:r>
          </a:p>
          <a:p>
            <a:pPr marL="457200" indent="-457200" eaLnBrk="1" hangingPunct="1">
              <a:buFont typeface="Wingdings" panose="05000000000000000000" pitchFamily="2" charset="2"/>
              <a:buChar char="§"/>
              <a:defRPr/>
            </a:pPr>
            <a:r>
              <a:rPr lang="en-US" sz="2400" b="0" dirty="0"/>
              <a:t>May need to retrieve it quickly to be effective </a:t>
            </a:r>
          </a:p>
          <a:p>
            <a:pPr marL="457200" indent="-457200" eaLnBrk="1" hangingPunct="1">
              <a:buFont typeface="Wingdings" panose="05000000000000000000" pitchFamily="2" charset="2"/>
              <a:buChar char="§"/>
              <a:defRPr/>
            </a:pPr>
            <a:r>
              <a:rPr lang="en-US" sz="2400" b="0" dirty="0"/>
              <a:t>May have difficulty walking long distances during a diabetic emergency</a:t>
            </a:r>
          </a:p>
          <a:p>
            <a:pPr marL="457200" indent="-457200" eaLnBrk="1" hangingPunct="1">
              <a:buFont typeface="Wingdings" panose="05000000000000000000" pitchFamily="2" charset="2"/>
              <a:buChar char="§"/>
              <a:defRPr/>
            </a:pPr>
            <a:r>
              <a:rPr lang="en-US" sz="2400" b="0" dirty="0"/>
              <a:t>May need related supplies</a:t>
            </a:r>
          </a:p>
          <a:p>
            <a:pPr marL="457200" indent="-457200" eaLnBrk="1" hangingPunct="1">
              <a:buFont typeface="Wingdings" panose="05000000000000000000" pitchFamily="2" charset="2"/>
              <a:buChar char="§"/>
              <a:defRPr/>
            </a:pPr>
            <a:r>
              <a:rPr lang="en-US" sz="2400" b="0" dirty="0"/>
              <a:t>Retrieval draws unwanted attention</a:t>
            </a:r>
          </a:p>
          <a:p>
            <a:pPr marL="457200" indent="-457200" eaLnBrk="1" hangingPunct="1">
              <a:buFont typeface="Wingdings" panose="05000000000000000000" pitchFamily="2" charset="2"/>
              <a:buChar char="§"/>
              <a:defRPr/>
            </a:pPr>
            <a:endParaRPr lang="en-US" b="0" dirty="0"/>
          </a:p>
          <a:p>
            <a:pPr marL="457200" indent="-457200" eaLnBrk="1" hangingPunct="1">
              <a:buFont typeface="Arial" panose="020B0604020202020204" pitchFamily="34" charset="0"/>
              <a:buChar char="•"/>
              <a:defRPr/>
            </a:pPr>
            <a:endParaRPr lang="en-US" altLang="en-US" dirty="0">
              <a:solidFill>
                <a:srgbClr val="00B0F0"/>
              </a:solidFill>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4972050"/>
            <a:ext cx="4572000" cy="1181100"/>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38728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0D56CA-4575-4D2A-9C8D-DA037BD8A529}"/>
              </a:ext>
            </a:extLst>
          </p:cNvPr>
          <p:cNvSpPr>
            <a:spLocks noGrp="1"/>
          </p:cNvSpPr>
          <p:nvPr>
            <p:ph type="title" idx="4294967295"/>
          </p:nvPr>
        </p:nvSpPr>
        <p:spPr/>
        <p:txBody>
          <a:bodyPr/>
          <a:lstStyle/>
          <a:p>
            <a:r>
              <a:rPr lang="en-US" dirty="0"/>
              <a:t>Targeted Solution</a:t>
            </a:r>
          </a:p>
        </p:txBody>
      </p:sp>
      <p:sp>
        <p:nvSpPr>
          <p:cNvPr id="73730" name="Content Placeholder 2"/>
          <p:cNvSpPr>
            <a:spLocks noGrp="1"/>
          </p:cNvSpPr>
          <p:nvPr>
            <p:ph idx="1"/>
          </p:nvPr>
        </p:nvSpPr>
        <p:spPr>
          <a:xfrm>
            <a:off x="838200" y="1295400"/>
            <a:ext cx="7848600" cy="5197475"/>
          </a:xfrm>
        </p:spPr>
        <p:txBody>
          <a:bodyPr>
            <a:normAutofit fontScale="92500" lnSpcReduction="10000"/>
          </a:bodyPr>
          <a:lstStyle/>
          <a:p>
            <a:pPr marL="0" indent="0" eaLnBrk="1" hangingPunct="1">
              <a:spcAft>
                <a:spcPts val="1200"/>
              </a:spcAft>
              <a:defRPr/>
            </a:pPr>
            <a:r>
              <a:rPr lang="en-US" altLang="en-US" dirty="0">
                <a:solidFill>
                  <a:srgbClr val="0070C0"/>
                </a:solidFill>
              </a:rPr>
              <a:t>What are some options to consider?</a:t>
            </a:r>
          </a:p>
          <a:p>
            <a:pPr marL="347472" indent="-347472" eaLnBrk="1" hangingPunct="1">
              <a:spcAft>
                <a:spcPts val="600"/>
              </a:spcAft>
              <a:buFont typeface="Wingdings" panose="05000000000000000000" pitchFamily="2" charset="2"/>
              <a:buChar char="§"/>
              <a:defRPr/>
            </a:pPr>
            <a:r>
              <a:rPr lang="en-US" altLang="en-US" sz="2600" b="0" dirty="0">
                <a:solidFill>
                  <a:srgbClr val="002060"/>
                </a:solidFill>
              </a:rPr>
              <a:t>Find closer secure location</a:t>
            </a:r>
          </a:p>
          <a:p>
            <a:pPr marL="347472" indent="-347472" eaLnBrk="1" hangingPunct="1">
              <a:spcAft>
                <a:spcPts val="600"/>
              </a:spcAft>
              <a:buFont typeface="Wingdings" panose="05000000000000000000" pitchFamily="2" charset="2"/>
              <a:buChar char="§"/>
              <a:defRPr/>
            </a:pPr>
            <a:r>
              <a:rPr lang="en-US" altLang="en-US" sz="2600" b="0" dirty="0">
                <a:solidFill>
                  <a:srgbClr val="002060"/>
                </a:solidFill>
              </a:rPr>
              <a:t>Develop a Plan of Action</a:t>
            </a:r>
          </a:p>
          <a:p>
            <a:pPr marL="347472" indent="-347472" eaLnBrk="1" hangingPunct="1">
              <a:spcAft>
                <a:spcPts val="600"/>
              </a:spcAft>
              <a:buFont typeface="Wingdings" panose="05000000000000000000" pitchFamily="2" charset="2"/>
              <a:buChar char="§"/>
              <a:defRPr/>
            </a:pPr>
            <a:r>
              <a:rPr lang="en-US" altLang="en-US" sz="2600" b="0" dirty="0">
                <a:solidFill>
                  <a:srgbClr val="002060"/>
                </a:solidFill>
              </a:rPr>
              <a:t>Designate someone to retrieve supplies </a:t>
            </a:r>
          </a:p>
          <a:p>
            <a:pPr marL="347472" indent="-347472" eaLnBrk="1" hangingPunct="1">
              <a:spcAft>
                <a:spcPts val="600"/>
              </a:spcAft>
              <a:buFont typeface="Wingdings" panose="05000000000000000000" pitchFamily="2" charset="2"/>
              <a:buChar char="§"/>
              <a:defRPr/>
            </a:pPr>
            <a:r>
              <a:rPr lang="en-US" altLang="en-US" sz="2600" b="0" dirty="0">
                <a:solidFill>
                  <a:srgbClr val="002060"/>
                </a:solidFill>
              </a:rPr>
              <a:t>Portable secure storage options</a:t>
            </a:r>
          </a:p>
          <a:p>
            <a:pPr marL="347472" indent="-347472" eaLnBrk="1" hangingPunct="1">
              <a:spcAft>
                <a:spcPts val="600"/>
              </a:spcAft>
              <a:buFont typeface="Wingdings" panose="05000000000000000000" pitchFamily="2" charset="2"/>
              <a:buChar char="§"/>
              <a:defRPr/>
            </a:pPr>
            <a:r>
              <a:rPr lang="en-US" altLang="en-US" sz="2600" b="0" dirty="0">
                <a:solidFill>
                  <a:srgbClr val="002060"/>
                </a:solidFill>
              </a:rPr>
              <a:t>Relocate/reassign </a:t>
            </a:r>
          </a:p>
          <a:p>
            <a:pPr marL="347472" indent="-347472" eaLnBrk="1" hangingPunct="1">
              <a:spcAft>
                <a:spcPts val="600"/>
              </a:spcAft>
              <a:buFont typeface="Wingdings" panose="05000000000000000000" pitchFamily="2" charset="2"/>
              <a:buChar char="§"/>
              <a:defRPr/>
            </a:pPr>
            <a:r>
              <a:rPr lang="en-US" altLang="en-US" sz="2600" b="0" dirty="0">
                <a:solidFill>
                  <a:srgbClr val="002060"/>
                </a:solidFill>
              </a:rPr>
              <a:t>If using medical device, consult manufacturer </a:t>
            </a:r>
          </a:p>
          <a:p>
            <a:pPr marL="347472" indent="-347472" eaLnBrk="1" hangingPunct="1">
              <a:buFont typeface="Wingdings" panose="05000000000000000000" pitchFamily="2" charset="2"/>
              <a:buChar char="§"/>
              <a:defRPr/>
            </a:pPr>
            <a:r>
              <a:rPr lang="en-US" altLang="en-US" sz="2600" b="0" dirty="0">
                <a:solidFill>
                  <a:srgbClr val="002060"/>
                </a:solidFill>
              </a:rPr>
              <a:t>Seek input from employee and physician </a:t>
            </a:r>
          </a:p>
          <a:p>
            <a:pPr marL="457200" indent="-457200" eaLnBrk="1" hangingPunct="1">
              <a:buFont typeface="Wingdings" panose="05000000000000000000" pitchFamily="2" charset="2"/>
              <a:buChar char="§"/>
              <a:defRPr/>
            </a:pPr>
            <a:endParaRPr lang="en-US" altLang="en-US" sz="2600" b="0" dirty="0">
              <a:solidFill>
                <a:srgbClr val="002060"/>
              </a:solidFill>
            </a:endParaRPr>
          </a:p>
          <a:p>
            <a:pPr marL="0" indent="0" algn="ctr" eaLnBrk="1" hangingPunct="1">
              <a:defRPr/>
            </a:pPr>
            <a:r>
              <a:rPr lang="en-US" altLang="en-US" dirty="0">
                <a:solidFill>
                  <a:srgbClr val="00B0F0"/>
                </a:solidFill>
                <a:hlinkClick r:id="rId3"/>
              </a:rPr>
              <a:t>JAN’s Sample Plan of Action</a:t>
            </a:r>
            <a:endParaRPr lang="en-US" altLang="en-US" dirty="0">
              <a:solidFill>
                <a:srgbClr val="00B0F0"/>
              </a:solidFill>
            </a:endParaRPr>
          </a:p>
          <a:p>
            <a:pPr marL="0" indent="0" eaLnBrk="1" hangingPunct="1">
              <a:defRPr/>
            </a:pPr>
            <a:r>
              <a:rPr lang="en-US" altLang="en-US" b="0" dirty="0"/>
              <a:t> </a:t>
            </a:r>
          </a:p>
          <a:p>
            <a:pPr eaLnBrk="1" hangingPunct="1">
              <a:defRPr/>
            </a:pP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18326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15E1-F43D-4EF1-B67C-B2A28F03CBA3}"/>
              </a:ext>
            </a:extLst>
          </p:cNvPr>
          <p:cNvSpPr>
            <a:spLocks noGrp="1"/>
          </p:cNvSpPr>
          <p:nvPr>
            <p:ph type="title" idx="4294967295"/>
          </p:nvPr>
        </p:nvSpPr>
        <p:spPr/>
        <p:txBody>
          <a:bodyPr/>
          <a:lstStyle/>
          <a:p>
            <a:r>
              <a:rPr lang="en-US" dirty="0"/>
              <a:t>Similar Issues</a:t>
            </a:r>
          </a:p>
        </p:txBody>
      </p:sp>
      <p:sp>
        <p:nvSpPr>
          <p:cNvPr id="73730" name="Content Placeholder 2"/>
          <p:cNvSpPr>
            <a:spLocks noGrp="1"/>
          </p:cNvSpPr>
          <p:nvPr>
            <p:ph idx="1"/>
          </p:nvPr>
        </p:nvSpPr>
        <p:spPr>
          <a:xfrm>
            <a:off x="838200" y="1295400"/>
            <a:ext cx="7848600" cy="5197475"/>
          </a:xfrm>
        </p:spPr>
        <p:txBody>
          <a:bodyPr/>
          <a:lstStyle/>
          <a:p>
            <a:pPr marL="0" indent="0" eaLnBrk="1" hangingPunct="1">
              <a:spcAft>
                <a:spcPts val="1200"/>
              </a:spcAft>
              <a:defRPr/>
            </a:pPr>
            <a:r>
              <a:rPr lang="en-US" altLang="en-US" b="0" dirty="0"/>
              <a:t>Due to recent advances in diabetic care, employees may need to wear wearable devices or access apps to monitor their blood sugar most effectively. </a:t>
            </a:r>
          </a:p>
          <a:p>
            <a:pPr marL="0" indent="0" eaLnBrk="1" hangingPunct="1">
              <a:defRPr/>
            </a:pPr>
            <a:r>
              <a:rPr lang="en-US" altLang="en-US" dirty="0">
                <a:solidFill>
                  <a:srgbClr val="0070C0"/>
                </a:solidFill>
              </a:rPr>
              <a:t>Why is this a problem? </a:t>
            </a:r>
          </a:p>
          <a:p>
            <a:pPr marL="457200" indent="-457200" eaLnBrk="1" hangingPunct="1">
              <a:buFont typeface="Wingdings" panose="05000000000000000000" pitchFamily="2" charset="2"/>
              <a:buChar char="§"/>
              <a:defRPr/>
            </a:pPr>
            <a:r>
              <a:rPr lang="en-US" altLang="en-US" b="0" dirty="0"/>
              <a:t>Security concerns</a:t>
            </a:r>
          </a:p>
          <a:p>
            <a:pPr marL="457200" indent="-457200" eaLnBrk="1" hangingPunct="1">
              <a:buFont typeface="Wingdings" panose="05000000000000000000" pitchFamily="2" charset="2"/>
              <a:buChar char="§"/>
              <a:defRPr/>
            </a:pPr>
            <a:r>
              <a:rPr lang="en-US" altLang="en-US" b="0" dirty="0"/>
              <a:t>Rigid workplace policies  </a:t>
            </a:r>
          </a:p>
          <a:p>
            <a:pPr marL="457200" indent="-457200" eaLnBrk="1" hangingPunct="1">
              <a:buFont typeface="Wingdings" panose="05000000000000000000" pitchFamily="2" charset="2"/>
              <a:buChar char="§"/>
              <a:defRPr/>
            </a:pPr>
            <a:r>
              <a:rPr lang="en-US" altLang="en-US" b="0" dirty="0"/>
              <a:t>Infection control protocols </a:t>
            </a:r>
          </a:p>
          <a:p>
            <a:pPr marL="457200" indent="-457200" eaLnBrk="1" hangingPunct="1">
              <a:buFont typeface="Wingdings" panose="05000000000000000000" pitchFamily="2" charset="2"/>
              <a:buChar char="§"/>
              <a:defRPr/>
            </a:pPr>
            <a:r>
              <a:rPr lang="en-US" altLang="en-US" b="0" dirty="0"/>
              <a:t>Lack of effective alternatives </a:t>
            </a:r>
          </a:p>
          <a:p>
            <a:pPr marL="457200" indent="-457200" eaLnBrk="1" hangingPunct="1">
              <a:buFont typeface="Arial" panose="020B0604020202020204" pitchFamily="34" charset="0"/>
              <a:buChar char="•"/>
              <a:defRPr/>
            </a:pPr>
            <a:endParaRPr lang="en-US" altLang="en-US" b="0"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9392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Memory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114300" lvl="1" indent="0">
              <a:buNone/>
            </a:pPr>
            <a:r>
              <a:rPr lang="en-US" dirty="0">
                <a:solidFill>
                  <a:srgbClr val="002060"/>
                </a:solidFill>
              </a:rPr>
              <a:t>A retail employee with an intellectual disability had difficulty remembering when to take his breaks and lunch and when to return to his position.</a:t>
            </a: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15</a:t>
            </a:fld>
            <a:endParaRPr lang="en-US" altLang="en-US" sz="1400">
              <a:solidFill>
                <a:srgbClr val="FFFFFF"/>
              </a:solidFill>
            </a:endParaRPr>
          </a:p>
        </p:txBody>
      </p:sp>
      <p:pic>
        <p:nvPicPr>
          <p:cNvPr id="5" name="Picture 10">
            <a:extLst>
              <a:ext uri="{FF2B5EF4-FFF2-40B4-BE49-F238E27FC236}">
                <a16:creationId xmlns:a16="http://schemas.microsoft.com/office/drawing/2014/main" id="{0AF025A8-178E-4BED-AD27-B7FBF8BD5E0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193" y="3341183"/>
            <a:ext cx="3849613" cy="2566409"/>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8616447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Memory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endParaRPr lang="en-US" altLang="en-US" sz="2400" dirty="0">
              <a:solidFill>
                <a:srgbClr val="0070C0"/>
              </a:solidFill>
            </a:endParaRPr>
          </a:p>
          <a:p>
            <a:pPr marL="0" indent="0" eaLnBrk="1" hangingPunct="1">
              <a:defRPr/>
            </a:pPr>
            <a:r>
              <a:rPr lang="en-US" sz="2400" b="0" dirty="0">
                <a:solidFill>
                  <a:srgbClr val="002060"/>
                </a:solidFill>
              </a:rPr>
              <a:t>Using a programmable watch, the job coach helped set the times for his lunch and breaks and when it was time to return to work.  The watch was set to vibrate so the employee knew exactly when it was time to leave for breaks and lunch and when to return to the sales floor.</a:t>
            </a:r>
          </a:p>
          <a:p>
            <a:pPr marL="114300" lvl="1" indent="0">
              <a:buNone/>
            </a:pPr>
            <a:endParaRPr lang="en-US" sz="2000" dirty="0">
              <a:solidFill>
                <a:srgbClr val="00206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16</a:t>
            </a:fld>
            <a:endParaRPr lang="en-US" altLang="en-US" sz="1400">
              <a:solidFill>
                <a:srgbClr val="FFFFFF"/>
              </a:solidFill>
            </a:endParaRPr>
          </a:p>
        </p:txBody>
      </p:sp>
      <p:pic>
        <p:nvPicPr>
          <p:cNvPr id="5" name="Picture 4">
            <a:extLst>
              <a:ext uri="{FF2B5EF4-FFF2-40B4-BE49-F238E27FC236}">
                <a16:creationId xmlns:a16="http://schemas.microsoft.com/office/drawing/2014/main" id="{022F4E98-EC0F-4D9D-8853-781026E78A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422" y="4039373"/>
            <a:ext cx="2722547" cy="181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498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 Brain Fog Challenge</a:t>
            </a:r>
          </a:p>
        </p:txBody>
      </p:sp>
      <p:sp>
        <p:nvSpPr>
          <p:cNvPr id="73730"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0" indent="0" eaLnBrk="1" hangingPunct="1">
              <a:defRPr/>
            </a:pPr>
            <a:r>
              <a:rPr lang="en-US" altLang="en-US" dirty="0">
                <a:solidFill>
                  <a:srgbClr val="0070C0"/>
                </a:solidFill>
              </a:rPr>
              <a:t>JAN Example</a:t>
            </a:r>
          </a:p>
          <a:p>
            <a:pPr marL="114300" lvl="1" indent="0">
              <a:buNone/>
            </a:pPr>
            <a:r>
              <a:rPr lang="en-US" dirty="0">
                <a:solidFill>
                  <a:srgbClr val="002060"/>
                </a:solidFill>
              </a:rPr>
              <a:t>A bus driver with Hashimoto’s Thyroiditis was performing well in his day-to-day work but tended to miss or be late to meetings required by his employer. When the employer approached him about the issue, he said the brain fog was causing him to forget about the meetings or to lose track of time when his daily routine was interrupted by a meeting</a:t>
            </a:r>
            <a:r>
              <a:rPr lang="en-US" sz="2000" dirty="0">
                <a:solidFill>
                  <a:srgbClr val="002060"/>
                </a:solidFill>
              </a:rPr>
              <a:t>.</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17</a:t>
            </a:fld>
            <a:endParaRPr lang="en-US" altLang="en-US" sz="1400">
              <a:solidFill>
                <a:srgbClr val="FFFFFF"/>
              </a:solidFill>
            </a:endParaRPr>
          </a:p>
        </p:txBody>
      </p:sp>
      <p:pic>
        <p:nvPicPr>
          <p:cNvPr id="5" name="Picture 3">
            <a:extLst>
              <a:ext uri="{FF2B5EF4-FFF2-40B4-BE49-F238E27FC236}">
                <a16:creationId xmlns:a16="http://schemas.microsoft.com/office/drawing/2014/main" id="{09735880-DBB1-4F94-AD00-5B6BD8A940F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870" y="4545591"/>
            <a:ext cx="2612259" cy="174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2017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Brain Fog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altLang="en-US" sz="2400" b="0" dirty="0">
                <a:solidFill>
                  <a:srgbClr val="002060"/>
                </a:solidFill>
              </a:rPr>
              <a:t>The employer provided emailed reminders, but the employee was forgetting to check his email. The employer provided a smartwatch so that email notifications and meeting reminders could be received on the employee’s wrist.</a:t>
            </a:r>
          </a:p>
          <a:p>
            <a:pPr marL="0" indent="0" eaLnBrk="1" hangingPunct="1">
              <a:defRPr/>
            </a:pPr>
            <a:endParaRPr lang="en-US" altLang="en-US" dirty="0">
              <a:solidFill>
                <a:srgbClr val="0070C0"/>
              </a:solidFill>
            </a:endParaRPr>
          </a:p>
        </p:txBody>
      </p:sp>
      <p:pic>
        <p:nvPicPr>
          <p:cNvPr id="5" name="Picture 4">
            <a:extLst>
              <a:ext uri="{FF2B5EF4-FFF2-40B4-BE49-F238E27FC236}">
                <a16:creationId xmlns:a16="http://schemas.microsoft.com/office/drawing/2014/main" id="{C93CA6A4-B84C-4702-AAE8-73EE6EE9121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077" y="4317451"/>
            <a:ext cx="1815579" cy="1354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atch minder 3 ">
            <a:extLst>
              <a:ext uri="{FF2B5EF4-FFF2-40B4-BE49-F238E27FC236}">
                <a16:creationId xmlns:a16="http://schemas.microsoft.com/office/drawing/2014/main" id="{42F530E9-7E76-489E-87E9-2A2C3756C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245" y="3835624"/>
            <a:ext cx="2049509" cy="23183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pple Watch">
            <a:extLst>
              <a:ext uri="{FF2B5EF4-FFF2-40B4-BE49-F238E27FC236}">
                <a16:creationId xmlns:a16="http://schemas.microsoft.com/office/drawing/2014/main" id="{7E29B35D-0D22-4BAE-AD10-C5BF5898B544}"/>
              </a:ext>
              <a:ext uri="{C183D7F6-B498-43B3-948B-1728B52AA6E4}">
                <adec:decorative xmlns:adec="http://schemas.microsoft.com/office/drawing/2017/decorative" val="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19810" r="5479" b="20370"/>
          <a:stretch/>
        </p:blipFill>
        <p:spPr bwMode="auto">
          <a:xfrm>
            <a:off x="6404804" y="3872594"/>
            <a:ext cx="1581257" cy="1884801"/>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18</a:t>
            </a:fld>
            <a:endParaRPr lang="en-US" altLang="en-US" sz="1400">
              <a:solidFill>
                <a:srgbClr val="FFFFFF"/>
              </a:solidFill>
            </a:endParaRPr>
          </a:p>
        </p:txBody>
      </p:sp>
    </p:spTree>
    <p:extLst>
      <p:ext uri="{BB962C8B-B14F-4D97-AF65-F5344CB8AC3E}">
        <p14:creationId xmlns:p14="http://schemas.microsoft.com/office/powerpoint/2010/main" val="1013908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Interruption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0" indent="0" eaLnBrk="1" hangingPunct="1">
              <a:defRPr/>
            </a:pPr>
            <a:r>
              <a:rPr lang="en-US" sz="2400" b="0" dirty="0">
                <a:solidFill>
                  <a:srgbClr val="002060"/>
                </a:solidFill>
              </a:rPr>
              <a:t>A grocery store stocker was having difficulty remembering what tasks to return to when he was interrupted by customers asking for assistance or when he was called to another task such as cleaning up a spill.</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19</a:t>
            </a:fld>
            <a:endParaRPr lang="en-US" altLang="en-US" sz="1400">
              <a:solidFill>
                <a:srgbClr val="FFFFFF"/>
              </a:solidFill>
            </a:endParaRPr>
          </a:p>
        </p:txBody>
      </p:sp>
    </p:spTree>
    <p:extLst>
      <p:ext uri="{BB962C8B-B14F-4D97-AF65-F5344CB8AC3E}">
        <p14:creationId xmlns:p14="http://schemas.microsoft.com/office/powerpoint/2010/main" val="9559834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idx="4294967295"/>
          </p:nvPr>
        </p:nvSpPr>
        <p:spPr>
          <a:xfrm>
            <a:off x="457200" y="381000"/>
            <a:ext cx="6172200" cy="762000"/>
          </a:xfrm>
        </p:spPr>
        <p:txBody>
          <a:bodyPr/>
          <a:lstStyle/>
          <a:p>
            <a:pPr>
              <a:defRPr/>
            </a:pPr>
            <a:r>
              <a:rPr lang="en-US" dirty="0">
                <a:latin typeface="Arial" charset="0"/>
                <a:ea typeface="+mn-ea"/>
                <a:cs typeface="Arial" charset="0"/>
              </a:rPr>
              <a:t>Speaker Disclosure</a:t>
            </a:r>
          </a:p>
        </p:txBody>
      </p:sp>
      <p:sp>
        <p:nvSpPr>
          <p:cNvPr id="65538" name="Content Placeholder 2"/>
          <p:cNvSpPr>
            <a:spLocks noGrp="1"/>
          </p:cNvSpPr>
          <p:nvPr>
            <p:ph idx="1"/>
          </p:nvPr>
        </p:nvSpPr>
        <p:spPr/>
        <p:txBody>
          <a:bodyPr>
            <a:normAutofit/>
          </a:bodyPr>
          <a:lstStyle/>
          <a:p>
            <a:r>
              <a:rPr lang="en-US" sz="2400" b="1" dirty="0">
                <a:solidFill>
                  <a:srgbClr val="002060"/>
                </a:solidFill>
              </a:rPr>
              <a:t>Teresa Goddard </a:t>
            </a:r>
            <a:r>
              <a:rPr lang="en-US" sz="2400" dirty="0">
                <a:solidFill>
                  <a:srgbClr val="002060"/>
                </a:solidFill>
              </a:rPr>
              <a:t>has financial relationships to disclose. </a:t>
            </a:r>
          </a:p>
          <a:p>
            <a:r>
              <a:rPr lang="en-US" sz="2400" dirty="0">
                <a:solidFill>
                  <a:srgbClr val="002060"/>
                </a:solidFill>
              </a:rPr>
              <a:t>	</a:t>
            </a:r>
          </a:p>
          <a:p>
            <a:r>
              <a:rPr lang="en-US" sz="2400" dirty="0">
                <a:solidFill>
                  <a:srgbClr val="002060"/>
                </a:solidFill>
              </a:rPr>
              <a:t>	Receives salary from employment with JAN. </a:t>
            </a:r>
          </a:p>
          <a:p>
            <a:endParaRPr lang="en-US" sz="2400" b="1" dirty="0">
              <a:solidFill>
                <a:srgbClr val="002060"/>
              </a:solidFill>
            </a:endParaRPr>
          </a:p>
          <a:p>
            <a:r>
              <a:rPr lang="en-US" sz="2400" b="1" dirty="0">
                <a:solidFill>
                  <a:srgbClr val="002060"/>
                </a:solidFill>
              </a:rPr>
              <a:t>Teresa Goddard </a:t>
            </a:r>
            <a:r>
              <a:rPr lang="en-US" sz="2400" dirty="0">
                <a:solidFill>
                  <a:srgbClr val="002060"/>
                </a:solidFill>
              </a:rPr>
              <a:t>has non-financial relationships to disclose.</a:t>
            </a:r>
          </a:p>
          <a:p>
            <a:r>
              <a:rPr lang="en-US" sz="2400" dirty="0">
                <a:solidFill>
                  <a:srgbClr val="002060"/>
                </a:solidFill>
              </a:rPr>
              <a:t>	</a:t>
            </a:r>
          </a:p>
          <a:p>
            <a:r>
              <a:rPr lang="en-US" sz="2400" dirty="0">
                <a:solidFill>
                  <a:srgbClr val="002060"/>
                </a:solidFill>
              </a:rPr>
              <a:t>	Teresa uses and has personal relationships with people who use various assistive technologies.</a:t>
            </a:r>
          </a:p>
          <a:p>
            <a:pPr eaLnBrk="1" hangingPunct="1"/>
            <a:endParaRPr lang="en-US" altLang="en-US" sz="2400" dirty="0"/>
          </a:p>
        </p:txBody>
      </p:sp>
      <p:sp>
        <p:nvSpPr>
          <p:cNvPr id="6554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BC8D59E-252E-4886-AEA0-179C199FAF35}"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7937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Interruption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altLang="en-US" sz="2400" b="0" dirty="0">
                <a:solidFill>
                  <a:srgbClr val="002060"/>
                </a:solidFill>
              </a:rPr>
              <a:t>The stocking clerk was given a small pen recorder that he kept in his pocket.  When the current task he was engaged in was interrupted, he would record exactly what he was doing and where he was so that he could return to the task. </a:t>
            </a:r>
          </a:p>
          <a:p>
            <a:pPr marL="0" indent="0" eaLnBrk="1" hangingPunct="1">
              <a:defRPr/>
            </a:pPr>
            <a:r>
              <a:rPr lang="en-US" altLang="en-US" sz="2400" b="0" dirty="0">
                <a:solidFill>
                  <a:srgbClr val="002060"/>
                </a:solidFill>
              </a:rPr>
              <a:t>The pen recorder was discreet enough to not draw attention from colleagues or customers.</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pic>
        <p:nvPicPr>
          <p:cNvPr id="6" name="Picture 2">
            <a:extLst>
              <a:ext uri="{FF2B5EF4-FFF2-40B4-BE49-F238E27FC236}">
                <a16:creationId xmlns:a16="http://schemas.microsoft.com/office/drawing/2014/main" id="{21DBEF73-C79D-488F-93E8-75A66AC5B50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34"/>
          <a:stretch/>
        </p:blipFill>
        <p:spPr bwMode="auto">
          <a:xfrm>
            <a:off x="3727097" y="4713660"/>
            <a:ext cx="1689805" cy="1403652"/>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20</a:t>
            </a:fld>
            <a:endParaRPr lang="en-US" altLang="en-US" sz="1400">
              <a:solidFill>
                <a:srgbClr val="FFFFFF"/>
              </a:solidFill>
            </a:endParaRPr>
          </a:p>
        </p:txBody>
      </p:sp>
    </p:spTree>
    <p:extLst>
      <p:ext uri="{BB962C8B-B14F-4D97-AF65-F5344CB8AC3E}">
        <p14:creationId xmlns:p14="http://schemas.microsoft.com/office/powerpoint/2010/main" val="14297668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Heat Tolerance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0" indent="0" eaLnBrk="1" hangingPunct="1">
              <a:defRPr/>
            </a:pPr>
            <a:r>
              <a:rPr lang="en-US" sz="2400" b="0" dirty="0">
                <a:solidFill>
                  <a:srgbClr val="002060"/>
                </a:solidFill>
              </a:rPr>
              <a:t>A factory worker with myasthenia gravis was more susceptible to fatigue when he felt too warm.</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21</a:t>
            </a:fld>
            <a:endParaRPr lang="en-US" altLang="en-US" sz="1400">
              <a:solidFill>
                <a:srgbClr val="FFFFFF"/>
              </a:solidFill>
            </a:endParaRPr>
          </a:p>
        </p:txBody>
      </p:sp>
      <p:pic>
        <p:nvPicPr>
          <p:cNvPr id="5" name="Picture 2">
            <a:extLst>
              <a:ext uri="{FF2B5EF4-FFF2-40B4-BE49-F238E27FC236}">
                <a16:creationId xmlns:a16="http://schemas.microsoft.com/office/drawing/2014/main" id="{2B33E2EB-874E-4209-9251-D8C0A6F2525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731" y="3198385"/>
            <a:ext cx="4422537" cy="257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482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Heat Tolerance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sz="2400" b="0" dirty="0">
                <a:solidFill>
                  <a:srgbClr val="002060"/>
                </a:solidFill>
              </a:rPr>
              <a:t>The employer provided a cooling vest which could be worn under a uniform or shirt</a:t>
            </a:r>
            <a:r>
              <a:rPr lang="en-US" sz="2400" dirty="0">
                <a:solidFill>
                  <a:srgbClr val="002060"/>
                </a:solidFill>
              </a:rPr>
              <a:t>.</a:t>
            </a:r>
          </a:p>
          <a:p>
            <a:pPr marL="0" indent="0" eaLnBrk="1" hangingPunct="1">
              <a:defRPr/>
            </a:pPr>
            <a:endParaRPr lang="en-US" altLang="en-US" dirty="0">
              <a:solidFill>
                <a:srgbClr val="0070C0"/>
              </a:solidFill>
            </a:endParaRPr>
          </a:p>
          <a:p>
            <a:pPr marL="0" indent="0" eaLnBrk="1" hangingPunct="1">
              <a:defRPr/>
            </a:pPr>
            <a:endParaRPr lang="en-US" altLang="en-US" sz="2400" dirty="0">
              <a:solidFill>
                <a:srgbClr val="0070C0"/>
              </a:solidFill>
            </a:endParaRPr>
          </a:p>
          <a:p>
            <a:pPr marL="0" indent="0" eaLnBrk="1" hangingPunct="1">
              <a:defRPr/>
            </a:pPr>
            <a:endParaRPr lang="en-US" altLang="en-US" dirty="0">
              <a:solidFill>
                <a:srgbClr val="0070C0"/>
              </a:solidFill>
            </a:endParaRPr>
          </a:p>
        </p:txBody>
      </p:sp>
      <p:pic>
        <p:nvPicPr>
          <p:cNvPr id="6" name="Picture 5" descr="Phase Change Cooling Vest with Front Zipper">
            <a:extLst>
              <a:ext uri="{FF2B5EF4-FFF2-40B4-BE49-F238E27FC236}">
                <a16:creationId xmlns:a16="http://schemas.microsoft.com/office/drawing/2014/main" id="{807706C2-78C5-41E4-9E19-81354ABE5FC6}"/>
              </a:ext>
            </a:extLst>
          </p:cNvPr>
          <p:cNvPicPr>
            <a:picLocks noChangeAspect="1"/>
          </p:cNvPicPr>
          <p:nvPr/>
        </p:nvPicPr>
        <p:blipFill>
          <a:blip r:embed="rId3"/>
          <a:stretch>
            <a:fillRect/>
          </a:stretch>
        </p:blipFill>
        <p:spPr>
          <a:xfrm>
            <a:off x="1203989" y="3125124"/>
            <a:ext cx="3047430" cy="2612889"/>
          </a:xfrm>
          <a:prstGeom prst="rect">
            <a:avLst/>
          </a:prstGeom>
        </p:spPr>
      </p:pic>
      <p:pic>
        <p:nvPicPr>
          <p:cNvPr id="8" name="Picture 2" descr="Icevest by Flexifreeze &#10;">
            <a:extLst>
              <a:ext uri="{FF2B5EF4-FFF2-40B4-BE49-F238E27FC236}">
                <a16:creationId xmlns:a16="http://schemas.microsoft.com/office/drawing/2014/main" id="{174D6D28-CDDB-45EA-918C-1A026F5721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92583" y="3125124"/>
            <a:ext cx="2692466" cy="2799189"/>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22</a:t>
            </a:fld>
            <a:endParaRPr lang="en-US" altLang="en-US" sz="1400">
              <a:solidFill>
                <a:srgbClr val="FFFFFF"/>
              </a:solidFill>
            </a:endParaRPr>
          </a:p>
        </p:txBody>
      </p:sp>
    </p:spTree>
    <p:extLst>
      <p:ext uri="{BB962C8B-B14F-4D97-AF65-F5344CB8AC3E}">
        <p14:creationId xmlns:p14="http://schemas.microsoft.com/office/powerpoint/2010/main" val="41677372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Cold Tolerance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0" indent="0" eaLnBrk="1" hangingPunct="1">
              <a:defRPr/>
            </a:pPr>
            <a:r>
              <a:rPr lang="en-US" sz="2400" b="0" dirty="0">
                <a:solidFill>
                  <a:srgbClr val="002060"/>
                </a:solidFill>
              </a:rPr>
              <a:t>A new hire at a call center was having a hard time keeping up with case documentation due to finger numbness stemming from Raynaud’s syndrome. </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23</a:t>
            </a:fld>
            <a:endParaRPr lang="en-US" altLang="en-US" sz="1400">
              <a:solidFill>
                <a:srgbClr val="FFFFFF"/>
              </a:solidFill>
            </a:endParaRPr>
          </a:p>
        </p:txBody>
      </p:sp>
      <p:pic>
        <p:nvPicPr>
          <p:cNvPr id="5" name="Picture 2">
            <a:extLst>
              <a:ext uri="{FF2B5EF4-FFF2-40B4-BE49-F238E27FC236}">
                <a16:creationId xmlns:a16="http://schemas.microsoft.com/office/drawing/2014/main" id="{74CBA682-CACA-4B30-B177-649F9E47CF6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50" y="3429000"/>
            <a:ext cx="3603699" cy="240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95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Cold Tolerance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sz="2400" b="0" dirty="0">
                <a:solidFill>
                  <a:srgbClr val="002060"/>
                </a:solidFill>
              </a:rPr>
              <a:t>The new hire was provided with heated computer equipment which warmed her hands, enabling her to continue working and typing as needed. </a:t>
            </a:r>
          </a:p>
          <a:p>
            <a:pPr marL="0" indent="0" eaLnBrk="1" hangingPunct="1">
              <a:defRPr/>
            </a:pPr>
            <a:endParaRPr lang="en-US" altLang="en-US" sz="2400" dirty="0">
              <a:solidFill>
                <a:srgbClr val="0070C0"/>
              </a:solidFill>
            </a:endParaRPr>
          </a:p>
          <a:p>
            <a:pPr marL="0" indent="0" eaLnBrk="1" hangingPunct="1">
              <a:defRPr/>
            </a:pPr>
            <a:endParaRPr lang="en-US" altLang="en-US" dirty="0">
              <a:solidFill>
                <a:srgbClr val="0070C0"/>
              </a:solidFill>
            </a:endParaRPr>
          </a:p>
        </p:txBody>
      </p:sp>
      <p:pic>
        <p:nvPicPr>
          <p:cNvPr id="5" name="Picture 4" descr="warming desk pad">
            <a:extLst>
              <a:ext uri="{FF2B5EF4-FFF2-40B4-BE49-F238E27FC236}">
                <a16:creationId xmlns:a16="http://schemas.microsoft.com/office/drawing/2014/main" id="{F7FE6BDD-BC9D-496D-922C-44AB703CB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488" y="3312268"/>
            <a:ext cx="2634498" cy="1923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eated mouse">
            <a:extLst>
              <a:ext uri="{FF2B5EF4-FFF2-40B4-BE49-F238E27FC236}">
                <a16:creationId xmlns:a16="http://schemas.microsoft.com/office/drawing/2014/main" id="{3480DF24-210E-49F4-9C94-4C2243450A08}"/>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274" y="3124261"/>
            <a:ext cx="1374486" cy="23352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749F3D-117F-4C3F-87CE-93C6B141BD94}"/>
              </a:ext>
            </a:extLst>
          </p:cNvPr>
          <p:cNvSpPr txBox="1"/>
          <p:nvPr/>
        </p:nvSpPr>
        <p:spPr>
          <a:xfrm>
            <a:off x="970230" y="5677395"/>
            <a:ext cx="6860536" cy="584775"/>
          </a:xfrm>
          <a:prstGeom prst="rect">
            <a:avLst/>
          </a:prstGeom>
          <a:noFill/>
        </p:spPr>
        <p:txBody>
          <a:bodyPr wrap="square" rtlCol="0">
            <a:spAutoFit/>
          </a:bodyPr>
          <a:lstStyle/>
          <a:p>
            <a:r>
              <a:rPr lang="en-US" sz="16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Wonders of Winter - Accommodation Options for Cold Weather</a:t>
            </a:r>
            <a:endParaRPr lang="en-US" sz="1600" dirty="0">
              <a:solidFill>
                <a:srgbClr val="0000FF"/>
              </a:solidFill>
              <a:latin typeface="Arial" panose="020B0604020202020204" pitchFamily="34" charset="0"/>
              <a:cs typeface="Arial" panose="020B0604020202020204" pitchFamily="34" charset="0"/>
            </a:endParaRPr>
          </a:p>
          <a:p>
            <a:r>
              <a:rPr lang="en-US" sz="1600"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JAN Vendor List: Heated Ergonomic &amp; Computer Products</a:t>
            </a:r>
            <a:endParaRPr lang="en-US" sz="1600" dirty="0">
              <a:solidFill>
                <a:srgbClr val="0000FF"/>
              </a:solidFill>
              <a:latin typeface="Arial" panose="020B0604020202020204" pitchFamily="34" charset="0"/>
              <a:cs typeface="Arial" panose="020B0604020202020204" pitchFamily="34" charset="0"/>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24</a:t>
            </a:fld>
            <a:endParaRPr lang="en-US" altLang="en-US" sz="1400">
              <a:solidFill>
                <a:srgbClr val="FFFFFF"/>
              </a:solidFill>
            </a:endParaRPr>
          </a:p>
        </p:txBody>
      </p:sp>
    </p:spTree>
    <p:extLst>
      <p:ext uri="{BB962C8B-B14F-4D97-AF65-F5344CB8AC3E}">
        <p14:creationId xmlns:p14="http://schemas.microsoft.com/office/powerpoint/2010/main" val="42850922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Pain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0" indent="0" eaLnBrk="1" hangingPunct="1">
              <a:defRPr/>
            </a:pPr>
            <a:r>
              <a:rPr lang="en-US" sz="2400" b="0" dirty="0">
                <a:solidFill>
                  <a:srgbClr val="002060"/>
                </a:solidFill>
              </a:rPr>
              <a:t>A paralegal with cubital tunnel syndrome would feel a burning sensation when typing for long periods of time.</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25</a:t>
            </a:fld>
            <a:endParaRPr lang="en-US" altLang="en-US" sz="1400">
              <a:solidFill>
                <a:srgbClr val="FFFFFF"/>
              </a:solidFill>
            </a:endParaRPr>
          </a:p>
        </p:txBody>
      </p:sp>
      <p:pic>
        <p:nvPicPr>
          <p:cNvPr id="5" name="Picture 4">
            <a:extLst>
              <a:ext uri="{FF2B5EF4-FFF2-40B4-BE49-F238E27FC236}">
                <a16:creationId xmlns:a16="http://schemas.microsoft.com/office/drawing/2014/main" id="{C32861E0-C278-447A-8DD7-AA07F3074310}"/>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483292" y="3156626"/>
            <a:ext cx="2177415" cy="2702560"/>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5519416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Pain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sz="2400" b="0" dirty="0">
                <a:solidFill>
                  <a:srgbClr val="002060"/>
                </a:solidFill>
              </a:rPr>
              <a:t>She was concerned with privacy issues with speech recognition so opted to request a cooling wrist rest and mouse pad, which provided some relief while working.</a:t>
            </a:r>
          </a:p>
          <a:p>
            <a:pPr marL="0" indent="0" eaLnBrk="1" hangingPunct="1">
              <a:defRPr/>
            </a:pPr>
            <a:endParaRPr lang="en-US" altLang="en-US" sz="2400" dirty="0">
              <a:solidFill>
                <a:srgbClr val="0070C0"/>
              </a:solidFill>
            </a:endParaRPr>
          </a:p>
          <a:p>
            <a:pPr marL="0" indent="0" eaLnBrk="1" hangingPunct="1">
              <a:defRPr/>
            </a:pPr>
            <a:endParaRPr lang="en-US" altLang="en-US" dirty="0">
              <a:solidFill>
                <a:srgbClr val="0070C0"/>
              </a:solidFill>
            </a:endParaRPr>
          </a:p>
        </p:txBody>
      </p:sp>
      <p:pic>
        <p:nvPicPr>
          <p:cNvPr id="5" name="Picture 4" descr="Freezable wrist rest with Ergobeads">
            <a:extLst>
              <a:ext uri="{FF2B5EF4-FFF2-40B4-BE49-F238E27FC236}">
                <a16:creationId xmlns:a16="http://schemas.microsoft.com/office/drawing/2014/main" id="{31B2DC5C-F9A5-4AB9-BDD0-7707A5CA27B0}"/>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9" t="25342" r="3570" b="24865"/>
          <a:stretch/>
        </p:blipFill>
        <p:spPr bwMode="auto">
          <a:xfrm>
            <a:off x="961951" y="3429000"/>
            <a:ext cx="3520867" cy="1897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el based wrist rests">
            <a:extLst>
              <a:ext uri="{FF2B5EF4-FFF2-40B4-BE49-F238E27FC236}">
                <a16:creationId xmlns:a16="http://schemas.microsoft.com/office/drawing/2014/main" id="{B7A8CFF6-630C-4149-A45C-46DBBC1A313F}"/>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770" y="3429000"/>
            <a:ext cx="3274078" cy="2458403"/>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26</a:t>
            </a:fld>
            <a:endParaRPr lang="en-US" altLang="en-US" sz="1400">
              <a:solidFill>
                <a:srgbClr val="FFFFFF"/>
              </a:solidFill>
            </a:endParaRPr>
          </a:p>
        </p:txBody>
      </p:sp>
    </p:spTree>
    <p:extLst>
      <p:ext uri="{BB962C8B-B14F-4D97-AF65-F5344CB8AC3E}">
        <p14:creationId xmlns:p14="http://schemas.microsoft.com/office/powerpoint/2010/main" val="3127017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2390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Noise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0" indent="0" eaLnBrk="1" hangingPunct="1">
              <a:defRPr/>
            </a:pPr>
            <a:r>
              <a:rPr lang="en-US" sz="2400" b="0" dirty="0">
                <a:solidFill>
                  <a:srgbClr val="002060"/>
                </a:solidFill>
              </a:rPr>
              <a:t>A secretary with </a:t>
            </a:r>
            <a:r>
              <a:rPr lang="en-US" sz="2400" b="0" dirty="0" err="1">
                <a:solidFill>
                  <a:srgbClr val="002060"/>
                </a:solidFill>
              </a:rPr>
              <a:t>misophonia</a:t>
            </a:r>
            <a:r>
              <a:rPr lang="en-US" sz="2400" b="0" dirty="0">
                <a:solidFill>
                  <a:srgbClr val="002060"/>
                </a:solidFill>
              </a:rPr>
              <a:t> was sensitive to the clicking sounds of the keyboard and mouse. Hearing the clicks would cause a panic attack and result in a loss of productivity. </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27</a:t>
            </a:fld>
            <a:endParaRPr lang="en-US" altLang="en-US" sz="1400">
              <a:solidFill>
                <a:srgbClr val="FFFFFF"/>
              </a:solidFill>
            </a:endParaRPr>
          </a:p>
        </p:txBody>
      </p:sp>
      <p:pic>
        <p:nvPicPr>
          <p:cNvPr id="6" name="Picture 2">
            <a:extLst>
              <a:ext uri="{FF2B5EF4-FFF2-40B4-BE49-F238E27FC236}">
                <a16:creationId xmlns:a16="http://schemas.microsoft.com/office/drawing/2014/main" id="{C386FB6B-C348-46D3-8B5D-CDC552F8D73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883" y="3355786"/>
            <a:ext cx="4167366" cy="249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19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Noise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sz="2400" b="0" dirty="0">
                <a:solidFill>
                  <a:srgbClr val="002060"/>
                </a:solidFill>
              </a:rPr>
              <a:t>The employer provided the secretary with a new keyboard and mouse that were specifically designed to create minimal to no sound when in use. This enabled the employee to be productive without exacerbating the medical condition. </a:t>
            </a:r>
          </a:p>
          <a:p>
            <a:pPr marL="0" indent="0" eaLnBrk="1" hangingPunct="1">
              <a:defRPr/>
            </a:pPr>
            <a:endParaRPr lang="en-US" altLang="en-US" sz="2400" dirty="0">
              <a:solidFill>
                <a:srgbClr val="0070C0"/>
              </a:solidFill>
            </a:endParaRPr>
          </a:p>
          <a:p>
            <a:pPr marL="0" indent="0" eaLnBrk="1" hangingPunct="1">
              <a:defRPr/>
            </a:pPr>
            <a:endParaRPr lang="en-US" altLang="en-US" dirty="0">
              <a:solidFill>
                <a:srgbClr val="0070C0"/>
              </a:solidFill>
            </a:endParaRPr>
          </a:p>
        </p:txBody>
      </p:sp>
      <p:sp>
        <p:nvSpPr>
          <p:cNvPr id="5" name="TextBox 4">
            <a:extLst>
              <a:ext uri="{FF2B5EF4-FFF2-40B4-BE49-F238E27FC236}">
                <a16:creationId xmlns:a16="http://schemas.microsoft.com/office/drawing/2014/main" id="{F7B3074A-6CD7-4AB3-9648-2FEB900124B0}"/>
              </a:ext>
            </a:extLst>
          </p:cNvPr>
          <p:cNvSpPr txBox="1"/>
          <p:nvPr/>
        </p:nvSpPr>
        <p:spPr>
          <a:xfrm>
            <a:off x="1271870" y="5444206"/>
            <a:ext cx="6600259" cy="584775"/>
          </a:xfrm>
          <a:prstGeom prst="rect">
            <a:avLst/>
          </a:prstGeom>
          <a:noFill/>
        </p:spPr>
        <p:txBody>
          <a:bodyPr wrap="square" rtlCol="0">
            <a:spAutoFit/>
          </a:bodyPr>
          <a:lstStyle/>
          <a:p>
            <a:r>
              <a:rPr lang="en-US" sz="16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Misophonia: Sensitivity to Sounds &amp; </a:t>
            </a:r>
            <a:r>
              <a:rPr lang="en-US" sz="1600" dirty="0" err="1">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Survivng</a:t>
            </a:r>
            <a:r>
              <a:rPr lang="en-US" sz="16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the Workplace</a:t>
            </a:r>
            <a:endParaRPr lang="en-US" sz="1600" dirty="0">
              <a:solidFill>
                <a:srgbClr val="0000FF"/>
              </a:solidFill>
              <a:latin typeface="Arial" panose="020B0604020202020204" pitchFamily="34" charset="0"/>
              <a:cs typeface="Arial" panose="020B0604020202020204" pitchFamily="34" charset="0"/>
            </a:endParaRPr>
          </a:p>
          <a:p>
            <a:r>
              <a:rPr lang="en-US" sz="16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JAN Vendor List: Quiet Office Equipment &amp; Supplies </a:t>
            </a:r>
            <a:endParaRPr lang="en-US" sz="1600" dirty="0">
              <a:solidFill>
                <a:srgbClr val="0000FF"/>
              </a:solidFill>
              <a:latin typeface="Arial" panose="020B0604020202020204" pitchFamily="34" charset="0"/>
              <a:cs typeface="Arial" panose="020B0604020202020204" pitchFamily="34" charset="0"/>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28</a:t>
            </a:fld>
            <a:endParaRPr lang="en-US" altLang="en-US" sz="1400">
              <a:solidFill>
                <a:srgbClr val="FFFFFF"/>
              </a:solidFill>
            </a:endParaRPr>
          </a:p>
        </p:txBody>
      </p:sp>
    </p:spTree>
    <p:extLst>
      <p:ext uri="{BB962C8B-B14F-4D97-AF65-F5344CB8AC3E}">
        <p14:creationId xmlns:p14="http://schemas.microsoft.com/office/powerpoint/2010/main" val="4315983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Hearing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0" indent="0" eaLnBrk="1" hangingPunct="1">
              <a:defRPr/>
            </a:pPr>
            <a:r>
              <a:rPr lang="en-US" sz="2400" b="0" dirty="0">
                <a:solidFill>
                  <a:srgbClr val="002060"/>
                </a:solidFill>
              </a:rPr>
              <a:t>An insurance salesperson was hard of hearing. They were successful in their role and could hear well using their personal hearing aids for their day-to-day tasks. The only time they had trouble hearing was during full staff meetings when people were sitting around a large conference table. The employee explained her concerns to her boss. </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29</a:t>
            </a:fld>
            <a:endParaRPr lang="en-US" altLang="en-US" sz="1400">
              <a:solidFill>
                <a:srgbClr val="FFFFFF"/>
              </a:solidFill>
            </a:endParaRPr>
          </a:p>
        </p:txBody>
      </p:sp>
    </p:spTree>
    <p:extLst>
      <p:ext uri="{BB962C8B-B14F-4D97-AF65-F5344CB8AC3E}">
        <p14:creationId xmlns:p14="http://schemas.microsoft.com/office/powerpoint/2010/main" val="42540764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9154" name="Content Placeholder 2"/>
          <p:cNvSpPr>
            <a:spLocks noGrp="1"/>
          </p:cNvSpPr>
          <p:nvPr>
            <p:ph idx="1"/>
          </p:nvPr>
        </p:nvSpPr>
        <p:spPr/>
        <p:txBody>
          <a:bodyPr/>
          <a:lstStyle/>
          <a:p>
            <a:pPr marL="347472" lvl="1" indent="-347472">
              <a:spcAft>
                <a:spcPts val="600"/>
              </a:spcAft>
              <a:defRPr/>
            </a:pPr>
            <a:r>
              <a:rPr lang="en-US" altLang="en-US" dirty="0"/>
              <a:t>About JAN</a:t>
            </a:r>
          </a:p>
          <a:p>
            <a:pPr marL="347472" lvl="1" indent="-347472">
              <a:spcAft>
                <a:spcPts val="600"/>
              </a:spcAft>
              <a:defRPr/>
            </a:pPr>
            <a:r>
              <a:rPr lang="en-US" altLang="en-US" dirty="0"/>
              <a:t>Hidden and Non-apparent disability</a:t>
            </a:r>
          </a:p>
          <a:p>
            <a:pPr marL="347472" lvl="1" indent="-347472">
              <a:spcAft>
                <a:spcPts val="600"/>
              </a:spcAft>
              <a:defRPr/>
            </a:pPr>
            <a:r>
              <a:rPr lang="en-US" altLang="en-US" dirty="0"/>
              <a:t>Interactive Process and Choosing AT</a:t>
            </a:r>
          </a:p>
          <a:p>
            <a:pPr marL="347472" lvl="1" indent="-347472">
              <a:spcAft>
                <a:spcPts val="600"/>
              </a:spcAft>
              <a:defRPr/>
            </a:pPr>
            <a:r>
              <a:rPr lang="en-US" altLang="en-US" dirty="0"/>
              <a:t>Situation and Solutions</a:t>
            </a:r>
          </a:p>
          <a:p>
            <a:pPr marL="347472" lvl="1" indent="-347472">
              <a:spcAft>
                <a:spcPts val="600"/>
              </a:spcAft>
              <a:defRPr/>
            </a:pPr>
            <a:r>
              <a:rPr lang="en-US" altLang="en-US" dirty="0"/>
              <a:t>Questions</a:t>
            </a:r>
          </a:p>
          <a:p>
            <a:pPr marL="457200" lvl="1" indent="0">
              <a:buFont typeface="Wingdings" panose="05000000000000000000" pitchFamily="2" charset="2"/>
              <a:buNone/>
              <a:defRPr/>
            </a:pPr>
            <a:endParaRPr lang="en-US" altLang="en-US" dirty="0"/>
          </a:p>
        </p:txBody>
      </p:sp>
      <p:sp>
        <p:nvSpPr>
          <p:cNvPr id="9523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3B81897F-C1B5-4E36-AA0B-13C9D23195FD}"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5236"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073" y="3546616"/>
            <a:ext cx="3510689" cy="28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Hearing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sz="2400" b="0" dirty="0">
                <a:solidFill>
                  <a:srgbClr val="002060"/>
                </a:solidFill>
              </a:rPr>
              <a:t>The insurance agency provided a Roger Pen for monthly staff meetings. The employee set it up on the conference table, and it streamed the audio directly to her hearing aids with a Roger receiver. </a:t>
            </a:r>
          </a:p>
          <a:p>
            <a:pPr marL="0" indent="0" eaLnBrk="1" hangingPunct="1">
              <a:defRPr/>
            </a:pPr>
            <a:endParaRPr lang="en-US" altLang="en-US" b="0" dirty="0">
              <a:solidFill>
                <a:srgbClr val="0070C0"/>
              </a:solidFill>
            </a:endParaRPr>
          </a:p>
          <a:p>
            <a:pPr marL="0" indent="0" eaLnBrk="1" hangingPunct="1">
              <a:defRPr/>
            </a:pPr>
            <a:endParaRPr lang="en-US" altLang="en-US" dirty="0">
              <a:solidFill>
                <a:srgbClr val="0070C0"/>
              </a:solidFill>
            </a:endParaRPr>
          </a:p>
        </p:txBody>
      </p:sp>
      <p:pic>
        <p:nvPicPr>
          <p:cNvPr id="5" name="Picture 4" descr="Roger pen in use at a meeting">
            <a:extLst>
              <a:ext uri="{FF2B5EF4-FFF2-40B4-BE49-F238E27FC236}">
                <a16:creationId xmlns:a16="http://schemas.microsoft.com/office/drawing/2014/main" id="{EEEB236D-9222-4C62-9DC5-39A270F8DED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49360" y="3887724"/>
            <a:ext cx="3421793" cy="1958340"/>
          </a:xfrm>
          <a:prstGeom prst="rect">
            <a:avLst/>
          </a:prstGeom>
        </p:spPr>
      </p:pic>
      <p:pic>
        <p:nvPicPr>
          <p:cNvPr id="9" name="Picture 2" descr="Roger Pens">
            <a:extLst>
              <a:ext uri="{FF2B5EF4-FFF2-40B4-BE49-F238E27FC236}">
                <a16:creationId xmlns:a16="http://schemas.microsoft.com/office/drawing/2014/main" id="{F403772B-6111-46F6-B71A-A264E29B3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2313" y="3738937"/>
            <a:ext cx="2423160" cy="1963769"/>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30</a:t>
            </a:fld>
            <a:endParaRPr lang="en-US" altLang="en-US" sz="1400">
              <a:solidFill>
                <a:srgbClr val="FFFFFF"/>
              </a:solidFill>
            </a:endParaRPr>
          </a:p>
        </p:txBody>
      </p:sp>
    </p:spTree>
    <p:extLst>
      <p:ext uri="{BB962C8B-B14F-4D97-AF65-F5344CB8AC3E}">
        <p14:creationId xmlns:p14="http://schemas.microsoft.com/office/powerpoint/2010/main" val="19287780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2390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Photosensitivity Challenge</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a:t>
            </a:r>
          </a:p>
          <a:p>
            <a:pPr marL="114300" lvl="1" indent="0" eaLnBrk="1" fontAlgn="auto" hangingPunct="1">
              <a:lnSpc>
                <a:spcPct val="90000"/>
              </a:lnSpc>
              <a:buNone/>
              <a:defRPr/>
            </a:pPr>
            <a:r>
              <a:rPr lang="en-US" dirty="0">
                <a:solidFill>
                  <a:srgbClr val="002060"/>
                </a:solidFill>
              </a:rPr>
              <a:t>A claims adjuster had mild vision loss and photosensitivity, which would cause a headache when the computer screen was too bright.</a:t>
            </a:r>
          </a:p>
          <a:p>
            <a:pPr marL="114300" lvl="1" indent="0" eaLnBrk="1" fontAlgn="auto" hangingPunct="1">
              <a:lnSpc>
                <a:spcPct val="90000"/>
              </a:lnSpc>
              <a:buNone/>
              <a:defRPr/>
            </a:pPr>
            <a:r>
              <a:rPr lang="en-US" sz="2800" dirty="0">
                <a:solidFill>
                  <a:srgbClr val="007CC3"/>
                </a:solidFill>
                <a:latin typeface="Calibri" panose="020F0502020204030204"/>
                <a:cs typeface="+mn-cs"/>
              </a:rPr>
              <a:t> </a:t>
            </a:r>
          </a:p>
          <a:p>
            <a:pPr marL="0" indent="0" eaLnBrk="1" hangingPunct="1">
              <a:defRPr/>
            </a:pPr>
            <a:endParaRPr lang="en-US" altLang="en-US"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31</a:t>
            </a:fld>
            <a:endParaRPr lang="en-US" altLang="en-US" sz="1400">
              <a:solidFill>
                <a:srgbClr val="FFFFFF"/>
              </a:solidFill>
            </a:endParaRPr>
          </a:p>
        </p:txBody>
      </p:sp>
      <p:pic>
        <p:nvPicPr>
          <p:cNvPr id="5" name="Picture 2">
            <a:extLst>
              <a:ext uri="{FF2B5EF4-FFF2-40B4-BE49-F238E27FC236}">
                <a16:creationId xmlns:a16="http://schemas.microsoft.com/office/drawing/2014/main" id="{8291F2E5-1952-4D76-B99C-CD99E1D7B18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940" y="3515360"/>
            <a:ext cx="4196410" cy="219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32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33463"/>
            <a:ext cx="7239000" cy="104910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Photosensitivity Solution</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Accommodation</a:t>
            </a:r>
          </a:p>
          <a:p>
            <a:pPr marL="0" indent="0" eaLnBrk="1" hangingPunct="1">
              <a:defRPr/>
            </a:pPr>
            <a:r>
              <a:rPr lang="en-US" sz="2400" b="0" dirty="0">
                <a:solidFill>
                  <a:srgbClr val="002060"/>
                </a:solidFill>
              </a:rPr>
              <a:t>When the employee would start to get a headache, they adjusted the built-in settings on their computer to high-contrast settings. </a:t>
            </a:r>
          </a:p>
          <a:p>
            <a:pPr marL="0" indent="0" eaLnBrk="1" hangingPunct="1">
              <a:defRPr/>
            </a:pPr>
            <a:endParaRPr lang="en-US" altLang="en-US" sz="2400"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32</a:t>
            </a:fld>
            <a:endParaRPr lang="en-US" altLang="en-US" sz="1400">
              <a:solidFill>
                <a:srgbClr val="FFFFFF"/>
              </a:solidFill>
            </a:endParaRPr>
          </a:p>
        </p:txBody>
      </p:sp>
      <p:pic>
        <p:nvPicPr>
          <p:cNvPr id="5" name="Picture 4">
            <a:extLst>
              <a:ext uri="{FF2B5EF4-FFF2-40B4-BE49-F238E27FC236}">
                <a16:creationId xmlns:a16="http://schemas.microsoft.com/office/drawing/2014/main" id="{504C52B4-902E-4D38-99FD-996FDE1FBC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33700" y="3331358"/>
            <a:ext cx="3657600" cy="2444406"/>
          </a:xfrm>
          <a:prstGeom prst="rect">
            <a:avLst/>
          </a:prstGeom>
        </p:spPr>
      </p:pic>
    </p:spTree>
    <p:extLst>
      <p:ext uri="{BB962C8B-B14F-4D97-AF65-F5344CB8AC3E}">
        <p14:creationId xmlns:p14="http://schemas.microsoft.com/office/powerpoint/2010/main" val="345772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47472" y="339726"/>
            <a:ext cx="7248728" cy="82759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 Braille Notifications</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Dot Watch</a:t>
            </a:r>
          </a:p>
          <a:p>
            <a:pPr marL="0" indent="0" eaLnBrk="1" hangingPunct="1">
              <a:defRPr/>
            </a:pPr>
            <a:endParaRPr lang="en-US" sz="2400" b="0" dirty="0">
              <a:solidFill>
                <a:srgbClr val="002060"/>
              </a:solidFill>
            </a:endParaRPr>
          </a:p>
          <a:p>
            <a:pPr marL="0" indent="0" eaLnBrk="1" hangingPunct="1">
              <a:defRPr/>
            </a:pPr>
            <a:endParaRPr lang="en-US" altLang="en-US" sz="2400" dirty="0">
              <a:solidFill>
                <a:srgbClr val="0070C0"/>
              </a:solidFill>
            </a:endParaRPr>
          </a:p>
          <a:p>
            <a:pPr marL="0" indent="0" eaLnBrk="1" hangingPunct="1">
              <a:defRPr/>
            </a:pPr>
            <a:endParaRPr lang="en-US" altLang="en-US" dirty="0">
              <a:solidFill>
                <a:srgbClr val="0070C0"/>
              </a:solidFill>
            </a:endParaRPr>
          </a:p>
        </p:txBody>
      </p:sp>
      <p:pic>
        <p:nvPicPr>
          <p:cNvPr id="6" name="Picture 8" descr="Dot Watch ">
            <a:extLst>
              <a:ext uri="{FF2B5EF4-FFF2-40B4-BE49-F238E27FC236}">
                <a16:creationId xmlns:a16="http://schemas.microsoft.com/office/drawing/2014/main" id="{9FDEA2C6-89DF-485B-AD15-BEBDD2A9A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36774"/>
            <a:ext cx="2819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33</a:t>
            </a:fld>
            <a:endParaRPr lang="en-US" altLang="en-US" sz="1400">
              <a:solidFill>
                <a:srgbClr val="FFFFFF"/>
              </a:solidFill>
            </a:endParaRPr>
          </a:p>
        </p:txBody>
      </p:sp>
    </p:spTree>
    <p:extLst>
      <p:ext uri="{BB962C8B-B14F-4D97-AF65-F5344CB8AC3E}">
        <p14:creationId xmlns:p14="http://schemas.microsoft.com/office/powerpoint/2010/main" val="7164082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339852"/>
            <a:ext cx="7587574" cy="83719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Manage Energy Levels</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Apollo Neuro</a:t>
            </a:r>
          </a:p>
          <a:p>
            <a:pPr marL="0" indent="0" eaLnBrk="1" hangingPunct="1">
              <a:defRPr/>
            </a:pPr>
            <a:endParaRPr lang="en-US" altLang="en-US" dirty="0">
              <a:solidFill>
                <a:srgbClr val="0070C0"/>
              </a:solidFill>
            </a:endParaRPr>
          </a:p>
        </p:txBody>
      </p:sp>
      <p:pic>
        <p:nvPicPr>
          <p:cNvPr id="7" name="Picture 6" descr="apollo neuro">
            <a:extLst>
              <a:ext uri="{FF2B5EF4-FFF2-40B4-BE49-F238E27FC236}">
                <a16:creationId xmlns:a16="http://schemas.microsoft.com/office/drawing/2014/main" id="{D6E34339-278C-415B-AF7F-65A40505D907}"/>
              </a:ext>
            </a:extLst>
          </p:cNvPr>
          <p:cNvPicPr>
            <a:picLocks noChangeAspect="1"/>
          </p:cNvPicPr>
          <p:nvPr/>
        </p:nvPicPr>
        <p:blipFill>
          <a:blip r:embed="rId3"/>
          <a:stretch>
            <a:fillRect/>
          </a:stretch>
        </p:blipFill>
        <p:spPr>
          <a:xfrm>
            <a:off x="3258257" y="2462170"/>
            <a:ext cx="3008485" cy="2916321"/>
          </a:xfrm>
          <a:prstGeom prst="rect">
            <a:avLst/>
          </a:prstGeom>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34</a:t>
            </a:fld>
            <a:endParaRPr lang="en-US" altLang="en-US" sz="1400">
              <a:solidFill>
                <a:srgbClr val="FFFFFF"/>
              </a:solidFill>
            </a:endParaRPr>
          </a:p>
        </p:txBody>
      </p:sp>
    </p:spTree>
    <p:extLst>
      <p:ext uri="{BB962C8B-B14F-4D97-AF65-F5344CB8AC3E}">
        <p14:creationId xmlns:p14="http://schemas.microsoft.com/office/powerpoint/2010/main" val="1584792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339852"/>
            <a:ext cx="5992238" cy="83719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Manage Stress</a:t>
            </a:r>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Sensate</a:t>
            </a:r>
          </a:p>
          <a:p>
            <a:pPr marL="0" indent="0" eaLnBrk="1" hangingPunct="1">
              <a:defRPr/>
            </a:pPr>
            <a:endParaRPr lang="en-US" altLang="en-US" sz="2400" dirty="0">
              <a:solidFill>
                <a:srgbClr val="0070C0"/>
              </a:solidFill>
            </a:endParaRPr>
          </a:p>
          <a:p>
            <a:pPr marL="0" indent="0" eaLnBrk="1" hangingPunct="1">
              <a:defRPr/>
            </a:pPr>
            <a:endParaRPr lang="en-US" altLang="en-US" dirty="0">
              <a:solidFill>
                <a:srgbClr val="0070C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35</a:t>
            </a:fld>
            <a:endParaRPr lang="en-US" altLang="en-US" sz="1400">
              <a:solidFill>
                <a:srgbClr val="FFFFFF"/>
              </a:solidFill>
            </a:endParaRPr>
          </a:p>
        </p:txBody>
      </p:sp>
      <p:pic>
        <p:nvPicPr>
          <p:cNvPr id="6" name="Picture 5">
            <a:extLst>
              <a:ext uri="{FF2B5EF4-FFF2-40B4-BE49-F238E27FC236}">
                <a16:creationId xmlns:a16="http://schemas.microsoft.com/office/drawing/2014/main" id="{6A2CA247-C7B9-44BB-9171-678A8A0C51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0200" y="2586990"/>
            <a:ext cx="2971800" cy="2971800"/>
          </a:xfrm>
          <a:prstGeom prst="rect">
            <a:avLst/>
          </a:prstGeom>
        </p:spPr>
      </p:pic>
      <p:pic>
        <p:nvPicPr>
          <p:cNvPr id="8" name="Picture 7">
            <a:extLst>
              <a:ext uri="{FF2B5EF4-FFF2-40B4-BE49-F238E27FC236}">
                <a16:creationId xmlns:a16="http://schemas.microsoft.com/office/drawing/2014/main" id="{D158D9B6-453B-4841-933F-B0DA8EA5CB9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12055" y="2590800"/>
            <a:ext cx="2967990" cy="2967990"/>
          </a:xfrm>
          <a:prstGeom prst="rect">
            <a:avLst/>
          </a:prstGeom>
        </p:spPr>
      </p:pic>
    </p:spTree>
    <p:extLst>
      <p:ext uri="{BB962C8B-B14F-4D97-AF65-F5344CB8AC3E}">
        <p14:creationId xmlns:p14="http://schemas.microsoft.com/office/powerpoint/2010/main" val="3141055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50F8-CE2D-4847-BCD8-BB0B0F7CA1E9}"/>
              </a:ext>
            </a:extLst>
          </p:cNvPr>
          <p:cNvSpPr>
            <a:spLocks noGrp="1"/>
          </p:cNvSpPr>
          <p:nvPr>
            <p:ph type="title" idx="4294967295"/>
          </p:nvPr>
        </p:nvSpPr>
        <p:spPr/>
        <p:txBody>
          <a:bodyPr/>
          <a:lstStyle/>
          <a:p>
            <a:pPr rtl="0" eaLnBrk="1" fontAlgn="base" hangingPunct="1"/>
            <a:r>
              <a:rPr lang="en-US" dirty="0"/>
              <a:t>Visit </a:t>
            </a:r>
            <a:r>
              <a:rPr lang="en-US" sz="3200" b="1" kern="1200" dirty="0">
                <a:solidFill>
                  <a:srgbClr val="002C5F"/>
                </a:solidFill>
                <a:effectLst/>
                <a:latin typeface="Arial" pitchFamily="34" charset="0"/>
                <a:ea typeface="+mj-ea"/>
                <a:cs typeface="Arial" pitchFamily="34" charset="0"/>
              </a:rPr>
              <a:t>AskJAN.org</a:t>
            </a:r>
            <a:endParaRPr lang="en-US" dirty="0"/>
          </a:p>
        </p:txBody>
      </p:sp>
      <p:sp>
        <p:nvSpPr>
          <p:cNvPr id="160770" name="Content Placeholder 3"/>
          <p:cNvSpPr>
            <a:spLocks noGrp="1"/>
          </p:cNvSpPr>
          <p:nvPr>
            <p:ph idx="1"/>
          </p:nvPr>
        </p:nvSpPr>
        <p:spPr>
          <a:xfrm>
            <a:off x="838200" y="1295400"/>
            <a:ext cx="7848600" cy="5184775"/>
          </a:xfrm>
        </p:spPr>
        <p:txBody>
          <a:bodyPr/>
          <a:lstStyle/>
          <a:p>
            <a:pPr marL="0" indent="0"/>
            <a:r>
              <a:rPr lang="en-US" altLang="en-US" dirty="0">
                <a:solidFill>
                  <a:srgbClr val="0070C0"/>
                </a:solidFill>
              </a:rPr>
              <a:t>Need information on assistive technology? Ask JAN!</a:t>
            </a:r>
          </a:p>
        </p:txBody>
      </p:sp>
      <p:sp>
        <p:nvSpPr>
          <p:cNvPr id="1607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2E01A8-3C77-4A26-AAE9-CD1E7DD5484D}" type="slidenum">
              <a:rPr lang="en-US" altLang="en-US" sz="1400" smtClean="0">
                <a:solidFill>
                  <a:srgbClr val="FFFFFF"/>
                </a:solidFill>
              </a:rPr>
              <a:pPr fontAlgn="base">
                <a:spcBef>
                  <a:spcPct val="0"/>
                </a:spcBef>
                <a:spcAft>
                  <a:spcPct val="0"/>
                </a:spcAft>
                <a:buFontTx/>
                <a:buNone/>
              </a:pPr>
              <a:t>36</a:t>
            </a:fld>
            <a:endParaRPr lang="en-US" altLang="en-US" sz="1400">
              <a:solidFill>
                <a:srgbClr val="FFFFFF"/>
              </a:solidFill>
            </a:endParaRPr>
          </a:p>
        </p:txBody>
      </p:sp>
      <p:pic>
        <p:nvPicPr>
          <p:cNvPr id="4" name="Picture 3">
            <a:extLst>
              <a:ext uri="{FF2B5EF4-FFF2-40B4-BE49-F238E27FC236}">
                <a16:creationId xmlns:a16="http://schemas.microsoft.com/office/drawing/2014/main" id="{FD0A1DDE-C5EB-4771-A37F-EADDAA506993}"/>
              </a:ext>
              <a:ext uri="{C183D7F6-B498-43B3-948B-1728B52AA6E4}">
                <adec:decorative xmlns:adec="http://schemas.microsoft.com/office/drawing/2017/decorative" val="1"/>
              </a:ext>
            </a:extLst>
          </p:cNvPr>
          <p:cNvPicPr>
            <a:picLocks noChangeAspect="1"/>
          </p:cNvPicPr>
          <p:nvPr/>
        </p:nvPicPr>
        <p:blipFill rotWithShape="1">
          <a:blip r:embed="rId3"/>
          <a:srcRect t="4671" b="-4671"/>
          <a:stretch/>
        </p:blipFill>
        <p:spPr>
          <a:xfrm>
            <a:off x="838200" y="2721878"/>
            <a:ext cx="7848600" cy="322172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437745" y="381000"/>
            <a:ext cx="7563255"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AskJAN.org Resources</a:t>
            </a:r>
          </a:p>
        </p:txBody>
      </p:sp>
      <p:sp>
        <p:nvSpPr>
          <p:cNvPr id="2" name="Content Placeholder 1"/>
          <p:cNvSpPr>
            <a:spLocks noGrp="1"/>
          </p:cNvSpPr>
          <p:nvPr>
            <p:ph idx="1"/>
          </p:nvPr>
        </p:nvSpPr>
        <p:spPr/>
        <p:txBody>
          <a:bodyPr>
            <a:normAutofit fontScale="77500" lnSpcReduction="20000"/>
          </a:bodyPr>
          <a:lstStyle/>
          <a:p>
            <a:pPr marL="0">
              <a:spcAft>
                <a:spcPts val="0"/>
              </a:spcAft>
            </a:pPr>
            <a:endParaRPr lang="en-US" sz="900" b="1" dirty="0"/>
          </a:p>
          <a:p>
            <a:pPr marL="0">
              <a:spcAft>
                <a:spcPts val="1200"/>
              </a:spcAft>
            </a:pPr>
            <a:r>
              <a:rPr lang="en-US" sz="2800" b="1" dirty="0"/>
              <a:t>A to Z of Disabilities and Accommodations</a:t>
            </a:r>
            <a:br>
              <a:rPr lang="en-US" sz="2800" dirty="0"/>
            </a:br>
            <a:r>
              <a:rPr lang="en-US" sz="2800" dirty="0">
                <a:hlinkClick r:id="rId2"/>
              </a:rPr>
              <a:t>https://AskJAN.org/a-to-z.cfm</a:t>
            </a:r>
            <a:endParaRPr lang="en-US" sz="2800" dirty="0"/>
          </a:p>
          <a:p>
            <a:pPr marL="0"/>
            <a:r>
              <a:rPr lang="en-US" sz="2800" dirty="0"/>
              <a:t>By </a:t>
            </a:r>
            <a:r>
              <a:rPr lang="en-US" sz="2800" b="1" dirty="0"/>
              <a:t>Topic</a:t>
            </a:r>
            <a:r>
              <a:rPr lang="en-US" sz="2800" dirty="0"/>
              <a:t>:</a:t>
            </a:r>
          </a:p>
          <a:p>
            <a:pPr marL="400050" lvl="1"/>
            <a:r>
              <a:rPr lang="en-US" dirty="0"/>
              <a:t>Disability Disclosure</a:t>
            </a:r>
          </a:p>
          <a:p>
            <a:pPr marL="400050" lvl="1"/>
            <a:r>
              <a:rPr lang="en-US" dirty="0"/>
              <a:t>Interactive Process</a:t>
            </a:r>
          </a:p>
          <a:p>
            <a:pPr marL="400050" lvl="1"/>
            <a:r>
              <a:rPr lang="en-US" dirty="0"/>
              <a:t>Medical Exams and Inquiries</a:t>
            </a:r>
          </a:p>
          <a:p>
            <a:pPr marL="400050" lvl="1"/>
            <a:r>
              <a:rPr lang="en-US" dirty="0"/>
              <a:t>Online Applications</a:t>
            </a:r>
          </a:p>
          <a:p>
            <a:pPr marL="400050" lvl="1"/>
            <a:r>
              <a:rPr lang="en-US" dirty="0"/>
              <a:t>Sample Forms</a:t>
            </a:r>
          </a:p>
          <a:p>
            <a:pPr marL="400050" lvl="1"/>
            <a:r>
              <a:rPr lang="en-US" dirty="0"/>
              <a:t>Testing Accommodations</a:t>
            </a:r>
          </a:p>
          <a:p>
            <a:pPr marL="114300" lvl="1" indent="0">
              <a:buNone/>
            </a:pPr>
            <a:endParaRPr lang="en-US" sz="2100" dirty="0"/>
          </a:p>
          <a:p>
            <a:pPr marL="0" lvl="1" indent="0">
              <a:buNone/>
            </a:pPr>
            <a:r>
              <a:rPr lang="en-US" b="1" dirty="0"/>
              <a:t>Publications and Articles</a:t>
            </a:r>
            <a:br>
              <a:rPr lang="en-US" dirty="0"/>
            </a:br>
            <a:r>
              <a:rPr lang="en-US" dirty="0">
                <a:hlinkClick r:id="rId3"/>
              </a:rPr>
              <a:t>https://AskJAN.org/publications/index.cfm</a:t>
            </a:r>
            <a:endParaRPr lang="en-US" dirty="0"/>
          </a:p>
          <a:p>
            <a:pPr marL="457200" lvl="1" indent="-342900"/>
            <a:r>
              <a:rPr lang="en-US" dirty="0"/>
              <a:t>Accommodation Scenarios for the Interviewing Process</a:t>
            </a:r>
          </a:p>
          <a:p>
            <a:pPr marL="457200" lvl="1" indent="-342900"/>
            <a:r>
              <a:rPr lang="en-US" dirty="0"/>
              <a:t>Job Application/Interview Stage Dos and Don’ts</a:t>
            </a:r>
            <a:endParaRPr lang="en-US" sz="2000" dirty="0"/>
          </a:p>
        </p:txBody>
      </p:sp>
      <p:sp>
        <p:nvSpPr>
          <p:cNvPr id="3" name="Slide Number Placeholder 2"/>
          <p:cNvSpPr>
            <a:spLocks noGrp="1"/>
          </p:cNvSpPr>
          <p:nvPr>
            <p:ph type="sldNum" sz="quarter" idx="10"/>
          </p:nvPr>
        </p:nvSpPr>
        <p:spPr/>
        <p:txBody>
          <a:bodyPr/>
          <a:lstStyle/>
          <a:p>
            <a:pPr>
              <a:defRPr/>
            </a:pPr>
            <a:fld id="{C4FBFA78-DE93-475D-9F15-14AFFEB8F2C9}" type="slidenum">
              <a:rPr lang="en-US" smtClean="0"/>
              <a:pPr>
                <a:defRPr/>
              </a:pPr>
              <a:t>37</a:t>
            </a:fld>
            <a:endParaRPr lang="en-US" dirty="0"/>
          </a:p>
        </p:txBody>
      </p:sp>
    </p:spTree>
    <p:extLst>
      <p:ext uri="{BB962C8B-B14F-4D97-AF65-F5344CB8AC3E}">
        <p14:creationId xmlns:p14="http://schemas.microsoft.com/office/powerpoint/2010/main" val="27803501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itle 1"/>
          <p:cNvSpPr txBox="1">
            <a:spLocks noGrp="1"/>
          </p:cNvSpPr>
          <p:nvPr>
            <p:ph type="title" idx="4294967295"/>
          </p:nvPr>
        </p:nvSpPr>
        <p:spPr bwMode="auto">
          <a:xfrm>
            <a:off x="418289" y="457200"/>
            <a:ext cx="5906311" cy="609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JAN </a:t>
            </a:r>
            <a:r>
              <a:rPr lang="en-US" altLang="en-US" dirty="0">
                <a:ea typeface="+mn-ea"/>
              </a:rPr>
              <a:t>Homepage</a:t>
            </a:r>
            <a:endParaRPr kumimoji="0" lang="en-US" altLang="en-US" sz="32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endParaRP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pic>
        <p:nvPicPr>
          <p:cNvPr id="3" name="Picture 2" descr="screenshot of JAN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48" y="1440426"/>
            <a:ext cx="7588251" cy="4812890"/>
          </a:xfrm>
          <a:prstGeom prst="rect">
            <a:avLst/>
          </a:prstGeom>
        </p:spPr>
      </p:pic>
      <p:sp>
        <p:nvSpPr>
          <p:cNvPr id="7" name="Oval 6" descr="Circle around &quot;A to Z&quot; link"/>
          <p:cNvSpPr/>
          <p:nvPr/>
        </p:nvSpPr>
        <p:spPr>
          <a:xfrm>
            <a:off x="3908324" y="1858297"/>
            <a:ext cx="530942" cy="28021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descr="Arrow pointing to &quot;A to Z of Disabilities and Accommodations&quot;"/>
          <p:cNvSpPr/>
          <p:nvPr/>
        </p:nvSpPr>
        <p:spPr>
          <a:xfrm>
            <a:off x="2389239" y="4778477"/>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38</a:t>
            </a:fld>
            <a:endParaRPr lang="en-US" altLang="en-US" sz="1400" dirty="0">
              <a:solidFill>
                <a:srgbClr val="FFFFFF"/>
              </a:solidFill>
            </a:endParaRPr>
          </a:p>
        </p:txBody>
      </p:sp>
    </p:spTree>
    <p:extLst>
      <p:ext uri="{BB962C8B-B14F-4D97-AF65-F5344CB8AC3E}">
        <p14:creationId xmlns:p14="http://schemas.microsoft.com/office/powerpoint/2010/main" val="2247566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64">
                                          <p:stCondLst>
                                            <p:cond delay="0"/>
                                          </p:stCondLst>
                                        </p:cTn>
                                        <p:tgtEl>
                                          <p:spTgt spid="8"/>
                                        </p:tgtEl>
                                      </p:cBhvr>
                                    </p:animEffect>
                                    <p:anim calcmode="lin" valueType="num">
                                      <p:cBhvr>
                                        <p:cTn id="8" dur="145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531"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531" tmFilter="0, 0; 0.125,0.2665; 0.25,0.4; 0.375,0.465; 0.5,0.5;  0.625,0.535; 0.75,0.6; 0.875,0.7335; 1,1">
                                          <p:stCondLst>
                                            <p:cond delay="531"/>
                                          </p:stCondLst>
                                        </p:cTn>
                                        <p:tgtEl>
                                          <p:spTgt spid="8"/>
                                        </p:tgtEl>
                                        <p:attrNameLst>
                                          <p:attrName>ppt_y</p:attrName>
                                        </p:attrNameLst>
                                      </p:cBhvr>
                                      <p:tavLst>
                                        <p:tav tm="0" fmla="#ppt_y-sin(pi*$)/9">
                                          <p:val>
                                            <p:fltVal val="0"/>
                                          </p:val>
                                        </p:tav>
                                        <p:tav tm="100000">
                                          <p:val>
                                            <p:fltVal val="1"/>
                                          </p:val>
                                        </p:tav>
                                      </p:tavLst>
                                    </p:anim>
                                    <p:anim calcmode="lin" valueType="num">
                                      <p:cBhvr>
                                        <p:cTn id="11" dur="266" tmFilter="0, 0; 0.125,0.2665; 0.25,0.4; 0.375,0.465; 0.5,0.5;  0.625,0.535; 0.75,0.6; 0.875,0.7335; 1,1">
                                          <p:stCondLst>
                                            <p:cond delay="1059"/>
                                          </p:stCondLst>
                                        </p:cTn>
                                        <p:tgtEl>
                                          <p:spTgt spid="8"/>
                                        </p:tgtEl>
                                        <p:attrNameLst>
                                          <p:attrName>ppt_y</p:attrName>
                                        </p:attrNameLst>
                                      </p:cBhvr>
                                      <p:tavLst>
                                        <p:tav tm="0" fmla="#ppt_y-sin(pi*$)/27">
                                          <p:val>
                                            <p:fltVal val="0"/>
                                          </p:val>
                                        </p:tav>
                                        <p:tav tm="100000">
                                          <p:val>
                                            <p:fltVal val="1"/>
                                          </p:val>
                                        </p:tav>
                                      </p:tavLst>
                                    </p:anim>
                                    <p:anim calcmode="lin" valueType="num">
                                      <p:cBhvr>
                                        <p:cTn id="12" dur="131" tmFilter="0, 0; 0.125,0.2665; 0.25,0.4; 0.375,0.465; 0.5,0.5;  0.625,0.535; 0.75,0.6; 0.875,0.7335; 1,1">
                                          <p:stCondLst>
                                            <p:cond delay="1325"/>
                                          </p:stCondLst>
                                        </p:cTn>
                                        <p:tgtEl>
                                          <p:spTgt spid="8"/>
                                        </p:tgtEl>
                                        <p:attrNameLst>
                                          <p:attrName>ppt_y</p:attrName>
                                        </p:attrNameLst>
                                      </p:cBhvr>
                                      <p:tavLst>
                                        <p:tav tm="0" fmla="#ppt_y-sin(pi*$)/81">
                                          <p:val>
                                            <p:fltVal val="0"/>
                                          </p:val>
                                        </p:tav>
                                        <p:tav tm="100000">
                                          <p:val>
                                            <p:fltVal val="1"/>
                                          </p:val>
                                        </p:tav>
                                      </p:tavLst>
                                    </p:anim>
                                    <p:animScale>
                                      <p:cBhvr>
                                        <p:cTn id="13" dur="21">
                                          <p:stCondLst>
                                            <p:cond delay="520"/>
                                          </p:stCondLst>
                                        </p:cTn>
                                        <p:tgtEl>
                                          <p:spTgt spid="8"/>
                                        </p:tgtEl>
                                      </p:cBhvr>
                                      <p:to x="100000" y="60000"/>
                                    </p:animScale>
                                    <p:animScale>
                                      <p:cBhvr>
                                        <p:cTn id="14" dur="133" decel="50000">
                                          <p:stCondLst>
                                            <p:cond delay="541"/>
                                          </p:stCondLst>
                                        </p:cTn>
                                        <p:tgtEl>
                                          <p:spTgt spid="8"/>
                                        </p:tgtEl>
                                      </p:cBhvr>
                                      <p:to x="100000" y="100000"/>
                                    </p:animScale>
                                    <p:animScale>
                                      <p:cBhvr>
                                        <p:cTn id="15" dur="21">
                                          <p:stCondLst>
                                            <p:cond delay="1050"/>
                                          </p:stCondLst>
                                        </p:cTn>
                                        <p:tgtEl>
                                          <p:spTgt spid="8"/>
                                        </p:tgtEl>
                                      </p:cBhvr>
                                      <p:to x="100000" y="80000"/>
                                    </p:animScale>
                                    <p:animScale>
                                      <p:cBhvr>
                                        <p:cTn id="16" dur="133" decel="50000">
                                          <p:stCondLst>
                                            <p:cond delay="1070"/>
                                          </p:stCondLst>
                                        </p:cTn>
                                        <p:tgtEl>
                                          <p:spTgt spid="8"/>
                                        </p:tgtEl>
                                      </p:cBhvr>
                                      <p:to x="100000" y="100000"/>
                                    </p:animScale>
                                    <p:animScale>
                                      <p:cBhvr>
                                        <p:cTn id="17" dur="21">
                                          <p:stCondLst>
                                            <p:cond delay="1314"/>
                                          </p:stCondLst>
                                        </p:cTn>
                                        <p:tgtEl>
                                          <p:spTgt spid="8"/>
                                        </p:tgtEl>
                                      </p:cBhvr>
                                      <p:to x="100000" y="90000"/>
                                    </p:animScale>
                                    <p:animScale>
                                      <p:cBhvr>
                                        <p:cTn id="18" dur="133" decel="50000">
                                          <p:stCondLst>
                                            <p:cond delay="1334"/>
                                          </p:stCondLst>
                                        </p:cTn>
                                        <p:tgtEl>
                                          <p:spTgt spid="8"/>
                                        </p:tgtEl>
                                      </p:cBhvr>
                                      <p:to x="100000" y="100000"/>
                                    </p:animScale>
                                    <p:animScale>
                                      <p:cBhvr>
                                        <p:cTn id="19" dur="21">
                                          <p:stCondLst>
                                            <p:cond delay="1446"/>
                                          </p:stCondLst>
                                        </p:cTn>
                                        <p:tgtEl>
                                          <p:spTgt spid="8"/>
                                        </p:tgtEl>
                                      </p:cBhvr>
                                      <p:to x="100000" y="95000"/>
                                    </p:animScale>
                                    <p:animScale>
                                      <p:cBhvr>
                                        <p:cTn id="20" dur="133" decel="50000">
                                          <p:stCondLst>
                                            <p:cond delay="1467"/>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itle 1"/>
          <p:cNvSpPr txBox="1">
            <a:spLocks noGrp="1"/>
          </p:cNvSpPr>
          <p:nvPr>
            <p:ph type="title" idx="4294967295"/>
          </p:nvPr>
        </p:nvSpPr>
        <p:spPr bwMode="auto">
          <a:xfrm>
            <a:off x="457200" y="457200"/>
            <a:ext cx="5867400" cy="609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A to Z Lists</a:t>
            </a: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pic>
        <p:nvPicPr>
          <p:cNvPr id="2" name="Picture 1" descr="screenshot of A to Z page"/>
          <p:cNvPicPr>
            <a:picLocks noChangeAspect="1"/>
          </p:cNvPicPr>
          <p:nvPr/>
        </p:nvPicPr>
        <p:blipFill rotWithShape="1">
          <a:blip r:embed="rId3" cstate="print">
            <a:extLst>
              <a:ext uri="{28A0092B-C50C-407E-A947-70E740481C1C}">
                <a14:useLocalDpi xmlns:a14="http://schemas.microsoft.com/office/drawing/2010/main" val="0"/>
              </a:ext>
            </a:extLst>
          </a:blip>
          <a:srcRect r="46522"/>
          <a:stretch/>
        </p:blipFill>
        <p:spPr>
          <a:xfrm>
            <a:off x="1032386" y="1462433"/>
            <a:ext cx="7578214" cy="4790884"/>
          </a:xfrm>
          <a:prstGeom prst="rect">
            <a:avLst/>
          </a:prstGeom>
        </p:spPr>
      </p:pic>
      <p:sp>
        <p:nvSpPr>
          <p:cNvPr id="3" name="Left Arrow 2" descr="Arrow pointing to &quot;By Topic&quot;"/>
          <p:cNvSpPr/>
          <p:nvPr/>
        </p:nvSpPr>
        <p:spPr>
          <a:xfrm>
            <a:off x="4597809" y="3109451"/>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Circle around &quot;ADA Library&quot;"/>
          <p:cNvSpPr/>
          <p:nvPr/>
        </p:nvSpPr>
        <p:spPr>
          <a:xfrm>
            <a:off x="4704735" y="1462433"/>
            <a:ext cx="516193" cy="30737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39</a:t>
            </a:fld>
            <a:endParaRPr lang="en-US" altLang="en-US" sz="1400" dirty="0">
              <a:solidFill>
                <a:srgbClr val="FFFFFF"/>
              </a:solidFill>
            </a:endParaRPr>
          </a:p>
        </p:txBody>
      </p:sp>
    </p:spTree>
    <p:extLst>
      <p:ext uri="{BB962C8B-B14F-4D97-AF65-F5344CB8AC3E}">
        <p14:creationId xmlns:p14="http://schemas.microsoft.com/office/powerpoint/2010/main" val="517676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idx="4294967295"/>
          </p:nvPr>
        </p:nvSpPr>
        <p:spPr>
          <a:xfrm>
            <a:off x="457200" y="381000"/>
            <a:ext cx="6172200" cy="762000"/>
          </a:xfrm>
        </p:spPr>
        <p:txBody>
          <a:bodyPr/>
          <a:lstStyle/>
          <a:p>
            <a:pPr>
              <a:defRPr/>
            </a:pPr>
            <a:r>
              <a:rPr lang="en-US" dirty="0">
                <a:latin typeface="Arial" charset="0"/>
                <a:cs typeface="Arial" charset="0"/>
              </a:rPr>
              <a:t>About JAN</a:t>
            </a:r>
            <a:endParaRPr lang="en-US" sz="2800" dirty="0">
              <a:latin typeface="Arial" charset="0"/>
              <a:ea typeface="+mn-ea"/>
              <a:cs typeface="Arial" charset="0"/>
            </a:endParaRPr>
          </a:p>
        </p:txBody>
      </p:sp>
      <p:sp>
        <p:nvSpPr>
          <p:cNvPr id="65538" name="Content Placeholder 2"/>
          <p:cNvSpPr>
            <a:spLocks noGrp="1"/>
          </p:cNvSpPr>
          <p:nvPr>
            <p:ph idx="1"/>
          </p:nvPr>
        </p:nvSpPr>
        <p:spPr/>
        <p:txBody>
          <a:bodyPr>
            <a:normAutofit/>
          </a:bodyPr>
          <a:lstStyle/>
          <a:p>
            <a:pPr eaLnBrk="1" hangingPunct="1">
              <a:lnSpc>
                <a:spcPct val="110000"/>
              </a:lnSpc>
              <a:spcBef>
                <a:spcPts val="0"/>
              </a:spcBef>
              <a:spcAft>
                <a:spcPts val="1000"/>
              </a:spcAft>
              <a:buFont typeface="Wingdings" panose="05000000000000000000" pitchFamily="2" charset="2"/>
              <a:buChar char="§"/>
            </a:pPr>
            <a:r>
              <a:rPr lang="en-US" altLang="en-US" sz="2400" dirty="0"/>
              <a:t>Over 30 Years of Service</a:t>
            </a:r>
          </a:p>
          <a:p>
            <a:pPr eaLnBrk="1" hangingPunct="1">
              <a:lnSpc>
                <a:spcPct val="110000"/>
              </a:lnSpc>
              <a:spcBef>
                <a:spcPts val="0"/>
              </a:spcBef>
              <a:spcAft>
                <a:spcPts val="300"/>
              </a:spcAft>
              <a:buFont typeface="Wingdings" panose="05000000000000000000" pitchFamily="2" charset="2"/>
              <a:buChar char="§"/>
            </a:pPr>
            <a:r>
              <a:rPr lang="en-US" altLang="en-US" sz="2400" dirty="0"/>
              <a:t>Consultation on:</a:t>
            </a:r>
          </a:p>
          <a:p>
            <a:pPr lvl="1" eaLnBrk="1" hangingPunct="1">
              <a:lnSpc>
                <a:spcPct val="110000"/>
              </a:lnSpc>
              <a:spcBef>
                <a:spcPts val="0"/>
              </a:spcBef>
            </a:pPr>
            <a:r>
              <a:rPr lang="en-US" altLang="en-US" sz="2400" dirty="0"/>
              <a:t>Job Accommodation</a:t>
            </a:r>
          </a:p>
          <a:p>
            <a:pPr lvl="1" eaLnBrk="1" hangingPunct="1">
              <a:lnSpc>
                <a:spcPct val="110000"/>
              </a:lnSpc>
              <a:spcBef>
                <a:spcPts val="0"/>
              </a:spcBef>
            </a:pPr>
            <a:r>
              <a:rPr lang="en-US" altLang="en-US" sz="2400" dirty="0"/>
              <a:t>Americans with Disabilities Act/Rehabilitation Act</a:t>
            </a:r>
          </a:p>
          <a:p>
            <a:pPr lvl="1" eaLnBrk="1" hangingPunct="1">
              <a:lnSpc>
                <a:spcPct val="110000"/>
              </a:lnSpc>
              <a:spcBef>
                <a:spcPts val="0"/>
              </a:spcBef>
              <a:spcAft>
                <a:spcPts val="1000"/>
              </a:spcAft>
            </a:pPr>
            <a:r>
              <a:rPr lang="en-US" altLang="en-US" sz="2400" dirty="0"/>
              <a:t>Entrepreneurship</a:t>
            </a:r>
          </a:p>
          <a:p>
            <a:pPr eaLnBrk="1" hangingPunct="1">
              <a:lnSpc>
                <a:spcPct val="110000"/>
              </a:lnSpc>
              <a:spcBef>
                <a:spcPts val="0"/>
              </a:spcBef>
              <a:spcAft>
                <a:spcPts val="1000"/>
              </a:spcAft>
              <a:buFont typeface="Wingdings" panose="05000000000000000000" pitchFamily="2" charset="2"/>
              <a:buChar char="§"/>
            </a:pPr>
            <a:r>
              <a:rPr lang="en-US" altLang="en-US" sz="2400" dirty="0"/>
              <a:t>Experienced</a:t>
            </a:r>
          </a:p>
          <a:p>
            <a:pPr eaLnBrk="1" hangingPunct="1">
              <a:lnSpc>
                <a:spcPct val="110000"/>
              </a:lnSpc>
              <a:spcBef>
                <a:spcPts val="0"/>
              </a:spcBef>
              <a:spcAft>
                <a:spcPts val="1000"/>
              </a:spcAft>
              <a:buFont typeface="Wingdings" panose="05000000000000000000" pitchFamily="2" charset="2"/>
              <a:buChar char="§"/>
            </a:pPr>
            <a:r>
              <a:rPr lang="en-US" altLang="en-US" sz="2400" dirty="0"/>
              <a:t>Free</a:t>
            </a:r>
          </a:p>
          <a:p>
            <a:pPr eaLnBrk="1" hangingPunct="1">
              <a:lnSpc>
                <a:spcPct val="110000"/>
              </a:lnSpc>
              <a:spcBef>
                <a:spcPts val="0"/>
              </a:spcBef>
              <a:spcAft>
                <a:spcPts val="1000"/>
              </a:spcAft>
              <a:buFont typeface="Wingdings" panose="05000000000000000000" pitchFamily="2" charset="2"/>
              <a:buChar char="§"/>
            </a:pPr>
            <a:r>
              <a:rPr lang="en-US" altLang="en-US" sz="2400" dirty="0"/>
              <a:t>National</a:t>
            </a:r>
          </a:p>
          <a:p>
            <a:pPr eaLnBrk="1" hangingPunct="1">
              <a:lnSpc>
                <a:spcPct val="110000"/>
              </a:lnSpc>
              <a:spcBef>
                <a:spcPts val="0"/>
              </a:spcBef>
              <a:spcAft>
                <a:spcPts val="1000"/>
              </a:spcAft>
              <a:buFont typeface="Wingdings" panose="05000000000000000000" pitchFamily="2" charset="2"/>
              <a:buChar char="§"/>
            </a:pPr>
            <a:r>
              <a:rPr lang="en-US" altLang="en-US" sz="2400" dirty="0"/>
              <a:t>Easy to Use</a:t>
            </a:r>
          </a:p>
          <a:p>
            <a:pPr eaLnBrk="1" hangingPunct="1">
              <a:lnSpc>
                <a:spcPct val="110000"/>
              </a:lnSpc>
              <a:spcBef>
                <a:spcPts val="0"/>
              </a:spcBef>
              <a:spcAft>
                <a:spcPts val="1000"/>
              </a:spcAft>
              <a:buFont typeface="Wingdings" panose="05000000000000000000" pitchFamily="2" charset="2"/>
              <a:buChar char="§"/>
            </a:pPr>
            <a:r>
              <a:rPr lang="en-US" altLang="en-US" sz="2400" dirty="0"/>
              <a:t>Confidential</a:t>
            </a:r>
          </a:p>
          <a:p>
            <a:pPr eaLnBrk="1" hangingPunct="1"/>
            <a:endParaRPr lang="en-US" altLang="en-US" sz="2400" dirty="0"/>
          </a:p>
        </p:txBody>
      </p:sp>
      <p:sp>
        <p:nvSpPr>
          <p:cNvPr id="6554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BC8D59E-252E-4886-AEA0-179C199FAF35}"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247D710-DE8A-4F01-9D64-9248589669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55631" y="3671673"/>
            <a:ext cx="3870393" cy="2455912"/>
          </a:xfrm>
          <a:prstGeom prst="rect">
            <a:avLst/>
          </a:prstGeom>
        </p:spPr>
      </p:pic>
    </p:spTree>
    <p:extLst>
      <p:ext uri="{BB962C8B-B14F-4D97-AF65-F5344CB8AC3E}">
        <p14:creationId xmlns:p14="http://schemas.microsoft.com/office/powerpoint/2010/main" val="8944762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itle 1"/>
          <p:cNvSpPr txBox="1">
            <a:spLocks noGrp="1"/>
          </p:cNvSpPr>
          <p:nvPr>
            <p:ph type="title" idx="4294967295"/>
          </p:nvPr>
        </p:nvSpPr>
        <p:spPr bwMode="auto">
          <a:xfrm>
            <a:off x="437745" y="457200"/>
            <a:ext cx="5886855" cy="609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ADA Library</a:t>
            </a: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pic>
        <p:nvPicPr>
          <p:cNvPr id="2" name="Picture 1" descr="Screenshot of ADA Library page"/>
          <p:cNvPicPr>
            <a:picLocks noChangeAspect="1"/>
          </p:cNvPicPr>
          <p:nvPr/>
        </p:nvPicPr>
        <p:blipFill rotWithShape="1">
          <a:blip r:embed="rId3" cstate="print">
            <a:extLst>
              <a:ext uri="{28A0092B-C50C-407E-A947-70E740481C1C}">
                <a14:useLocalDpi xmlns:a14="http://schemas.microsoft.com/office/drawing/2010/main" val="0"/>
              </a:ext>
            </a:extLst>
          </a:blip>
          <a:srcRect r="46129" b="15250"/>
          <a:stretch/>
        </p:blipFill>
        <p:spPr>
          <a:xfrm>
            <a:off x="1039146" y="1434177"/>
            <a:ext cx="7571454" cy="4819139"/>
          </a:xfrm>
          <a:prstGeom prst="rect">
            <a:avLst/>
          </a:prstGeom>
        </p:spPr>
      </p:pic>
      <p:sp>
        <p:nvSpPr>
          <p:cNvPr id="7" name="Oval 6" descr="Circle around &quot;Publications &amp; Articles&quot;"/>
          <p:cNvSpPr/>
          <p:nvPr/>
        </p:nvSpPr>
        <p:spPr>
          <a:xfrm>
            <a:off x="6725264" y="1434177"/>
            <a:ext cx="781665" cy="35037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40</a:t>
            </a:fld>
            <a:endParaRPr lang="en-US" altLang="en-US" sz="1400" dirty="0">
              <a:solidFill>
                <a:srgbClr val="FFFFFF"/>
              </a:solidFill>
            </a:endParaRPr>
          </a:p>
        </p:txBody>
      </p:sp>
    </p:spTree>
    <p:extLst>
      <p:ext uri="{BB962C8B-B14F-4D97-AF65-F5344CB8AC3E}">
        <p14:creationId xmlns:p14="http://schemas.microsoft.com/office/powerpoint/2010/main" val="38173687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itle 1"/>
          <p:cNvSpPr txBox="1">
            <a:spLocks noGrp="1"/>
          </p:cNvSpPr>
          <p:nvPr>
            <p:ph type="title" idx="4294967295"/>
          </p:nvPr>
        </p:nvSpPr>
        <p:spPr bwMode="auto">
          <a:xfrm>
            <a:off x="457200" y="466634"/>
            <a:ext cx="5715000" cy="609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Publications &amp; Articles</a:t>
            </a: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pic>
        <p:nvPicPr>
          <p:cNvPr id="2" name="Picture 1" descr="screenshot of publications and articles page"/>
          <p:cNvPicPr>
            <a:picLocks noChangeAspect="1"/>
          </p:cNvPicPr>
          <p:nvPr/>
        </p:nvPicPr>
        <p:blipFill rotWithShape="1">
          <a:blip r:embed="rId3" cstate="print">
            <a:extLst>
              <a:ext uri="{28A0092B-C50C-407E-A947-70E740481C1C}">
                <a14:useLocalDpi xmlns:a14="http://schemas.microsoft.com/office/drawing/2010/main" val="0"/>
              </a:ext>
            </a:extLst>
          </a:blip>
          <a:srcRect r="46451" b="8839"/>
          <a:stretch/>
        </p:blipFill>
        <p:spPr>
          <a:xfrm>
            <a:off x="1018866" y="1466668"/>
            <a:ext cx="7591734" cy="4786647"/>
          </a:xfrm>
          <a:prstGeom prst="rect">
            <a:avLst/>
          </a:prstGeom>
        </p:spPr>
      </p:pic>
      <p:sp>
        <p:nvSpPr>
          <p:cNvPr id="7" name="Left Arrow 6" descr="Arrow pointing to &quot;All&quot; button"/>
          <p:cNvSpPr/>
          <p:nvPr/>
        </p:nvSpPr>
        <p:spPr>
          <a:xfrm>
            <a:off x="3429000" y="2035277"/>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Circle around &quot;Accommodation Search&quot;"/>
          <p:cNvSpPr/>
          <p:nvPr/>
        </p:nvSpPr>
        <p:spPr>
          <a:xfrm>
            <a:off x="5707626" y="1466668"/>
            <a:ext cx="929148" cy="31788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41</a:t>
            </a:fld>
            <a:endParaRPr lang="en-US" altLang="en-US" sz="1400" dirty="0">
              <a:solidFill>
                <a:srgbClr val="FFFFFF"/>
              </a:solidFill>
            </a:endParaRPr>
          </a:p>
        </p:txBody>
      </p:sp>
    </p:spTree>
    <p:extLst>
      <p:ext uri="{BB962C8B-B14F-4D97-AF65-F5344CB8AC3E}">
        <p14:creationId xmlns:p14="http://schemas.microsoft.com/office/powerpoint/2010/main" val="1608782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itle 1"/>
          <p:cNvSpPr txBox="1">
            <a:spLocks noGrp="1"/>
          </p:cNvSpPr>
          <p:nvPr>
            <p:ph type="title" idx="4294967295"/>
          </p:nvPr>
        </p:nvSpPr>
        <p:spPr bwMode="auto">
          <a:xfrm>
            <a:off x="424775" y="462190"/>
            <a:ext cx="5715000" cy="609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SOAR Accommodation Search</a:t>
            </a: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pic>
        <p:nvPicPr>
          <p:cNvPr id="3" name="Picture 2" descr="screenshot of SOAR page"/>
          <p:cNvPicPr>
            <a:picLocks noChangeAspect="1"/>
          </p:cNvPicPr>
          <p:nvPr/>
        </p:nvPicPr>
        <p:blipFill rotWithShape="1">
          <a:blip r:embed="rId3" cstate="print">
            <a:extLst>
              <a:ext uri="{28A0092B-C50C-407E-A947-70E740481C1C}">
                <a14:useLocalDpi xmlns:a14="http://schemas.microsoft.com/office/drawing/2010/main" val="0"/>
              </a:ext>
            </a:extLst>
          </a:blip>
          <a:srcRect r="46451"/>
          <a:stretch/>
        </p:blipFill>
        <p:spPr>
          <a:xfrm>
            <a:off x="1018866" y="1410250"/>
            <a:ext cx="7591733" cy="4846315"/>
          </a:xfrm>
          <a:prstGeom prst="rect">
            <a:avLst/>
          </a:prstGeom>
        </p:spPr>
      </p:pic>
      <p:sp>
        <p:nvSpPr>
          <p:cNvPr id="10" name="Down Arrow 9" descr="Arrow pointing to &quot;Start your SOAR search"/>
          <p:cNvSpPr/>
          <p:nvPr/>
        </p:nvSpPr>
        <p:spPr>
          <a:xfrm>
            <a:off x="1981200" y="3833407"/>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descr="Arrow pointing to &quot;Most popular Searches&quot;"/>
          <p:cNvSpPr/>
          <p:nvPr/>
        </p:nvSpPr>
        <p:spPr>
          <a:xfrm>
            <a:off x="5589639" y="3833407"/>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42</a:t>
            </a:fld>
            <a:endParaRPr lang="en-US" altLang="en-US" sz="1400" dirty="0">
              <a:solidFill>
                <a:srgbClr val="FFFFFF"/>
              </a:solidFill>
            </a:endParaRPr>
          </a:p>
        </p:txBody>
      </p:sp>
    </p:spTree>
    <p:extLst>
      <p:ext uri="{BB962C8B-B14F-4D97-AF65-F5344CB8AC3E}">
        <p14:creationId xmlns:p14="http://schemas.microsoft.com/office/powerpoint/2010/main" val="2553478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464">
                                          <p:stCondLst>
                                            <p:cond delay="0"/>
                                          </p:stCondLst>
                                        </p:cTn>
                                        <p:tgtEl>
                                          <p:spTgt spid="10"/>
                                        </p:tgtEl>
                                      </p:cBhvr>
                                    </p:animEffect>
                                    <p:anim calcmode="lin" valueType="num">
                                      <p:cBhvr>
                                        <p:cTn id="15" dur="145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531"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531" tmFilter="0, 0; 0.125,0.2665; 0.25,0.4; 0.375,0.465; 0.5,0.5;  0.625,0.535; 0.75,0.6; 0.875,0.7335; 1,1">
                                          <p:stCondLst>
                                            <p:cond delay="531"/>
                                          </p:stCondLst>
                                        </p:cTn>
                                        <p:tgtEl>
                                          <p:spTgt spid="10"/>
                                        </p:tgtEl>
                                        <p:attrNameLst>
                                          <p:attrName>ppt_y</p:attrName>
                                        </p:attrNameLst>
                                      </p:cBhvr>
                                      <p:tavLst>
                                        <p:tav tm="0" fmla="#ppt_y-sin(pi*$)/9">
                                          <p:val>
                                            <p:fltVal val="0"/>
                                          </p:val>
                                        </p:tav>
                                        <p:tav tm="100000">
                                          <p:val>
                                            <p:fltVal val="1"/>
                                          </p:val>
                                        </p:tav>
                                      </p:tavLst>
                                    </p:anim>
                                    <p:anim calcmode="lin" valueType="num">
                                      <p:cBhvr>
                                        <p:cTn id="18" dur="266" tmFilter="0, 0; 0.125,0.2665; 0.25,0.4; 0.375,0.465; 0.5,0.5;  0.625,0.535; 0.75,0.6; 0.875,0.7335; 1,1">
                                          <p:stCondLst>
                                            <p:cond delay="1059"/>
                                          </p:stCondLst>
                                        </p:cTn>
                                        <p:tgtEl>
                                          <p:spTgt spid="10"/>
                                        </p:tgtEl>
                                        <p:attrNameLst>
                                          <p:attrName>ppt_y</p:attrName>
                                        </p:attrNameLst>
                                      </p:cBhvr>
                                      <p:tavLst>
                                        <p:tav tm="0" fmla="#ppt_y-sin(pi*$)/27">
                                          <p:val>
                                            <p:fltVal val="0"/>
                                          </p:val>
                                        </p:tav>
                                        <p:tav tm="100000">
                                          <p:val>
                                            <p:fltVal val="1"/>
                                          </p:val>
                                        </p:tav>
                                      </p:tavLst>
                                    </p:anim>
                                    <p:anim calcmode="lin" valueType="num">
                                      <p:cBhvr>
                                        <p:cTn id="19" dur="131" tmFilter="0, 0; 0.125,0.2665; 0.25,0.4; 0.375,0.465; 0.5,0.5;  0.625,0.535; 0.75,0.6; 0.875,0.7335; 1,1">
                                          <p:stCondLst>
                                            <p:cond delay="1325"/>
                                          </p:stCondLst>
                                        </p:cTn>
                                        <p:tgtEl>
                                          <p:spTgt spid="10"/>
                                        </p:tgtEl>
                                        <p:attrNameLst>
                                          <p:attrName>ppt_y</p:attrName>
                                        </p:attrNameLst>
                                      </p:cBhvr>
                                      <p:tavLst>
                                        <p:tav tm="0" fmla="#ppt_y-sin(pi*$)/81">
                                          <p:val>
                                            <p:fltVal val="0"/>
                                          </p:val>
                                        </p:tav>
                                        <p:tav tm="100000">
                                          <p:val>
                                            <p:fltVal val="1"/>
                                          </p:val>
                                        </p:tav>
                                      </p:tavLst>
                                    </p:anim>
                                    <p:animScale>
                                      <p:cBhvr>
                                        <p:cTn id="20" dur="21">
                                          <p:stCondLst>
                                            <p:cond delay="520"/>
                                          </p:stCondLst>
                                        </p:cTn>
                                        <p:tgtEl>
                                          <p:spTgt spid="10"/>
                                        </p:tgtEl>
                                      </p:cBhvr>
                                      <p:to x="100000" y="60000"/>
                                    </p:animScale>
                                    <p:animScale>
                                      <p:cBhvr>
                                        <p:cTn id="21" dur="133" decel="50000">
                                          <p:stCondLst>
                                            <p:cond delay="541"/>
                                          </p:stCondLst>
                                        </p:cTn>
                                        <p:tgtEl>
                                          <p:spTgt spid="10"/>
                                        </p:tgtEl>
                                      </p:cBhvr>
                                      <p:to x="100000" y="100000"/>
                                    </p:animScale>
                                    <p:animScale>
                                      <p:cBhvr>
                                        <p:cTn id="22" dur="21">
                                          <p:stCondLst>
                                            <p:cond delay="1050"/>
                                          </p:stCondLst>
                                        </p:cTn>
                                        <p:tgtEl>
                                          <p:spTgt spid="10"/>
                                        </p:tgtEl>
                                      </p:cBhvr>
                                      <p:to x="100000" y="80000"/>
                                    </p:animScale>
                                    <p:animScale>
                                      <p:cBhvr>
                                        <p:cTn id="23" dur="133" decel="50000">
                                          <p:stCondLst>
                                            <p:cond delay="1070"/>
                                          </p:stCondLst>
                                        </p:cTn>
                                        <p:tgtEl>
                                          <p:spTgt spid="10"/>
                                        </p:tgtEl>
                                      </p:cBhvr>
                                      <p:to x="100000" y="100000"/>
                                    </p:animScale>
                                    <p:animScale>
                                      <p:cBhvr>
                                        <p:cTn id="24" dur="21">
                                          <p:stCondLst>
                                            <p:cond delay="1314"/>
                                          </p:stCondLst>
                                        </p:cTn>
                                        <p:tgtEl>
                                          <p:spTgt spid="10"/>
                                        </p:tgtEl>
                                      </p:cBhvr>
                                      <p:to x="100000" y="90000"/>
                                    </p:animScale>
                                    <p:animScale>
                                      <p:cBhvr>
                                        <p:cTn id="25" dur="133" decel="50000">
                                          <p:stCondLst>
                                            <p:cond delay="1334"/>
                                          </p:stCondLst>
                                        </p:cTn>
                                        <p:tgtEl>
                                          <p:spTgt spid="10"/>
                                        </p:tgtEl>
                                      </p:cBhvr>
                                      <p:to x="100000" y="100000"/>
                                    </p:animScale>
                                    <p:animScale>
                                      <p:cBhvr>
                                        <p:cTn id="26" dur="21">
                                          <p:stCondLst>
                                            <p:cond delay="1446"/>
                                          </p:stCondLst>
                                        </p:cTn>
                                        <p:tgtEl>
                                          <p:spTgt spid="10"/>
                                        </p:tgtEl>
                                      </p:cBhvr>
                                      <p:to x="100000" y="95000"/>
                                    </p:animScale>
                                    <p:animScale>
                                      <p:cBhvr>
                                        <p:cTn id="27" dur="133" decel="50000">
                                          <p:stCondLst>
                                            <p:cond delay="146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itle 1"/>
          <p:cNvSpPr txBox="1">
            <a:spLocks noGrp="1"/>
          </p:cNvSpPr>
          <p:nvPr>
            <p:ph type="title" idx="4294967295"/>
          </p:nvPr>
        </p:nvSpPr>
        <p:spPr bwMode="auto">
          <a:xfrm>
            <a:off x="453957" y="377825"/>
            <a:ext cx="5966298" cy="82345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Search Results</a:t>
            </a: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pic>
        <p:nvPicPr>
          <p:cNvPr id="2" name="Picture 1" descr="screenshot of SOAR search results page"/>
          <p:cNvPicPr>
            <a:picLocks noChangeAspect="1"/>
          </p:cNvPicPr>
          <p:nvPr/>
        </p:nvPicPr>
        <p:blipFill rotWithShape="1">
          <a:blip r:embed="rId3" cstate="print">
            <a:extLst>
              <a:ext uri="{28A0092B-C50C-407E-A947-70E740481C1C}">
                <a14:useLocalDpi xmlns:a14="http://schemas.microsoft.com/office/drawing/2010/main" val="0"/>
              </a:ext>
            </a:extLst>
          </a:blip>
          <a:srcRect r="46290" b="26825"/>
          <a:stretch/>
        </p:blipFill>
        <p:spPr>
          <a:xfrm>
            <a:off x="1011493" y="1428136"/>
            <a:ext cx="7599107" cy="4825180"/>
          </a:xfrm>
          <a:prstGeom prst="rect">
            <a:avLst/>
          </a:prstGeom>
        </p:spPr>
      </p:pic>
      <p:sp>
        <p:nvSpPr>
          <p:cNvPr id="11" name="Left Arrow 10" descr="Arrow pointing to &quot;Narrow Results&quot;"/>
          <p:cNvSpPr/>
          <p:nvPr/>
        </p:nvSpPr>
        <p:spPr>
          <a:xfrm>
            <a:off x="2234381" y="3688683"/>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Circle around &quot;Ergonomic and Adjustable Office Chairs&quot;"/>
          <p:cNvSpPr/>
          <p:nvPr/>
        </p:nvSpPr>
        <p:spPr>
          <a:xfrm>
            <a:off x="3479392" y="3982064"/>
            <a:ext cx="2331473" cy="33921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43</a:t>
            </a:fld>
            <a:endParaRPr lang="en-US" altLang="en-US" sz="1400" dirty="0">
              <a:solidFill>
                <a:srgbClr val="FFFFFF"/>
              </a:solidFill>
            </a:endParaRPr>
          </a:p>
        </p:txBody>
      </p:sp>
    </p:spTree>
    <p:extLst>
      <p:ext uri="{BB962C8B-B14F-4D97-AF65-F5344CB8AC3E}">
        <p14:creationId xmlns:p14="http://schemas.microsoft.com/office/powerpoint/2010/main" val="37076345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8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itle 1"/>
          <p:cNvSpPr txBox="1">
            <a:spLocks noGrp="1"/>
          </p:cNvSpPr>
          <p:nvPr>
            <p:ph type="title" idx="4294967295"/>
          </p:nvPr>
        </p:nvSpPr>
        <p:spPr bwMode="auto">
          <a:xfrm>
            <a:off x="463684" y="377824"/>
            <a:ext cx="5937115" cy="81773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Vendors and Products</a:t>
            </a: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pic>
        <p:nvPicPr>
          <p:cNvPr id="3" name="Picture 2" descr="screenshot of adjustable office chair page"/>
          <p:cNvPicPr>
            <a:picLocks noChangeAspect="1"/>
          </p:cNvPicPr>
          <p:nvPr/>
        </p:nvPicPr>
        <p:blipFill rotWithShape="1">
          <a:blip r:embed="rId3" cstate="print">
            <a:extLst>
              <a:ext uri="{28A0092B-C50C-407E-A947-70E740481C1C}">
                <a14:useLocalDpi xmlns:a14="http://schemas.microsoft.com/office/drawing/2010/main" val="0"/>
              </a:ext>
            </a:extLst>
          </a:blip>
          <a:srcRect r="46613" b="4657"/>
          <a:stretch/>
        </p:blipFill>
        <p:spPr>
          <a:xfrm>
            <a:off x="1026242" y="1422424"/>
            <a:ext cx="7584358" cy="4830891"/>
          </a:xfrm>
          <a:prstGeom prst="rect">
            <a:avLst/>
          </a:prstGeom>
        </p:spPr>
      </p:pic>
      <p:sp>
        <p:nvSpPr>
          <p:cNvPr id="9" name="Down Arrow 8" descr="Arrow pointing to text describing adjustable office chairs"/>
          <p:cNvSpPr/>
          <p:nvPr/>
        </p:nvSpPr>
        <p:spPr>
          <a:xfrm>
            <a:off x="4144297" y="2432310"/>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descr="Arrow pointing to &quot;Vendors and Products&quot;"/>
          <p:cNvSpPr/>
          <p:nvPr/>
        </p:nvSpPr>
        <p:spPr>
          <a:xfrm>
            <a:off x="1376516" y="3651812"/>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Circle around &quot;Related Content&quot;"/>
          <p:cNvSpPr/>
          <p:nvPr/>
        </p:nvSpPr>
        <p:spPr>
          <a:xfrm>
            <a:off x="5919019" y="4123761"/>
            <a:ext cx="1750143" cy="345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44</a:t>
            </a:fld>
            <a:endParaRPr lang="en-US" altLang="en-US" sz="1400" dirty="0">
              <a:solidFill>
                <a:srgbClr val="FFFFFF"/>
              </a:solidFill>
            </a:endParaRPr>
          </a:p>
        </p:txBody>
      </p:sp>
    </p:spTree>
    <p:extLst>
      <p:ext uri="{BB962C8B-B14F-4D97-AF65-F5344CB8AC3E}">
        <p14:creationId xmlns:p14="http://schemas.microsoft.com/office/powerpoint/2010/main" val="3701846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464">
                                          <p:stCondLst>
                                            <p:cond delay="0"/>
                                          </p:stCondLst>
                                        </p:cTn>
                                        <p:tgtEl>
                                          <p:spTgt spid="10"/>
                                        </p:tgtEl>
                                      </p:cBhvr>
                                    </p:animEffect>
                                    <p:anim calcmode="lin" valueType="num">
                                      <p:cBhvr>
                                        <p:cTn id="15" dur="145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531"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531" tmFilter="0, 0; 0.125,0.2665; 0.25,0.4; 0.375,0.465; 0.5,0.5;  0.625,0.535; 0.75,0.6; 0.875,0.7335; 1,1">
                                          <p:stCondLst>
                                            <p:cond delay="531"/>
                                          </p:stCondLst>
                                        </p:cTn>
                                        <p:tgtEl>
                                          <p:spTgt spid="10"/>
                                        </p:tgtEl>
                                        <p:attrNameLst>
                                          <p:attrName>ppt_y</p:attrName>
                                        </p:attrNameLst>
                                      </p:cBhvr>
                                      <p:tavLst>
                                        <p:tav tm="0" fmla="#ppt_y-sin(pi*$)/9">
                                          <p:val>
                                            <p:fltVal val="0"/>
                                          </p:val>
                                        </p:tav>
                                        <p:tav tm="100000">
                                          <p:val>
                                            <p:fltVal val="1"/>
                                          </p:val>
                                        </p:tav>
                                      </p:tavLst>
                                    </p:anim>
                                    <p:anim calcmode="lin" valueType="num">
                                      <p:cBhvr>
                                        <p:cTn id="18" dur="266" tmFilter="0, 0; 0.125,0.2665; 0.25,0.4; 0.375,0.465; 0.5,0.5;  0.625,0.535; 0.75,0.6; 0.875,0.7335; 1,1">
                                          <p:stCondLst>
                                            <p:cond delay="1059"/>
                                          </p:stCondLst>
                                        </p:cTn>
                                        <p:tgtEl>
                                          <p:spTgt spid="10"/>
                                        </p:tgtEl>
                                        <p:attrNameLst>
                                          <p:attrName>ppt_y</p:attrName>
                                        </p:attrNameLst>
                                      </p:cBhvr>
                                      <p:tavLst>
                                        <p:tav tm="0" fmla="#ppt_y-sin(pi*$)/27">
                                          <p:val>
                                            <p:fltVal val="0"/>
                                          </p:val>
                                        </p:tav>
                                        <p:tav tm="100000">
                                          <p:val>
                                            <p:fltVal val="1"/>
                                          </p:val>
                                        </p:tav>
                                      </p:tavLst>
                                    </p:anim>
                                    <p:anim calcmode="lin" valueType="num">
                                      <p:cBhvr>
                                        <p:cTn id="19" dur="131" tmFilter="0, 0; 0.125,0.2665; 0.25,0.4; 0.375,0.465; 0.5,0.5;  0.625,0.535; 0.75,0.6; 0.875,0.7335; 1,1">
                                          <p:stCondLst>
                                            <p:cond delay="1325"/>
                                          </p:stCondLst>
                                        </p:cTn>
                                        <p:tgtEl>
                                          <p:spTgt spid="10"/>
                                        </p:tgtEl>
                                        <p:attrNameLst>
                                          <p:attrName>ppt_y</p:attrName>
                                        </p:attrNameLst>
                                      </p:cBhvr>
                                      <p:tavLst>
                                        <p:tav tm="0" fmla="#ppt_y-sin(pi*$)/81">
                                          <p:val>
                                            <p:fltVal val="0"/>
                                          </p:val>
                                        </p:tav>
                                        <p:tav tm="100000">
                                          <p:val>
                                            <p:fltVal val="1"/>
                                          </p:val>
                                        </p:tav>
                                      </p:tavLst>
                                    </p:anim>
                                    <p:animScale>
                                      <p:cBhvr>
                                        <p:cTn id="20" dur="21">
                                          <p:stCondLst>
                                            <p:cond delay="520"/>
                                          </p:stCondLst>
                                        </p:cTn>
                                        <p:tgtEl>
                                          <p:spTgt spid="10"/>
                                        </p:tgtEl>
                                      </p:cBhvr>
                                      <p:to x="100000" y="60000"/>
                                    </p:animScale>
                                    <p:animScale>
                                      <p:cBhvr>
                                        <p:cTn id="21" dur="133" decel="50000">
                                          <p:stCondLst>
                                            <p:cond delay="541"/>
                                          </p:stCondLst>
                                        </p:cTn>
                                        <p:tgtEl>
                                          <p:spTgt spid="10"/>
                                        </p:tgtEl>
                                      </p:cBhvr>
                                      <p:to x="100000" y="100000"/>
                                    </p:animScale>
                                    <p:animScale>
                                      <p:cBhvr>
                                        <p:cTn id="22" dur="21">
                                          <p:stCondLst>
                                            <p:cond delay="1050"/>
                                          </p:stCondLst>
                                        </p:cTn>
                                        <p:tgtEl>
                                          <p:spTgt spid="10"/>
                                        </p:tgtEl>
                                      </p:cBhvr>
                                      <p:to x="100000" y="80000"/>
                                    </p:animScale>
                                    <p:animScale>
                                      <p:cBhvr>
                                        <p:cTn id="23" dur="133" decel="50000">
                                          <p:stCondLst>
                                            <p:cond delay="1070"/>
                                          </p:stCondLst>
                                        </p:cTn>
                                        <p:tgtEl>
                                          <p:spTgt spid="10"/>
                                        </p:tgtEl>
                                      </p:cBhvr>
                                      <p:to x="100000" y="100000"/>
                                    </p:animScale>
                                    <p:animScale>
                                      <p:cBhvr>
                                        <p:cTn id="24" dur="21">
                                          <p:stCondLst>
                                            <p:cond delay="1314"/>
                                          </p:stCondLst>
                                        </p:cTn>
                                        <p:tgtEl>
                                          <p:spTgt spid="10"/>
                                        </p:tgtEl>
                                      </p:cBhvr>
                                      <p:to x="100000" y="90000"/>
                                    </p:animScale>
                                    <p:animScale>
                                      <p:cBhvr>
                                        <p:cTn id="25" dur="133" decel="50000">
                                          <p:stCondLst>
                                            <p:cond delay="1334"/>
                                          </p:stCondLst>
                                        </p:cTn>
                                        <p:tgtEl>
                                          <p:spTgt spid="10"/>
                                        </p:tgtEl>
                                      </p:cBhvr>
                                      <p:to x="100000" y="100000"/>
                                    </p:animScale>
                                    <p:animScale>
                                      <p:cBhvr>
                                        <p:cTn id="26" dur="21">
                                          <p:stCondLst>
                                            <p:cond delay="1446"/>
                                          </p:stCondLst>
                                        </p:cTn>
                                        <p:tgtEl>
                                          <p:spTgt spid="10"/>
                                        </p:tgtEl>
                                      </p:cBhvr>
                                      <p:to x="100000" y="95000"/>
                                    </p:animScale>
                                    <p:animScale>
                                      <p:cBhvr>
                                        <p:cTn id="27" dur="133" decel="50000">
                                          <p:stCondLst>
                                            <p:cond delay="1467"/>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B6CBC-4A8D-47F2-8AD3-337E1A440748}"/>
              </a:ex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t>Questions?</a:t>
            </a:r>
          </a:p>
        </p:txBody>
      </p:sp>
      <p:sp>
        <p:nvSpPr>
          <p:cNvPr id="2" name="Content Placeholder 1">
            <a:extLst>
              <a:ext uri="{FF2B5EF4-FFF2-40B4-BE49-F238E27FC236}">
                <a16:creationId xmlns:a16="http://schemas.microsoft.com/office/drawing/2014/main" id="{CAF1B07F-1D7A-498B-87AA-237AA9DC8A36}"/>
              </a:ext>
              <a:ext uri="{C183D7F6-B498-43B3-948B-1728B52AA6E4}">
                <adec:decorative xmlns:adec="http://schemas.microsoft.com/office/drawing/2017/decorative" val="1"/>
              </a:ext>
            </a:extLst>
          </p:cNvPr>
          <p:cNvSpPr>
            <a:spLocks noGrp="1"/>
          </p:cNvSpPr>
          <p:nvPr>
            <p:ph idx="1"/>
          </p:nvPr>
        </p:nvSpPr>
        <p:spPr/>
        <p:txBody>
          <a:bodyPr/>
          <a:lstStyle/>
          <a:p>
            <a:r>
              <a:rPr lang="en-US" dirty="0"/>
              <a:t> </a:t>
            </a:r>
          </a:p>
        </p:txBody>
      </p:sp>
      <p:sp>
        <p:nvSpPr>
          <p:cNvPr id="3" name="Slide Number Placeholder 2">
            <a:extLst>
              <a:ext uri="{FF2B5EF4-FFF2-40B4-BE49-F238E27FC236}">
                <a16:creationId xmlns:a16="http://schemas.microsoft.com/office/drawing/2014/main" id="{6836D774-E525-45A7-B6DB-0ACCB498BEF4}"/>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32333E05-7FC7-4664-8298-5DE09446A44B}" type="slidenum">
              <a:rPr lang="en-US" smtClean="0"/>
              <a:pPr>
                <a:defRPr/>
              </a:pPr>
              <a:t>45</a:t>
            </a:fld>
            <a:endParaRPr lang="en-US" dirty="0"/>
          </a:p>
        </p:txBody>
      </p:sp>
      <p:pic>
        <p:nvPicPr>
          <p:cNvPr id="10" name="Picture 9">
            <a:extLst>
              <a:ext uri="{FF2B5EF4-FFF2-40B4-BE49-F238E27FC236}">
                <a16:creationId xmlns:a16="http://schemas.microsoft.com/office/drawing/2014/main" id="{460D563A-5ED2-4924-BBDE-F570C9BEA5F2}"/>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412325" y="1367624"/>
            <a:ext cx="6319349" cy="4856712"/>
          </a:xfrm>
          <a:prstGeom prst="rect">
            <a:avLst/>
          </a:prstGeom>
        </p:spPr>
      </p:pic>
    </p:spTree>
    <p:extLst>
      <p:ext uri="{BB962C8B-B14F-4D97-AF65-F5344CB8AC3E}">
        <p14:creationId xmlns:p14="http://schemas.microsoft.com/office/powerpoint/2010/main" val="32969722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A42A-49B5-4AB9-B096-47437DBE08EB}"/>
              </a:ext>
            </a:extLst>
          </p:cNvPr>
          <p:cNvSpPr>
            <a:spLocks noGrp="1"/>
          </p:cNvSpPr>
          <p:nvPr>
            <p:ph type="title" idx="4294967295"/>
          </p:nvPr>
        </p:nvSpPr>
        <p:spPr>
          <a:xfrm>
            <a:off x="457200" y="274638"/>
            <a:ext cx="8153400" cy="1020762"/>
          </a:xfrm>
        </p:spPr>
        <p:txBody>
          <a:bodyPr/>
          <a:lstStyle/>
          <a:p>
            <a:r>
              <a:rPr lang="en-US" dirty="0"/>
              <a:t>Contact JAN</a:t>
            </a:r>
          </a:p>
        </p:txBody>
      </p:sp>
      <p:sp>
        <p:nvSpPr>
          <p:cNvPr id="13314" name="Content Placeholder 2">
            <a:extLst>
              <a:ext uri="{FF2B5EF4-FFF2-40B4-BE49-F238E27FC236}">
                <a16:creationId xmlns:a16="http://schemas.microsoft.com/office/drawing/2014/main" id="{DADC15C2-2276-455D-B60F-8471A22118BB}"/>
              </a:ext>
            </a:extLst>
          </p:cNvPr>
          <p:cNvSpPr>
            <a:spLocks noGrp="1"/>
          </p:cNvSpPr>
          <p:nvPr>
            <p:ph idx="1"/>
          </p:nvPr>
        </p:nvSpPr>
        <p:spPr/>
        <p:txBody>
          <a:bodyPr>
            <a:normAutofit lnSpcReduction="10000"/>
          </a:bodyPr>
          <a:lstStyle/>
          <a:p>
            <a:pPr marL="0" indent="0">
              <a:spcAft>
                <a:spcPts val="1200"/>
              </a:spcAft>
              <a:defRPr/>
            </a:pPr>
            <a:r>
              <a:rPr lang="en-US" altLang="en-US" sz="2600" dirty="0"/>
              <a:t>Visit AskJAN.org</a:t>
            </a:r>
          </a:p>
          <a:p>
            <a:pPr>
              <a:spcAft>
                <a:spcPts val="1200"/>
              </a:spcAft>
              <a:buFont typeface="Wingdings" panose="05000000000000000000" pitchFamily="2" charset="2"/>
              <a:buChar char="§"/>
              <a:defRPr/>
            </a:pPr>
            <a:r>
              <a:rPr lang="en-US" altLang="en-US" sz="2100" b="0" dirty="0"/>
              <a:t>Submit a </a:t>
            </a:r>
            <a:r>
              <a:rPr lang="en-US" altLang="en-US" sz="2100" dirty="0"/>
              <a:t>JAN on Demand </a:t>
            </a:r>
            <a:r>
              <a:rPr lang="en-US" altLang="en-US" sz="2100" b="0" dirty="0"/>
              <a:t>question @</a:t>
            </a:r>
            <a:br>
              <a:rPr lang="en-US" altLang="en-US" sz="2100" dirty="0"/>
            </a:br>
            <a:r>
              <a:rPr lang="en-US" altLang="en-US" sz="2100" b="0" dirty="0">
                <a:hlinkClick r:id="rId3"/>
              </a:rPr>
              <a:t>AskJAN.org/</a:t>
            </a:r>
            <a:r>
              <a:rPr lang="en-US" altLang="en-US" sz="2100" b="0" dirty="0" err="1">
                <a:hlinkClick r:id="rId3"/>
              </a:rPr>
              <a:t>JANonDemand.cfm</a:t>
            </a:r>
            <a:r>
              <a:rPr lang="en-US" altLang="en-US" sz="2100" b="0" dirty="0"/>
              <a:t> </a:t>
            </a:r>
          </a:p>
          <a:p>
            <a:pPr>
              <a:spcAft>
                <a:spcPts val="1200"/>
              </a:spcAft>
              <a:buFont typeface="Wingdings" panose="05000000000000000000" pitchFamily="2" charset="2"/>
              <a:buChar char="§"/>
              <a:defRPr/>
            </a:pPr>
            <a:r>
              <a:rPr lang="en-US" altLang="en-US" sz="2100" dirty="0"/>
              <a:t>Email</a:t>
            </a:r>
            <a:r>
              <a:rPr lang="en-US" altLang="en-US" sz="2100" b="0" dirty="0"/>
              <a:t> JAN @ </a:t>
            </a:r>
            <a:r>
              <a:rPr lang="en-US" sz="2100" b="0" u="sng" dirty="0">
                <a:hlinkClick r:id="rId4"/>
              </a:rPr>
              <a:t>JAN@AskJAN.org</a:t>
            </a:r>
            <a:endParaRPr lang="en-US" sz="2100" b="0" u="sng" dirty="0"/>
          </a:p>
          <a:p>
            <a:pPr>
              <a:spcAft>
                <a:spcPts val="1200"/>
              </a:spcAft>
              <a:buFont typeface="Wingdings" panose="05000000000000000000" pitchFamily="2" charset="2"/>
              <a:buChar char="§"/>
              <a:defRPr/>
            </a:pPr>
            <a:r>
              <a:rPr lang="en-US" altLang="en-US" sz="2100" b="0" dirty="0"/>
              <a:t>Use the </a:t>
            </a:r>
            <a:r>
              <a:rPr lang="en-US" altLang="en-US" sz="2100" dirty="0"/>
              <a:t>JAN Live Chat </a:t>
            </a:r>
            <a:r>
              <a:rPr lang="en-US" altLang="en-US" sz="2100" b="0" dirty="0"/>
              <a:t>@ </a:t>
            </a:r>
            <a:r>
              <a:rPr lang="en-US" altLang="en-US" sz="2100" b="0" dirty="0">
                <a:hlinkClick r:id="rId5"/>
              </a:rPr>
              <a:t>AskJAN.org</a:t>
            </a:r>
            <a:endParaRPr lang="en-US" altLang="en-US" sz="2100" b="0" dirty="0"/>
          </a:p>
          <a:p>
            <a:pPr>
              <a:spcAft>
                <a:spcPts val="600"/>
              </a:spcAft>
              <a:buFont typeface="Wingdings" panose="05000000000000000000" pitchFamily="2" charset="2"/>
              <a:buChar char="§"/>
              <a:defRPr/>
            </a:pPr>
            <a:r>
              <a:rPr lang="en-US" altLang="en-US" sz="2100" b="0" dirty="0"/>
              <a:t>Leave a </a:t>
            </a:r>
            <a:r>
              <a:rPr lang="en-US" altLang="en-US" sz="2100" dirty="0"/>
              <a:t>voicemail</a:t>
            </a:r>
            <a:r>
              <a:rPr lang="en-US" altLang="en-US" sz="2100" b="0" dirty="0"/>
              <a:t> message. </a:t>
            </a:r>
            <a:br>
              <a:rPr lang="en-US" altLang="en-US" sz="2100" b="0" dirty="0"/>
            </a:br>
            <a:r>
              <a:rPr lang="en-US" altLang="en-US" sz="2100" b="0" dirty="0"/>
              <a:t>JAN staff will contact you via email or a call:</a:t>
            </a:r>
          </a:p>
          <a:p>
            <a:pPr lvl="1">
              <a:spcAft>
                <a:spcPts val="0"/>
              </a:spcAft>
              <a:defRPr/>
            </a:pPr>
            <a:r>
              <a:rPr lang="en-US" altLang="en-US" sz="2100" dirty="0"/>
              <a:t>800.526.7234 (V)</a:t>
            </a:r>
          </a:p>
          <a:p>
            <a:pPr lvl="1">
              <a:spcAft>
                <a:spcPts val="1200"/>
              </a:spcAft>
              <a:defRPr/>
            </a:pPr>
            <a:r>
              <a:rPr lang="en-US" altLang="en-US" sz="2100" dirty="0"/>
              <a:t>877.781.9403 (TTY)</a:t>
            </a:r>
          </a:p>
          <a:p>
            <a:pPr>
              <a:spcAft>
                <a:spcPts val="0"/>
              </a:spcAft>
              <a:buFont typeface="Wingdings" panose="05000000000000000000" pitchFamily="2" charset="2"/>
              <a:buChar char="§"/>
              <a:defRPr/>
            </a:pPr>
            <a:r>
              <a:rPr lang="en-US" altLang="en-US" sz="2300" b="0" dirty="0"/>
              <a:t>Connect on </a:t>
            </a:r>
            <a:r>
              <a:rPr lang="en-US" altLang="en-US" sz="2300" dirty="0"/>
              <a:t>social media</a:t>
            </a:r>
            <a:endParaRPr lang="en-US" altLang="en-US" sz="1900" b="0" dirty="0"/>
          </a:p>
          <a:p>
            <a:pPr lvl="1">
              <a:spcAft>
                <a:spcPts val="0"/>
              </a:spcAft>
              <a:defRPr/>
            </a:pPr>
            <a:r>
              <a:rPr lang="en-US" altLang="en-US" sz="1900" b="0" dirty="0"/>
              <a:t>Facebook – Job Accommodation Network</a:t>
            </a:r>
          </a:p>
          <a:p>
            <a:pPr lvl="1">
              <a:spcAft>
                <a:spcPts val="0"/>
              </a:spcAft>
              <a:defRPr/>
            </a:pPr>
            <a:r>
              <a:rPr lang="en-US" altLang="en-US" sz="1900" b="0" dirty="0"/>
              <a:t>Twitter – </a:t>
            </a:r>
            <a:r>
              <a:rPr lang="en-US" sz="1900" b="0" dirty="0"/>
              <a:t>@JANatJAN</a:t>
            </a:r>
            <a:endParaRPr lang="en-US" altLang="en-US" sz="1900" b="0" dirty="0"/>
          </a:p>
          <a:p>
            <a:pPr>
              <a:spcAft>
                <a:spcPts val="1200"/>
              </a:spcAft>
              <a:buFont typeface="Arial" panose="020B0604020202020204" pitchFamily="34" charset="0"/>
              <a:buChar char="•"/>
              <a:defRPr/>
            </a:pPr>
            <a:endParaRPr lang="en-US" altLang="en-US" sz="2300" b="0" dirty="0"/>
          </a:p>
          <a:p>
            <a:pPr marL="0" indent="0" eaLnBrk="1" hangingPunct="1">
              <a:defRPr/>
            </a:pPr>
            <a:endParaRPr lang="en-US" altLang="en-US" dirty="0"/>
          </a:p>
        </p:txBody>
      </p:sp>
      <p:pic>
        <p:nvPicPr>
          <p:cNvPr id="7" name="Picture 6" descr="Red rectangle with white lettering&#10;&quot;Live Chat&quot;">
            <a:extLst>
              <a:ext uri="{FF2B5EF4-FFF2-40B4-BE49-F238E27FC236}">
                <a16:creationId xmlns:a16="http://schemas.microsoft.com/office/drawing/2014/main" id="{97557A86-CCFF-4D03-AE89-9AA16B40CF66}"/>
              </a:ext>
            </a:extLst>
          </p:cNvPr>
          <p:cNvPicPr>
            <a:picLocks noChangeAspect="1"/>
          </p:cNvPicPr>
          <p:nvPr/>
        </p:nvPicPr>
        <p:blipFill>
          <a:blip r:embed="rId6"/>
          <a:stretch>
            <a:fillRect/>
          </a:stretch>
        </p:blipFill>
        <p:spPr>
          <a:xfrm rot="16200000">
            <a:off x="6510496" y="2368682"/>
            <a:ext cx="655151" cy="1564341"/>
          </a:xfrm>
          <a:prstGeom prst="rect">
            <a:avLst/>
          </a:prstGeom>
        </p:spPr>
      </p:pic>
      <p:sp>
        <p:nvSpPr>
          <p:cNvPr id="55300" name="Slide Number Placeholder 5">
            <a:extLst>
              <a:ext uri="{FF2B5EF4-FFF2-40B4-BE49-F238E27FC236}">
                <a16:creationId xmlns:a16="http://schemas.microsoft.com/office/drawing/2014/main" id="{7DB26A44-0DBF-47E2-A9ED-72A841C0FE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0F29621-F45A-42CA-B560-7CED326B54FF}" type="slidenum">
              <a:rPr lang="en-US" altLang="en-US" sz="1400">
                <a:solidFill>
                  <a:srgbClr val="FFFFFF"/>
                </a:solidFill>
              </a:rPr>
              <a:pPr>
                <a:spcBef>
                  <a:spcPct val="0"/>
                </a:spcBef>
                <a:buFontTx/>
                <a:buNone/>
              </a:pPr>
              <a:t>46</a:t>
            </a:fld>
            <a:endParaRPr lang="en-US" altLang="en-US" sz="1400" dirty="0">
              <a:solidFill>
                <a:srgbClr val="FFFFFF"/>
              </a:solidFill>
            </a:endParaRPr>
          </a:p>
        </p:txBody>
      </p:sp>
    </p:spTree>
    <p:extLst>
      <p:ext uri="{BB962C8B-B14F-4D97-AF65-F5344CB8AC3E}">
        <p14:creationId xmlns:p14="http://schemas.microsoft.com/office/powerpoint/2010/main" val="13707548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dirty="0"/>
              <a:t>Non-Apparent Disabilities</a:t>
            </a:r>
            <a:endParaRPr lang="en-US" dirty="0"/>
          </a:p>
        </p:txBody>
      </p:sp>
      <p:sp>
        <p:nvSpPr>
          <p:cNvPr id="6" name="Text Placeholder 4">
            <a:extLst>
              <a:ext uri="{FF2B5EF4-FFF2-40B4-BE49-F238E27FC236}">
                <a16:creationId xmlns:a16="http://schemas.microsoft.com/office/drawing/2014/main" id="{53829928-36AD-46F8-BFFB-8580F7629B99}"/>
              </a:ext>
            </a:extLst>
          </p:cNvPr>
          <p:cNvSpPr>
            <a:spLocks noGrp="1"/>
          </p:cNvSpPr>
          <p:nvPr>
            <p:ph idx="1"/>
          </p:nvPr>
        </p:nvSpPr>
        <p:spPr>
          <a:xfrm>
            <a:off x="838200" y="1295400"/>
            <a:ext cx="7848600" cy="5184775"/>
          </a:xfrm>
        </p:spPr>
        <p:txBody>
          <a:bodyPr>
            <a:normAutofit/>
          </a:bodyPr>
          <a:lstStyle/>
          <a:p>
            <a:pPr marL="0" indent="0" defTabSz="685800" eaLnBrk="1" fontAlgn="auto" hangingPunct="1">
              <a:lnSpc>
                <a:spcPct val="100000"/>
              </a:lnSpc>
              <a:spcAft>
                <a:spcPts val="0"/>
              </a:spcAft>
              <a:buClrTx/>
              <a:defRPr/>
            </a:pPr>
            <a:r>
              <a:rPr lang="en-US" dirty="0">
                <a:solidFill>
                  <a:srgbClr val="002060"/>
                </a:solidFill>
              </a:rPr>
              <a:t>Examples:</a:t>
            </a:r>
          </a:p>
          <a:p>
            <a:pPr defTabSz="685800" eaLnBrk="1" fontAlgn="auto" hangingPunct="1">
              <a:lnSpc>
                <a:spcPct val="150000"/>
              </a:lnSpc>
              <a:spcBef>
                <a:spcPts val="0"/>
              </a:spcBef>
              <a:spcAft>
                <a:spcPts val="600"/>
              </a:spcAft>
              <a:buClrTx/>
              <a:buFont typeface="Wingdings" panose="05000000000000000000" pitchFamily="2" charset="2"/>
              <a:buChar char="§"/>
              <a:defRPr/>
            </a:pPr>
            <a:r>
              <a:rPr lang="en-US" sz="2400" b="0" dirty="0">
                <a:solidFill>
                  <a:srgbClr val="002060"/>
                </a:solidFill>
              </a:rPr>
              <a:t>HIV/AIDS</a:t>
            </a:r>
          </a:p>
          <a:p>
            <a:pPr defTabSz="685800" eaLnBrk="1" fontAlgn="auto" hangingPunct="1">
              <a:lnSpc>
                <a:spcPct val="150000"/>
              </a:lnSpc>
              <a:spcBef>
                <a:spcPts val="0"/>
              </a:spcBef>
              <a:spcAft>
                <a:spcPts val="600"/>
              </a:spcAft>
              <a:buClrTx/>
              <a:buFont typeface="Wingdings" panose="05000000000000000000" pitchFamily="2" charset="2"/>
              <a:buChar char="§"/>
              <a:defRPr/>
            </a:pPr>
            <a:r>
              <a:rPr lang="en-US" sz="2400" b="0" dirty="0">
                <a:solidFill>
                  <a:srgbClr val="002060"/>
                </a:solidFill>
              </a:rPr>
              <a:t>Cancer</a:t>
            </a:r>
          </a:p>
          <a:p>
            <a:pPr defTabSz="685800" eaLnBrk="1" fontAlgn="auto" hangingPunct="1">
              <a:lnSpc>
                <a:spcPct val="150000"/>
              </a:lnSpc>
              <a:spcBef>
                <a:spcPts val="0"/>
              </a:spcBef>
              <a:spcAft>
                <a:spcPts val="600"/>
              </a:spcAft>
              <a:buClrTx/>
              <a:buFont typeface="Wingdings" panose="05000000000000000000" pitchFamily="2" charset="2"/>
              <a:buChar char="§"/>
              <a:defRPr/>
            </a:pPr>
            <a:r>
              <a:rPr lang="en-US" sz="2400" b="0" dirty="0">
                <a:solidFill>
                  <a:srgbClr val="002060"/>
                </a:solidFill>
              </a:rPr>
              <a:t>Diabetes</a:t>
            </a:r>
          </a:p>
          <a:p>
            <a:pPr defTabSz="685800" eaLnBrk="1" fontAlgn="auto" hangingPunct="1">
              <a:lnSpc>
                <a:spcPct val="150000"/>
              </a:lnSpc>
              <a:spcBef>
                <a:spcPts val="0"/>
              </a:spcBef>
              <a:spcAft>
                <a:spcPts val="600"/>
              </a:spcAft>
              <a:buClrTx/>
              <a:buFont typeface="Wingdings" panose="05000000000000000000" pitchFamily="2" charset="2"/>
              <a:buChar char="§"/>
              <a:defRPr/>
            </a:pPr>
            <a:r>
              <a:rPr lang="en-US" sz="2400" b="0" dirty="0">
                <a:solidFill>
                  <a:srgbClr val="002060"/>
                </a:solidFill>
              </a:rPr>
              <a:t>Heart conditions</a:t>
            </a:r>
          </a:p>
          <a:p>
            <a:pPr defTabSz="685800" eaLnBrk="1" fontAlgn="auto" hangingPunct="1">
              <a:lnSpc>
                <a:spcPct val="150000"/>
              </a:lnSpc>
              <a:spcBef>
                <a:spcPts val="0"/>
              </a:spcBef>
              <a:spcAft>
                <a:spcPts val="600"/>
              </a:spcAft>
              <a:buClrTx/>
              <a:buFont typeface="Wingdings" panose="05000000000000000000" pitchFamily="2" charset="2"/>
              <a:buChar char="§"/>
              <a:defRPr/>
            </a:pPr>
            <a:r>
              <a:rPr lang="en-US" sz="2400" b="0" dirty="0">
                <a:solidFill>
                  <a:srgbClr val="002060"/>
                </a:solidFill>
              </a:rPr>
              <a:t>Epilepsy</a:t>
            </a:r>
          </a:p>
          <a:p>
            <a:pPr defTabSz="685800" eaLnBrk="1" fontAlgn="auto" hangingPunct="1">
              <a:lnSpc>
                <a:spcPct val="150000"/>
              </a:lnSpc>
              <a:spcBef>
                <a:spcPts val="0"/>
              </a:spcBef>
              <a:spcAft>
                <a:spcPts val="600"/>
              </a:spcAft>
              <a:buClrTx/>
              <a:buFont typeface="Wingdings" panose="05000000000000000000" pitchFamily="2" charset="2"/>
              <a:buChar char="§"/>
              <a:defRPr/>
            </a:pPr>
            <a:r>
              <a:rPr lang="en-US" sz="2400" b="0" dirty="0">
                <a:solidFill>
                  <a:srgbClr val="002060"/>
                </a:solidFill>
              </a:rPr>
              <a:t>Sleep disorders</a:t>
            </a:r>
          </a:p>
          <a:p>
            <a:pPr defTabSz="685800" eaLnBrk="1" fontAlgn="auto" hangingPunct="1">
              <a:lnSpc>
                <a:spcPct val="150000"/>
              </a:lnSpc>
              <a:spcBef>
                <a:spcPts val="0"/>
              </a:spcBef>
              <a:spcAft>
                <a:spcPts val="600"/>
              </a:spcAft>
              <a:buClrTx/>
              <a:buFont typeface="Wingdings" panose="05000000000000000000" pitchFamily="2" charset="2"/>
              <a:buChar char="§"/>
              <a:defRPr/>
            </a:pPr>
            <a:r>
              <a:rPr lang="en-US" sz="2400" b="0" dirty="0">
                <a:solidFill>
                  <a:srgbClr val="002060"/>
                </a:solidFill>
              </a:rPr>
              <a:t>Respiratory impairments</a:t>
            </a:r>
          </a:p>
          <a:p>
            <a:pPr marL="468630">
              <a:lnSpc>
                <a:spcPct val="150000"/>
              </a:lnSpc>
              <a:spcBef>
                <a:spcPts val="0"/>
              </a:spcBef>
              <a:buClr>
                <a:srgbClr val="007CC3"/>
              </a:buClr>
              <a:buFont typeface="Wingdings" panose="05000000000000000000" pitchFamily="2" charset="2"/>
              <a:buChar char="§"/>
              <a:defRPr/>
            </a:pPr>
            <a:endParaRPr lang="en-US" sz="2400" b="0" dirty="0">
              <a:solidFill>
                <a:srgbClr val="002060"/>
              </a:solidFill>
            </a:endParaRPr>
          </a:p>
          <a:p>
            <a:pPr>
              <a:buFont typeface="Wingdings" panose="05000000000000000000" pitchFamily="2" charset="2"/>
              <a:buChar char="§"/>
            </a:pPr>
            <a:endParaRPr lang="en-US" sz="2400" dirty="0"/>
          </a:p>
        </p:txBody>
      </p:sp>
      <p:sp>
        <p:nvSpPr>
          <p:cNvPr id="9" name="Content Placeholder 2">
            <a:extLst>
              <a:ext uri="{FF2B5EF4-FFF2-40B4-BE49-F238E27FC236}">
                <a16:creationId xmlns:a16="http://schemas.microsoft.com/office/drawing/2014/main" id="{36FDDA3E-2A96-47E9-8F19-850DCD66245E}"/>
              </a:ext>
            </a:extLst>
          </p:cNvPr>
          <p:cNvSpPr txBox="1">
            <a:spLocks/>
          </p:cNvSpPr>
          <p:nvPr/>
        </p:nvSpPr>
        <p:spPr>
          <a:xfrm>
            <a:off x="4572000" y="1754021"/>
            <a:ext cx="4152737" cy="3200400"/>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0"/>
              </a:spcBef>
              <a:spcAft>
                <a:spcPts val="600"/>
              </a:spcAft>
              <a:buFont typeface="Wingdings" panose="05000000000000000000" pitchFamily="2" charset="2"/>
              <a:buChar char="§"/>
              <a:defRPr/>
            </a:pPr>
            <a:r>
              <a:rPr lang="en-US" altLang="en-US" sz="2400" dirty="0">
                <a:solidFill>
                  <a:srgbClr val="002060"/>
                </a:solidFill>
              </a:rPr>
              <a:t>Fibromyalgia</a:t>
            </a:r>
          </a:p>
          <a:p>
            <a:pPr>
              <a:lnSpc>
                <a:spcPct val="140000"/>
              </a:lnSpc>
              <a:spcBef>
                <a:spcPts val="0"/>
              </a:spcBef>
              <a:spcAft>
                <a:spcPts val="600"/>
              </a:spcAft>
              <a:buFont typeface="Wingdings" panose="05000000000000000000" pitchFamily="2" charset="2"/>
              <a:buChar char="§"/>
              <a:defRPr/>
            </a:pPr>
            <a:r>
              <a:rPr lang="en-US" altLang="en-US" sz="2400" dirty="0">
                <a:solidFill>
                  <a:srgbClr val="002060"/>
                </a:solidFill>
              </a:rPr>
              <a:t>Brain injuries</a:t>
            </a:r>
          </a:p>
          <a:p>
            <a:pPr>
              <a:lnSpc>
                <a:spcPct val="140000"/>
              </a:lnSpc>
              <a:spcBef>
                <a:spcPts val="0"/>
              </a:spcBef>
              <a:spcAft>
                <a:spcPts val="600"/>
              </a:spcAft>
              <a:buFont typeface="Wingdings" panose="05000000000000000000" pitchFamily="2" charset="2"/>
              <a:buChar char="§"/>
              <a:defRPr/>
            </a:pPr>
            <a:r>
              <a:rPr lang="en-US" altLang="en-US" sz="2400" dirty="0">
                <a:solidFill>
                  <a:srgbClr val="002060"/>
                </a:solidFill>
              </a:rPr>
              <a:t>Learning disabilities</a:t>
            </a:r>
          </a:p>
          <a:p>
            <a:pPr>
              <a:lnSpc>
                <a:spcPct val="140000"/>
              </a:lnSpc>
              <a:spcBef>
                <a:spcPts val="0"/>
              </a:spcBef>
              <a:spcAft>
                <a:spcPts val="600"/>
              </a:spcAft>
              <a:buFont typeface="Wingdings" panose="05000000000000000000" pitchFamily="2" charset="2"/>
              <a:buChar char="§"/>
              <a:defRPr/>
            </a:pPr>
            <a:r>
              <a:rPr lang="en-US" altLang="en-US" sz="2400" dirty="0">
                <a:solidFill>
                  <a:srgbClr val="002060"/>
                </a:solidFill>
              </a:rPr>
              <a:t>Multiple sclerosis</a:t>
            </a:r>
          </a:p>
          <a:p>
            <a:pPr>
              <a:lnSpc>
                <a:spcPct val="140000"/>
              </a:lnSpc>
              <a:spcBef>
                <a:spcPts val="0"/>
              </a:spcBef>
              <a:spcAft>
                <a:spcPts val="600"/>
              </a:spcAft>
              <a:buFont typeface="Wingdings" panose="05000000000000000000" pitchFamily="2" charset="2"/>
              <a:buChar char="§"/>
              <a:defRPr/>
            </a:pPr>
            <a:r>
              <a:rPr lang="en-US" altLang="en-US" sz="2400" dirty="0">
                <a:solidFill>
                  <a:srgbClr val="002060"/>
                </a:solidFill>
              </a:rPr>
              <a:t>Migraine headaches</a:t>
            </a:r>
          </a:p>
          <a:p>
            <a:pPr>
              <a:lnSpc>
                <a:spcPct val="140000"/>
              </a:lnSpc>
              <a:spcBef>
                <a:spcPts val="0"/>
              </a:spcBef>
              <a:spcAft>
                <a:spcPts val="600"/>
              </a:spcAft>
              <a:buFont typeface="Wingdings" panose="05000000000000000000" pitchFamily="2" charset="2"/>
              <a:buChar char="§"/>
              <a:defRPr/>
            </a:pPr>
            <a:r>
              <a:rPr lang="en-US" altLang="en-US" sz="2400" dirty="0">
                <a:solidFill>
                  <a:srgbClr val="002060"/>
                </a:solidFill>
              </a:rPr>
              <a:t>Mental health impairments</a:t>
            </a:r>
          </a:p>
          <a:p>
            <a:pPr>
              <a:lnSpc>
                <a:spcPct val="140000"/>
              </a:lnSpc>
              <a:spcBef>
                <a:spcPts val="0"/>
              </a:spcBef>
              <a:spcAft>
                <a:spcPts val="600"/>
              </a:spcAft>
              <a:buFont typeface="Wingdings" panose="05000000000000000000" pitchFamily="2" charset="2"/>
              <a:buChar char="§"/>
              <a:defRPr/>
            </a:pPr>
            <a:r>
              <a:rPr lang="en-US" altLang="en-US" sz="2400" dirty="0">
                <a:solidFill>
                  <a:srgbClr val="002060"/>
                </a:solidFill>
              </a:rPr>
              <a:t>Gastrointestinal disorders</a:t>
            </a:r>
          </a:p>
          <a:p>
            <a:pPr>
              <a:buFont typeface="Wingdings" panose="05000000000000000000" pitchFamily="2" charset="2"/>
              <a:buChar char="§"/>
            </a:pPr>
            <a:endParaRPr lang="en-US" sz="240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5</a:t>
            </a:fld>
            <a:endParaRPr lang="en-US" altLang="en-US" sz="1400">
              <a:solidFill>
                <a:srgbClr val="FFFFFF"/>
              </a:solidFill>
            </a:endParaRPr>
          </a:p>
        </p:txBody>
      </p:sp>
    </p:spTree>
    <p:extLst>
      <p:ext uri="{BB962C8B-B14F-4D97-AF65-F5344CB8AC3E}">
        <p14:creationId xmlns:p14="http://schemas.microsoft.com/office/powerpoint/2010/main" val="37429689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AA44ED-DE54-4560-812A-63866D061DE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Workplace Limitations</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3" name="Content Placeholder 2"/>
          <p:cNvSpPr>
            <a:spLocks noGrp="1"/>
          </p:cNvSpPr>
          <p:nvPr>
            <p:ph idx="1"/>
          </p:nvPr>
        </p:nvSpPr>
        <p:spPr/>
        <p:txBody>
          <a:bodyPr>
            <a:noAutofit/>
          </a:bodyPr>
          <a:lstStyle/>
          <a:p>
            <a:pPr marL="347472" indent="-347472">
              <a:spcAft>
                <a:spcPts val="600"/>
              </a:spcAft>
              <a:buFont typeface="Wingdings" panose="05000000000000000000" pitchFamily="2" charset="2"/>
              <a:buChar char="§"/>
            </a:pPr>
            <a:r>
              <a:rPr lang="en-US" sz="2000" b="0" dirty="0"/>
              <a:t>Standing for prolonged times</a:t>
            </a:r>
          </a:p>
          <a:p>
            <a:pPr marL="347472" indent="-347472">
              <a:spcAft>
                <a:spcPts val="600"/>
              </a:spcAft>
              <a:buFont typeface="Wingdings" panose="05000000000000000000" pitchFamily="2" charset="2"/>
              <a:buChar char="§"/>
            </a:pPr>
            <a:r>
              <a:rPr lang="en-US" sz="2000" b="0" dirty="0"/>
              <a:t>Maintaining balance</a:t>
            </a:r>
          </a:p>
          <a:p>
            <a:pPr marL="347472" indent="-347472">
              <a:spcAft>
                <a:spcPts val="600"/>
              </a:spcAft>
              <a:buFont typeface="Wingdings" panose="05000000000000000000" pitchFamily="2" charset="2"/>
              <a:buChar char="§"/>
            </a:pPr>
            <a:r>
              <a:rPr lang="en-US" sz="2000" b="0" dirty="0"/>
              <a:t>Keyboarding and mousing</a:t>
            </a:r>
          </a:p>
          <a:p>
            <a:pPr marL="347472" indent="-347472">
              <a:spcAft>
                <a:spcPts val="600"/>
              </a:spcAft>
              <a:buFont typeface="Wingdings" panose="05000000000000000000" pitchFamily="2" charset="2"/>
              <a:buChar char="§"/>
            </a:pPr>
            <a:r>
              <a:rPr lang="en-US" sz="2000" b="0" dirty="0"/>
              <a:t>Lifting materials or people </a:t>
            </a:r>
          </a:p>
          <a:p>
            <a:pPr marL="347472" indent="-347472">
              <a:spcAft>
                <a:spcPts val="600"/>
              </a:spcAft>
              <a:buFont typeface="Wingdings" panose="05000000000000000000" pitchFamily="2" charset="2"/>
              <a:buChar char="§"/>
            </a:pPr>
            <a:r>
              <a:rPr lang="en-US" sz="2000" b="0" dirty="0"/>
              <a:t>Concentration and memory issues</a:t>
            </a:r>
          </a:p>
          <a:p>
            <a:pPr marL="347472" indent="-347472">
              <a:spcAft>
                <a:spcPts val="600"/>
              </a:spcAft>
              <a:buFont typeface="Wingdings" panose="05000000000000000000" pitchFamily="2" charset="2"/>
              <a:buChar char="§"/>
            </a:pPr>
            <a:r>
              <a:rPr lang="en-US" sz="2000" b="0" dirty="0"/>
              <a:t>Working in extreme temperatures</a:t>
            </a:r>
          </a:p>
          <a:p>
            <a:pPr marL="347472" indent="-347472">
              <a:spcAft>
                <a:spcPts val="600"/>
              </a:spcAft>
              <a:buFont typeface="Wingdings" panose="05000000000000000000" pitchFamily="2" charset="2"/>
              <a:buChar char="§"/>
            </a:pPr>
            <a:r>
              <a:rPr lang="en-US" sz="2000" b="0" dirty="0"/>
              <a:t>Communicating with clients</a:t>
            </a:r>
          </a:p>
          <a:p>
            <a:pPr marL="347472" indent="-347472">
              <a:spcAft>
                <a:spcPts val="600"/>
              </a:spcAft>
              <a:buFont typeface="Wingdings" panose="05000000000000000000" pitchFamily="2" charset="2"/>
              <a:buChar char="§"/>
            </a:pPr>
            <a:r>
              <a:rPr lang="en-US" sz="2000" b="0" dirty="0"/>
              <a:t>Double vision/Visual acuity </a:t>
            </a:r>
          </a:p>
          <a:p>
            <a:pPr marL="347472" indent="-347472">
              <a:spcAft>
                <a:spcPts val="600"/>
              </a:spcAft>
              <a:buFont typeface="Wingdings" panose="05000000000000000000" pitchFamily="2" charset="2"/>
              <a:buChar char="§"/>
            </a:pPr>
            <a:r>
              <a:rPr lang="en-US" sz="2000" b="0" dirty="0"/>
              <a:t>Photosensitivity</a:t>
            </a:r>
            <a:r>
              <a:rPr lang="en-US" sz="2000" dirty="0"/>
              <a:t> </a:t>
            </a:r>
          </a:p>
          <a:p>
            <a:pPr marL="347472" indent="-347472">
              <a:spcAft>
                <a:spcPts val="600"/>
              </a:spcAft>
              <a:buFont typeface="Wingdings" panose="05000000000000000000" pitchFamily="2" charset="2"/>
              <a:buChar char="§"/>
            </a:pPr>
            <a:r>
              <a:rPr lang="en-US" sz="2000" b="0" dirty="0"/>
              <a:t>Hard of hearing</a:t>
            </a:r>
          </a:p>
          <a:p>
            <a:pPr marL="347472" indent="-347472">
              <a:spcAft>
                <a:spcPts val="600"/>
              </a:spcAft>
              <a:buFont typeface="Wingdings" panose="05000000000000000000" pitchFamily="2" charset="2"/>
              <a:buChar char="§"/>
            </a:pPr>
            <a:r>
              <a:rPr lang="en-US" sz="2000" b="0" dirty="0"/>
              <a:t>Suppressed immunity</a:t>
            </a:r>
          </a:p>
        </p:txBody>
      </p:sp>
      <p:sp>
        <p:nvSpPr>
          <p:cNvPr id="2" name="Slide Number Placeholder 1">
            <a:extLst>
              <a:ext uri="{FF2B5EF4-FFF2-40B4-BE49-F238E27FC236}">
                <a16:creationId xmlns:a16="http://schemas.microsoft.com/office/drawing/2014/main" id="{6BE38E3B-53E1-4BCE-86E8-2F40814F404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E74FC7-D6A9-46C5-81D9-8F585BE86C4B}"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1210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AA44ED-DE54-4560-812A-63866D061DE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Misconceptions</a:t>
            </a:r>
          </a:p>
        </p:txBody>
      </p:sp>
      <p:sp>
        <p:nvSpPr>
          <p:cNvPr id="3" name="Content Placeholder 2"/>
          <p:cNvSpPr>
            <a:spLocks noGrp="1"/>
          </p:cNvSpPr>
          <p:nvPr>
            <p:ph idx="1"/>
          </p:nvPr>
        </p:nvSpPr>
        <p:spPr/>
        <p:txBody>
          <a:bodyPr>
            <a:normAutofit/>
          </a:bodyPr>
          <a:lstStyle/>
          <a:p>
            <a:pPr marL="347472" indent="-347472">
              <a:spcAft>
                <a:spcPts val="600"/>
              </a:spcAft>
              <a:buFont typeface="Wingdings" panose="05000000000000000000" pitchFamily="2" charset="2"/>
              <a:buChar char="§"/>
            </a:pPr>
            <a:r>
              <a:rPr lang="en-US" sz="2600" b="0" dirty="0"/>
              <a:t>Hidden disabilities are not as severe as obvious disabilities</a:t>
            </a:r>
          </a:p>
          <a:p>
            <a:pPr marL="347472" indent="-347472">
              <a:spcAft>
                <a:spcPts val="600"/>
              </a:spcAft>
              <a:buFont typeface="Wingdings" panose="05000000000000000000" pitchFamily="2" charset="2"/>
              <a:buChar char="§"/>
            </a:pPr>
            <a:r>
              <a:rPr lang="en-US" sz="2600" b="0" dirty="0"/>
              <a:t>Hidden disabilities are hard to accommodate</a:t>
            </a:r>
          </a:p>
          <a:p>
            <a:pPr marL="347472" indent="-347472">
              <a:spcAft>
                <a:spcPts val="600"/>
              </a:spcAft>
              <a:buFont typeface="Wingdings" panose="05000000000000000000" pitchFamily="2" charset="2"/>
              <a:buChar char="§"/>
            </a:pPr>
            <a:r>
              <a:rPr lang="en-US" sz="2600" b="0" dirty="0"/>
              <a:t>People with hidden disabilities do not need accommodations</a:t>
            </a:r>
          </a:p>
          <a:p>
            <a:pPr marL="347472" indent="-347472">
              <a:spcAft>
                <a:spcPts val="600"/>
              </a:spcAft>
              <a:buFont typeface="Wingdings" panose="05000000000000000000" pitchFamily="2" charset="2"/>
              <a:buChar char="§"/>
            </a:pPr>
            <a:r>
              <a:rPr lang="en-US" sz="2600" b="0" dirty="0"/>
              <a:t>Accommodations are expensive</a:t>
            </a:r>
          </a:p>
          <a:p>
            <a:pPr marL="457200" indent="-457200">
              <a:spcAft>
                <a:spcPts val="600"/>
              </a:spcAft>
              <a:buFont typeface="Wingdings" panose="05000000000000000000" pitchFamily="2" charset="2"/>
              <a:buChar char="§"/>
            </a:pPr>
            <a:endParaRPr lang="en-US" sz="2600" b="0" dirty="0"/>
          </a:p>
        </p:txBody>
      </p:sp>
      <p:sp>
        <p:nvSpPr>
          <p:cNvPr id="2" name="Slide Number Placeholder 1">
            <a:extLst>
              <a:ext uri="{FF2B5EF4-FFF2-40B4-BE49-F238E27FC236}">
                <a16:creationId xmlns:a16="http://schemas.microsoft.com/office/drawing/2014/main" id="{6BE38E3B-53E1-4BCE-86E8-2F40814F404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E74FC7-D6A9-46C5-81D9-8F585BE86C4B}"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D3A0AD68-E278-4B3E-A380-8B533F8DEB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76302" y="4445115"/>
            <a:ext cx="4572396" cy="1835055"/>
          </a:xfrm>
          <a:prstGeom prst="rect">
            <a:avLst/>
          </a:prstGeom>
        </p:spPr>
      </p:pic>
    </p:spTree>
    <p:extLst>
      <p:ext uri="{BB962C8B-B14F-4D97-AF65-F5344CB8AC3E}">
        <p14:creationId xmlns:p14="http://schemas.microsoft.com/office/powerpoint/2010/main" val="3538909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chemeClr val="tx2">
                    <a:lumMod val="75000"/>
                  </a:schemeClr>
                </a:solidFill>
                <a:latin typeface="Arial" charset="0"/>
                <a:cs typeface="Arial" charset="0"/>
              </a:rPr>
              <a:t>JAN’s</a:t>
            </a:r>
            <a:r>
              <a:rPr lang="en-US" altLang="en-US" dirty="0">
                <a:solidFill>
                  <a:srgbClr val="0096DB"/>
                </a:solidFill>
              </a:rPr>
              <a:t> </a:t>
            </a:r>
            <a:r>
              <a:rPr lang="en-US" altLang="en-US" dirty="0">
                <a:solidFill>
                  <a:schemeClr val="tx2">
                    <a:lumMod val="75000"/>
                  </a:schemeClr>
                </a:solidFill>
                <a:latin typeface="Arial" charset="0"/>
                <a:cs typeface="Arial" charset="0"/>
              </a:rPr>
              <a:t>Interactive</a:t>
            </a:r>
            <a:r>
              <a:rPr lang="en-US" altLang="en-US" dirty="0">
                <a:solidFill>
                  <a:srgbClr val="0096DB"/>
                </a:solidFill>
              </a:rPr>
              <a:t> </a:t>
            </a:r>
            <a:r>
              <a:rPr lang="en-US" altLang="en-US" dirty="0">
                <a:solidFill>
                  <a:schemeClr val="tx2">
                    <a:lumMod val="75000"/>
                  </a:schemeClr>
                </a:solidFill>
                <a:latin typeface="Arial" charset="0"/>
                <a:cs typeface="Arial" charset="0"/>
              </a:rPr>
              <a:t>Process</a:t>
            </a:r>
            <a:endParaRPr lang="en-US" dirty="0"/>
          </a:p>
        </p:txBody>
      </p:sp>
      <p:pic>
        <p:nvPicPr>
          <p:cNvPr id="121860" name="Picture 2" descr="Step 1: Recognizing an Accommodation Request&#10;Step 2: Gathering Information&#10;Step 3: Exploring Accommodation Options&#10;Step 4: Choosing an Accommodation&#10;Step 6: Implementing the Accommodation&#10;Step 6: Monitoring the Accommodation&#10;&#10;SUCCESSFUL ACCOMMO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087" y="1536699"/>
            <a:ext cx="32988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B3D2569-7BF6-4184-BAB4-71E6D8271526}" type="slidenum">
              <a:rPr lang="en-US" altLang="en-US" sz="1400" smtClean="0">
                <a:solidFill>
                  <a:srgbClr val="FFFFFF"/>
                </a:solidFill>
              </a:rPr>
              <a:pPr fontAlgn="base">
                <a:spcBef>
                  <a:spcPct val="0"/>
                </a:spcBef>
                <a:spcAft>
                  <a:spcPct val="0"/>
                </a:spcAft>
                <a:buFontTx/>
                <a:buNone/>
              </a:pPr>
              <a:t>8</a:t>
            </a:fld>
            <a:endParaRPr lang="en-US" altLang="en-US" sz="1400">
              <a:solidFill>
                <a:srgbClr val="FFFFFF"/>
              </a:solidFill>
            </a:endParaRPr>
          </a:p>
        </p:txBody>
      </p:sp>
    </p:spTree>
    <p:extLst>
      <p:ext uri="{BB962C8B-B14F-4D97-AF65-F5344CB8AC3E}">
        <p14:creationId xmlns:p14="http://schemas.microsoft.com/office/powerpoint/2010/main" val="279339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Step 4 — Choosing</a:t>
            </a:r>
            <a:endPar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114300" lvl="1" indent="0" eaLnBrk="1" fontAlgn="auto" hangingPunct="1">
              <a:lnSpc>
                <a:spcPct val="90000"/>
              </a:lnSpc>
              <a:buNone/>
              <a:defRPr/>
            </a:pPr>
            <a:r>
              <a:rPr lang="en-US" sz="2800" b="1" dirty="0">
                <a:solidFill>
                  <a:srgbClr val="007CC3"/>
                </a:solidFill>
                <a:latin typeface="Calibri" panose="020F0502020204030204"/>
                <a:cs typeface="+mn-cs"/>
              </a:rPr>
              <a:t>TIPS</a:t>
            </a:r>
          </a:p>
          <a:p>
            <a:pPr marL="347472" indent="-342900" defTabSz="685800">
              <a:lnSpc>
                <a:spcPct val="100000"/>
              </a:lnSpc>
              <a:buClrTx/>
              <a:buFont typeface="Wingdings" panose="05000000000000000000" pitchFamily="2" charset="2"/>
              <a:buChar char="§"/>
              <a:defRPr/>
            </a:pPr>
            <a:r>
              <a:rPr lang="en-US" sz="2400" b="0" dirty="0">
                <a:solidFill>
                  <a:srgbClr val="002060"/>
                </a:solidFill>
              </a:rPr>
              <a:t>Consider the employee’s preference</a:t>
            </a:r>
          </a:p>
          <a:p>
            <a:pPr marL="347472" indent="-342900" defTabSz="685800">
              <a:lnSpc>
                <a:spcPct val="100000"/>
              </a:lnSpc>
              <a:buClrTx/>
              <a:buFont typeface="Wingdings" panose="05000000000000000000" pitchFamily="2" charset="2"/>
              <a:buChar char="§"/>
              <a:defRPr/>
            </a:pPr>
            <a:r>
              <a:rPr lang="en-US" sz="2400" b="0" dirty="0">
                <a:solidFill>
                  <a:srgbClr val="002060"/>
                </a:solidFill>
              </a:rPr>
              <a:t>Consider a trial period</a:t>
            </a:r>
          </a:p>
          <a:p>
            <a:pPr marL="347472" indent="-342900" defTabSz="685800">
              <a:lnSpc>
                <a:spcPct val="100000"/>
              </a:lnSpc>
              <a:buClrTx/>
              <a:buFont typeface="Wingdings" panose="05000000000000000000" pitchFamily="2" charset="2"/>
              <a:buChar char="§"/>
              <a:defRPr/>
            </a:pPr>
            <a:r>
              <a:rPr lang="en-US" sz="2400" b="0" dirty="0">
                <a:solidFill>
                  <a:srgbClr val="002060"/>
                </a:solidFill>
              </a:rPr>
              <a:t>Keep lines of communication open </a:t>
            </a:r>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FC9027-B8DE-401F-8495-AF55D855D14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2">
            <a:extLst>
              <a:ext uri="{FF2B5EF4-FFF2-40B4-BE49-F238E27FC236}">
                <a16:creationId xmlns:a16="http://schemas.microsoft.com/office/drawing/2014/main" id="{8759A8BD-20C2-4BB2-B216-9141B9673F9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746" y="3694086"/>
            <a:ext cx="3182507" cy="21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142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mp;#x0D;Hiring and Working with Employees who are Deaf of Hard of Hearing &amp;#x0D;&amp;#x0D;Teresa Goddard&amp;#x0D;(800) 526-7234 (Voice)&amp;#x0D;(877) 78&quot;/&gt;&lt;property id=&quot;20307&quot; value=&quot;477&quot;/&gt;&lt;/object&gt;&lt;object type=&quot;3&quot; unique_id=&quot;10004&quot;&gt;&lt;property id=&quot;20148&quot; value=&quot;5&quot;/&gt;&lt;property id=&quot;20300&quot; value=&quot;Slide 3 - &amp;quot;About JAN&amp;quot;&quot;/&gt;&lt;property id=&quot;20307&quot; value=&quot;572&quot;/&gt;&lt;/object&gt;&lt;object type=&quot;3&quot; unique_id=&quot;10005&quot;&gt;&lt;property id=&quot;20148&quot; value=&quot;5&quot;/&gt;&lt;property id=&quot;20300&quot; value=&quot;Slide 2 - &amp;quot;Today’s Plan&amp;quot;&quot;/&gt;&lt;property id=&quot;20307&quot; value=&quot;574&quot;/&gt;&lt;/object&gt;&lt;object type=&quot;3&quot; unique_id=&quot;10006&quot;&gt;&lt;property id=&quot;20148&quot; value=&quot;5&quot;/&gt;&lt;property id=&quot;20300&quot; value=&quot;Slide 4 - &amp;quot;Requesting Accommodation&amp;quot;&quot;/&gt;&lt;property id=&quot;20307&quot; value=&quot;575&quot;/&gt;&lt;/object&gt;&lt;object type=&quot;3&quot; unique_id=&quot;10008&quot;&gt;&lt;property id=&quot;20148&quot; value=&quot;5&quot;/&gt;&lt;property id=&quot;20300&quot; value=&quot;Slide 15 - &amp;quot;Situations and Solutions&amp;quot;&quot;/&gt;&lt;property id=&quot;20307&quot; value=&quot;632&quot;/&gt;&lt;/object&gt;&lt;object type=&quot;3&quot; unique_id=&quot;10009&quot;&gt;&lt;property id=&quot;20148&quot; value=&quot;5&quot;/&gt;&lt;property id=&quot;20300&quot; value=&quot;Slide 16 - &amp;quot;Situations and Solutions&amp;quot;&quot;/&gt;&lt;property id=&quot;20307&quot; value=&quot;633&quot;/&gt;&lt;/object&gt;&lt;object type=&quot;3&quot; unique_id=&quot;10012&quot;&gt;&lt;property id=&quot;20148&quot; value=&quot;5&quot;/&gt;&lt;property id=&quot;20300&quot; value=&quot;Slide 20 - &amp;quot;Interactive Process&amp;quot;&quot;/&gt;&lt;property id=&quot;20307&quot; value=&quot;586&quot;/&gt;&lt;/object&gt;&lt;object type=&quot;3&quot; unique_id=&quot;10013&quot;&gt;&lt;property id=&quot;20148&quot; value=&quot;5&quot;/&gt;&lt;property id=&quot;20300&quot; value=&quot;Slide 21 - &amp;quot;Interactive Process&amp;quot;&quot;/&gt;&lt;property id=&quot;20307&quot; value=&quot;587&quot;/&gt;&lt;/object&gt;&lt;object type=&quot;3&quot; unique_id=&quot;10014&quot;&gt;&lt;property id=&quot;20148&quot; value=&quot;5&quot;/&gt;&lt;property id=&quot;20300&quot; value=&quot;Slide 12 - &amp;quot;ADA Compliance – Pre-Offer&amp;quot;&quot;/&gt;&lt;property id=&quot;20307&quot; value=&quot;588&quot;/&gt;&lt;/object&gt;&lt;object type=&quot;3&quot; unique_id=&quot;10016&quot;&gt;&lt;property id=&quot;20148&quot; value=&quot;5&quot;/&gt;&lt;property id=&quot;20300&quot; value=&quot;Slide 22 - &amp;quot;Interactive Process&amp;quot;&quot;/&gt;&lt;property id=&quot;20307&quot; value=&quot;592&quot;/&gt;&lt;/object&gt;&lt;object type=&quot;3&quot; unique_id=&quot;10017&quot;&gt;&lt;property id=&quot;20148&quot; value=&quot;5&quot;/&gt;&lt;property id=&quot;20300&quot; value=&quot;Slide 23 - &amp;quot;Interactive Process&amp;quot;&quot;/&gt;&lt;property id=&quot;20307&quot; value=&quot;593&quot;/&gt;&lt;/object&gt;&lt;object type=&quot;3&quot; unique_id=&quot;10019&quot;&gt;&lt;property id=&quot;20148&quot; value=&quot;5&quot;/&gt;&lt;property id=&quot;20300&quot; value=&quot;Slide 11 - &amp;quot;ADA Compliance – Pre-Offer&amp;quot;&quot;/&gt;&lt;property id=&quot;20307&quot; value=&quot;597&quot;/&gt;&lt;/object&gt;&lt;object type=&quot;3&quot; unique_id=&quot;10020&quot;&gt;&lt;property id=&quot;20148&quot; value=&quot;5&quot;/&gt;&lt;property id=&quot;20300&quot; value=&quot;Slide 24 - &amp;quot;Interactive Process&amp;quot;&quot;/&gt;&lt;property id=&quot;20307&quot; value=&quot;598&quot;/&gt;&lt;/object&gt;&lt;object type=&quot;3&quot; unique_id=&quot;10021&quot;&gt;&lt;property id=&quot;20148&quot; value=&quot;5&quot;/&gt;&lt;property id=&quot;20300&quot; value=&quot;Slide 25 - &amp;quot;Interactive Process&amp;quot;&quot;/&gt;&lt;property id=&quot;20307&quot; value=&quot;604&quot;/&gt;&lt;/object&gt;&lt;object type=&quot;3&quot; unique_id=&quot;10022&quot;&gt;&lt;property id=&quot;20148&quot; value=&quot;5&quot;/&gt;&lt;property id=&quot;20300&quot; value=&quot;Slide 35 - &amp;quot;Accommodation Ideas&amp;quot;&quot;/&gt;&lt;property id=&quot;20307&quot; value=&quot;628&quot;/&gt;&lt;/object&gt;&lt;object type=&quot;3&quot; unique_id=&quot;10027&quot;&gt;&lt;property id=&quot;20148&quot; value=&quot;5&quot;/&gt;&lt;property id=&quot;20300&quot; value=&quot;Slide 36 - &amp;quot;Interactive Process&amp;quot;&quot;/&gt;&lt;property id=&quot;20307&quot; value=&quot;607&quot;/&gt;&lt;/object&gt;&lt;object type=&quot;3&quot; unique_id=&quot;10028&quot;&gt;&lt;property id=&quot;20148&quot; value=&quot;5&quot;/&gt;&lt;property id=&quot;20300&quot; value=&quot;Slide 37 - &amp;quot;Interactive Process&amp;quot;&quot;/&gt;&lt;property id=&quot;20307&quot; value=&quot;610&quot;/&gt;&lt;/object&gt;&lt;object type=&quot;3&quot; unique_id=&quot;10029&quot;&gt;&lt;property id=&quot;20148&quot; value=&quot;5&quot;/&gt;&lt;property id=&quot;20300&quot; value=&quot;Slide 38 - &amp;quot;Situations and Solutions&amp;quot;&quot;/&gt;&lt;property id=&quot;20307&quot; value=&quot;623&quot;/&gt;&lt;/object&gt;&lt;object type=&quot;3&quot; unique_id=&quot;10030&quot;&gt;&lt;property id=&quot;20148&quot; value=&quot;5&quot;/&gt;&lt;property id=&quot;20300&quot; value=&quot;Slide 39 - &amp;quot;Situations and Solutions&amp;quot;&quot;/&gt;&lt;property id=&quot;20307&quot; value=&quot;624&quot;/&gt;&lt;/object&gt;&lt;object type=&quot;3&quot; unique_id=&quot;10038&quot;&gt;&lt;property id=&quot;20148&quot; value=&quot;5&quot;/&gt;&lt;property id=&quot;20300&quot; value=&quot;Slide 49 - &amp;quot;Questions? AskJAN.org&amp;quot;&quot;/&gt;&lt;property id=&quot;20307&quot; value=&quot;309&quot;/&gt;&lt;/object&gt;&lt;object type=&quot;3&quot; unique_id=&quot;10077&quot;&gt;&lt;property id=&quot;20148&quot; value=&quot;5&quot;/&gt;&lt;property id=&quot;20300&quot; value=&quot;Slide 5 - &amp;quot;ADA Compliance&amp;quot;&quot;/&gt;&lt;property id=&quot;20307&quot; value=&quot;616&quot;/&gt;&lt;/object&gt;&lt;object type=&quot;3&quot; unique_id=&quot;10078&quot;&gt;&lt;property id=&quot;20148&quot; value=&quot;5&quot;/&gt;&lt;property id=&quot;20300&quot; value=&quot;Slide 6 - &amp;quot;ADA Compliance&amp;quot;&quot;/&gt;&lt;property id=&quot;20307&quot; value=&quot;642&quot;/&gt;&lt;/object&gt;&lt;object type=&quot;3&quot; unique_id=&quot;10079&quot;&gt;&lt;property id=&quot;20148&quot; value=&quot;5&quot;/&gt;&lt;property id=&quot;20300&quot; value=&quot;Slide 7 - &amp;quot;Duty to Provide RA for Hiring&amp;quot;&quot;/&gt;&lt;property id=&quot;20307&quot; value=&quot;660&quot;/&gt;&lt;/object&gt;&lt;object type=&quot;3&quot; unique_id=&quot;10080&quot;&gt;&lt;property id=&quot;20148&quot; value=&quot;5&quot;/&gt;&lt;property id=&quot;20300&quot; value=&quot;Slide 8 - &amp;quot;ADA Compliance&amp;quot;&quot;/&gt;&lt;property id=&quot;20307&quot; value=&quot;661&quot;/&gt;&lt;/object&gt;&lt;object type=&quot;3&quot; unique_id=&quot;10081&quot;&gt;&lt;property id=&quot;20148&quot; value=&quot;5&quot;/&gt;&lt;property id=&quot;20300&quot; value=&quot;Slide 9 - &amp;quot;ADA Compliance – Pre-Offer&amp;quot;&quot;/&gt;&lt;property id=&quot;20307&quot; value=&quot;662&quot;/&gt;&lt;/object&gt;&lt;object type=&quot;3&quot; unique_id=&quot;10082&quot;&gt;&lt;property id=&quot;20148&quot; value=&quot;5&quot;/&gt;&lt;property id=&quot;20300&quot; value=&quot;Slide 10 - &amp;quot;ADA &amp;amp; Disability-related Inquiries&amp;quot;&quot;/&gt;&lt;property id=&quot;20307&quot; value=&quot;664&quot;/&gt;&lt;/object&gt;&lt;object type=&quot;3&quot; unique_id=&quot;10083&quot;&gt;&lt;property id=&quot;20148&quot; value=&quot;5&quot;/&gt;&lt;property id=&quot;20300&quot; value=&quot;Slide 13 - &amp;quot;ADA Compliance – Pre-Offer&amp;quot;&quot;/&gt;&lt;property id=&quot;20307&quot; value=&quot;656&quot;/&gt;&lt;/object&gt;&lt;object type=&quot;3&quot; unique_id=&quot;10084&quot;&gt;&lt;property id=&quot;20148&quot; value=&quot;5&quot;/&gt;&lt;property id=&quot;20300&quot; value=&quot;Slide 14 - &amp;quot;ADA Compliance – Pre-Offer&amp;quot;&quot;/&gt;&lt;property id=&quot;20307&quot; value=&quot;651&quot;/&gt;&lt;/object&gt;&lt;object type=&quot;3&quot; unique_id=&quot;10085&quot;&gt;&lt;property id=&quot;20148&quot; value=&quot;5&quot;/&gt;&lt;property id=&quot;20300&quot; value=&quot;Slide 17 - &amp;quot;Disability Disclosure&amp;quot;&quot;/&gt;&lt;property id=&quot;20307&quot; value=&quot;650&quot;/&gt;&lt;/object&gt;&lt;object type=&quot;3&quot; unique_id=&quot;10086&quot;&gt;&lt;property id=&quot;20148&quot; value=&quot;5&quot;/&gt;&lt;property id=&quot;20300&quot; value=&quot;Slide 18 - &amp;quot;Disclosure &amp;amp; Pre-Employment&amp;quot;&quot;/&gt;&lt;property id=&quot;20307&quot; value=&quot;658&quot;/&gt;&lt;/object&gt;&lt;object type=&quot;3&quot; unique_id=&quot;10087&quot;&gt;&lt;property id=&quot;20148&quot; value=&quot;5&quot;/&gt;&lt;property id=&quot;20300&quot; value=&quot;Slide 19 - &amp;quot;Voluntary Self-Identification &amp;quot;&quot;/&gt;&lt;property id=&quot;20307&quot; value=&quot;659&quot;/&gt;&lt;/object&gt;&lt;object type=&quot;3&quot; unique_id=&quot;10088&quot;&gt;&lt;property id=&quot;20148&quot; value=&quot;5&quot;/&gt;&lt;property id=&quot;20300&quot; value=&quot;Slide 26 - &amp;quot;Hearing Basics &amp;quot;&quot;/&gt;&lt;property id=&quot;20307&quot; value=&quot;431&quot;/&gt;&lt;/object&gt;&lt;object type=&quot;3&quot; unique_id=&quot;10089&quot;&gt;&lt;property id=&quot;20148&quot; value=&quot;5&quot;/&gt;&lt;property id=&quot;20300&quot; value=&quot;Slide 27 - &amp;quot;Hearing Basics &amp;quot;&quot;/&gt;&lt;property id=&quot;20307&quot; value=&quot;432&quot;/&gt;&lt;/object&gt;&lt;object type=&quot;3&quot; unique_id=&quot;10090&quot;&gt;&lt;property id=&quot;20148&quot; value=&quot;5&quot;/&gt;&lt;property id=&quot;20300&quot; value=&quot;Slide 28 - &amp;quot;Communication Basics&amp;quot;&quot;/&gt;&lt;property id=&quot;20307&quot; value=&quot;376&quot;/&gt;&lt;/object&gt;&lt;object type=&quot;3&quot; unique_id=&quot;10091&quot;&gt;&lt;property id=&quot;20148&quot; value=&quot;5&quot;/&gt;&lt;property id=&quot;20300&quot; value=&quot;Slide 29 - &amp;quot;Communication Basics&amp;quot;&quot;/&gt;&lt;property id=&quot;20307&quot; value=&quot;445&quot;/&gt;&lt;/object&gt;&lt;object type=&quot;3&quot; unique_id=&quot;10092&quot;&gt;&lt;property id=&quot;20148&quot; value=&quot;5&quot;/&gt;&lt;property id=&quot;20300&quot; value=&quot;Slide 30 - &amp;quot;Communication Basics&amp;quot;&quot;/&gt;&lt;property id=&quot;20307&quot; value=&quot;672&quot;/&gt;&lt;/object&gt;&lt;object type=&quot;3&quot; unique_id=&quot;10093&quot;&gt;&lt;property id=&quot;20148&quot; value=&quot;5&quot;/&gt;&lt;property id=&quot;20300&quot; value=&quot;Slide 31 - &amp;quot;Interpreters&amp;quot;&quot;/&gt;&lt;property id=&quot;20307&quot; value=&quot;395&quot;/&gt;&lt;/object&gt;&lt;object type=&quot;3&quot; unique_id=&quot;10094&quot;&gt;&lt;property id=&quot;20148&quot; value=&quot;5&quot;/&gt;&lt;property id=&quot;20300&quot; value=&quot;Slide 32 - &amp;quot;Interpreters&amp;quot;&quot;/&gt;&lt;property id=&quot;20307&quot; value=&quot;396&quot;/&gt;&lt;/object&gt;&lt;object type=&quot;3&quot; unique_id=&quot;10095&quot;&gt;&lt;property id=&quot;20148&quot; value=&quot;5&quot;/&gt;&lt;property id=&quot;20300&quot; value=&quot;Slide 33 - &amp;quot;Situational Awareness&amp;quot;&quot;/&gt;&lt;property id=&quot;20307&quot; value=&quot;379&quot;/&gt;&lt;/object&gt;&lt;object type=&quot;3&quot; unique_id=&quot;10096&quot;&gt;&lt;property id=&quot;20148&quot; value=&quot;5&quot;/&gt;&lt;property id=&quot;20300&quot; value=&quot;Slide 34 - &amp;quot;Adapting Accommodations&amp;quot;&quot;/&gt;&lt;property id=&quot;20307&quot; value=&quot;262&quot;/&gt;&lt;/object&gt;&lt;object type=&quot;3&quot; unique_id=&quot;10097&quot;&gt;&lt;property id=&quot;20148&quot; value=&quot;5&quot;/&gt;&lt;property id=&quot;20300&quot; value=&quot;Slide 40 - &amp;quot;Telework Challenge&amp;quot;&quot;/&gt;&lt;property id=&quot;20307&quot; value=&quot;425&quot;/&gt;&lt;/object&gt;&lt;object type=&quot;3&quot; unique_id=&quot;10098&quot;&gt;&lt;property id=&quot;20148&quot; value=&quot;5&quot;/&gt;&lt;property id=&quot;20300&quot; value=&quot;Slide 41 - &amp;quot;Telework Solution&amp;quot;&quot;/&gt;&lt;property id=&quot;20307&quot; value=&quot;426&quot;/&gt;&lt;/object&gt;&lt;object type=&quot;3&quot; unique_id=&quot;10099&quot;&gt;&lt;property id=&quot;20148&quot; value=&quot;5&quot;/&gt;&lt;property id=&quot;20300&quot; value=&quot;Slide 42 - &amp;quot;Communication Challenge&amp;quot;&quot;/&gt;&lt;property id=&quot;20307&quot; value=&quot;399&quot;/&gt;&lt;/object&gt;&lt;object type=&quot;3&quot; unique_id=&quot;10100&quot;&gt;&lt;property id=&quot;20148&quot; value=&quot;5&quot;/&gt;&lt;property id=&quot;20300&quot; value=&quot;Slide 43 - &amp;quot;Communication Challenge&amp;quot;&quot;/&gt;&lt;property id=&quot;20307&quot; value=&quot;400&quot;/&gt;&lt;/object&gt;&lt;object type=&quot;3&quot; unique_id=&quot;10101&quot;&gt;&lt;property id=&quot;20148&quot; value=&quot;5&quot;/&gt;&lt;property id=&quot;20300&quot; value=&quot;Slide 44 - &amp;quot;Modifying Policies&amp;quot;&quot;/&gt;&lt;property id=&quot;20307&quot; value=&quot;289&quot;/&gt;&lt;/object&gt;&lt;object type=&quot;3&quot; unique_id=&quot;10102&quot;&gt;&lt;property id=&quot;20148&quot; value=&quot;5&quot;/&gt;&lt;property id=&quot;20300&quot; value=&quot;Slide 45 - &amp;quot;Modifying Policies&amp;quot;&quot;/&gt;&lt;property id=&quot;20307&quot; value=&quot;290&quot;/&gt;&lt;/object&gt;&lt;object type=&quot;3&quot; unique_id=&quot;10103&quot;&gt;&lt;property id=&quot;20148&quot; value=&quot;5&quot;/&gt;&lt;property id=&quot;20300&quot; value=&quot;Slide 46 - &amp;quot;AskJAN.org Resources&amp;quot;&quot;/&gt;&lt;property id=&quot;20307&quot; value=&quot;671&quot;/&gt;&lt;/object&gt;&lt;object type=&quot;3&quot; unique_id=&quot;10104&quot;&gt;&lt;property id=&quot;20148&quot; value=&quot;5&quot;/&gt;&lt;property id=&quot;20300&quot; value=&quot;Slide 47 - &amp;quot;Other Resources&amp;quot;&quot;/&gt;&lt;property id=&quot;20307&quot; value=&quot;600&quot;/&gt;&lt;/object&gt;&lt;object type=&quot;3&quot; unique_id=&quot;10105&quot;&gt;&lt;property id=&quot;20148&quot; value=&quot;5&quot;/&gt;&lt;property id=&quot;20300&quot; value=&quot;Slide 48 - &amp;quot;Questions? AskJAN.org&amp;quot;&quot;/&gt;&lt;property id=&quot;20307&quot; value=&quot;435&quot;/&gt;&lt;/object&gt;&lt;/object&gt;&lt;object type=&quot;8&quot; unique_id=&quot;1007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D23B5DC28559448D30F543FA657A7E" ma:contentTypeVersion="4" ma:contentTypeDescription="Create a new document." ma:contentTypeScope="" ma:versionID="11479b906b4f4e45e76066aca6e6ce07">
  <xsd:schema xmlns:xsd="http://www.w3.org/2001/XMLSchema" xmlns:xs="http://www.w3.org/2001/XMLSchema" xmlns:p="http://schemas.microsoft.com/office/2006/metadata/properties" xmlns:ns3="c7b64a61-4d63-41c9-9657-9a7d0b9ce889" targetNamespace="http://schemas.microsoft.com/office/2006/metadata/properties" ma:root="true" ma:fieldsID="4f0f8bec961b35e6c7b45e3080921c9a" ns3:_="">
    <xsd:import namespace="c7b64a61-4d63-41c9-9657-9a7d0b9ce8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64a61-4d63-41c9-9657-9a7d0b9ce8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0F53CD-D49C-4A57-8557-2D082C854E5A}">
  <ds:schemaRefs>
    <ds:schemaRef ds:uri="http://purl.org/dc/terms/"/>
    <ds:schemaRef ds:uri="http://schemas.microsoft.com/office/2006/documentManagement/types"/>
    <ds:schemaRef ds:uri="http://purl.org/dc/dcmitype/"/>
    <ds:schemaRef ds:uri="http://purl.org/dc/elements/1.1/"/>
    <ds:schemaRef ds:uri="c7b64a61-4d63-41c9-9657-9a7d0b9ce88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D39A6F-E926-44E8-A19A-B54938FAD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b64a61-4d63-41c9-9657-9a7d0b9ce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619368-E13B-4736-90DB-965E47561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3186</Words>
  <Application>Microsoft Office PowerPoint</Application>
  <PresentationFormat>On-screen Show (4:3)</PresentationFormat>
  <Paragraphs>416</Paragraphs>
  <Slides>46</Slides>
  <Notes>45</Notes>
  <HiddenSlides>0</HiddenSlides>
  <MMClips>0</MMClips>
  <ScaleCrop>false</ScaleCrop>
  <HeadingPairs>
    <vt:vector size="6" baseType="variant">
      <vt:variant>
        <vt:lpstr>Fonts Used</vt:lpstr>
      </vt:variant>
      <vt:variant>
        <vt:i4>5</vt:i4>
      </vt:variant>
      <vt:variant>
        <vt:lpstr>Theme</vt:lpstr>
      </vt:variant>
      <vt:variant>
        <vt:i4>21</vt:i4>
      </vt:variant>
      <vt:variant>
        <vt:lpstr>Slide Titles</vt:lpstr>
      </vt:variant>
      <vt:variant>
        <vt:i4>46</vt:i4>
      </vt:variant>
    </vt:vector>
  </HeadingPairs>
  <TitlesOfParts>
    <vt:vector size="72" baseType="lpstr">
      <vt:lpstr>Arial</vt:lpstr>
      <vt:lpstr>Calibri</vt:lpstr>
      <vt:lpstr>Calibri Light</vt:lpstr>
      <vt:lpstr>Times</vt:lpstr>
      <vt:lpstr>Wingdings</vt:lpstr>
      <vt:lpstr>1_Office Theme</vt:lpstr>
      <vt:lpstr>16_Office Theme</vt:lpstr>
      <vt:lpstr>Custom Design</vt:lpstr>
      <vt:lpstr>6_Office Theme</vt:lpstr>
      <vt:lpstr>13_Office Theme</vt:lpstr>
      <vt:lpstr>7_Office Theme</vt:lpstr>
      <vt:lpstr>2_Office Theme</vt:lpstr>
      <vt:lpstr>3_Office Theme</vt:lpstr>
      <vt:lpstr>4_Office Theme</vt:lpstr>
      <vt:lpstr>5_Office Theme</vt:lpstr>
      <vt:lpstr>8_Office Theme</vt:lpstr>
      <vt:lpstr>9_Office Theme</vt:lpstr>
      <vt:lpstr>10_Office Theme</vt:lpstr>
      <vt:lpstr>11_Office Theme</vt:lpstr>
      <vt:lpstr>12_Office Theme</vt:lpstr>
      <vt:lpstr>14_Office Theme</vt:lpstr>
      <vt:lpstr>15_Office Theme</vt:lpstr>
      <vt:lpstr>17_Office Theme</vt:lpstr>
      <vt:lpstr>18_Office Theme</vt:lpstr>
      <vt:lpstr>19_Office Theme</vt:lpstr>
      <vt:lpstr>20_Office Theme</vt:lpstr>
      <vt:lpstr>Low-Key AT — Wearable, Mainstream, and Non-Obvious AT  for Entry-Level Workers  Teresa Goddard (800) 526-7234  (877) 781-9403 (TTY) JAN@AskJAN.org</vt:lpstr>
      <vt:lpstr>Speaker Disclosure</vt:lpstr>
      <vt:lpstr>Objectives</vt:lpstr>
      <vt:lpstr>About JAN</vt:lpstr>
      <vt:lpstr>Non-Apparent Disabilities</vt:lpstr>
      <vt:lpstr>Workplace Limitations</vt:lpstr>
      <vt:lpstr>Misconceptions</vt:lpstr>
      <vt:lpstr>JAN’s Interactive Process</vt:lpstr>
      <vt:lpstr>Step 4 — Choosing</vt:lpstr>
      <vt:lpstr>Policy Example</vt:lpstr>
      <vt:lpstr>Typical Approach</vt:lpstr>
      <vt:lpstr>What if?</vt:lpstr>
      <vt:lpstr>Targeted Solution</vt:lpstr>
      <vt:lpstr>Similar Issues</vt:lpstr>
      <vt:lpstr>Memory Challenge</vt:lpstr>
      <vt:lpstr>Memory Solution</vt:lpstr>
      <vt:lpstr> Brain Fog Challenge</vt:lpstr>
      <vt:lpstr>Brain Fog Solution</vt:lpstr>
      <vt:lpstr>Interruption Challenge</vt:lpstr>
      <vt:lpstr>Interruption Solution</vt:lpstr>
      <vt:lpstr>Heat Tolerance Challenge</vt:lpstr>
      <vt:lpstr>Heat Tolerance Solution</vt:lpstr>
      <vt:lpstr>Cold Tolerance Challenge</vt:lpstr>
      <vt:lpstr>Cold Tolerance Solution</vt:lpstr>
      <vt:lpstr>Pain Challenge</vt:lpstr>
      <vt:lpstr>Pain Solution</vt:lpstr>
      <vt:lpstr>Noise Challenge</vt:lpstr>
      <vt:lpstr>Noise Solution</vt:lpstr>
      <vt:lpstr>Hearing Challenge</vt:lpstr>
      <vt:lpstr>Hearing Solution</vt:lpstr>
      <vt:lpstr>Photosensitivity Challenge</vt:lpstr>
      <vt:lpstr>Photosensitivity Solution</vt:lpstr>
      <vt:lpstr> Braille Notifications</vt:lpstr>
      <vt:lpstr>Manage Energy Levels</vt:lpstr>
      <vt:lpstr>Manage Stress</vt:lpstr>
      <vt:lpstr>Visit AskJAN.org</vt:lpstr>
      <vt:lpstr>AskJAN.org Resources</vt:lpstr>
      <vt:lpstr>JAN Homepage</vt:lpstr>
      <vt:lpstr>A to Z Lists</vt:lpstr>
      <vt:lpstr>ADA Library</vt:lpstr>
      <vt:lpstr>Publications &amp; Articles</vt:lpstr>
      <vt:lpstr>SOAR Accommodation Search</vt:lpstr>
      <vt:lpstr>Search Results</vt:lpstr>
      <vt:lpstr>Vendors and Products</vt:lpstr>
      <vt:lpstr>Questions?</vt:lpstr>
      <vt:lpstr>Contact JAN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2019-03-18T12:41:32Z</dcterms:created>
  <dcterms:modified xsi:type="dcterms:W3CDTF">2022-03-14T14:09:22Z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0x01010069D23B5DC28559448D30F543FA657A7E</vt:lpwstr>
  </property>
</Properties>
</file>