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91" r:id="rId2"/>
    <p:sldMasterId id="2147483698" r:id="rId3"/>
    <p:sldMasterId id="2147483697" r:id="rId4"/>
  </p:sldMasterIdLst>
  <p:notesMasterIdLst>
    <p:notesMasterId r:id="rId24"/>
  </p:notesMasterIdLst>
  <p:sldIdLst>
    <p:sldId id="279" r:id="rId5"/>
    <p:sldId id="280" r:id="rId6"/>
    <p:sldId id="264" r:id="rId7"/>
    <p:sldId id="272" r:id="rId8"/>
    <p:sldId id="273" r:id="rId9"/>
    <p:sldId id="1260" r:id="rId10"/>
    <p:sldId id="1261" r:id="rId11"/>
    <p:sldId id="1262" r:id="rId12"/>
    <p:sldId id="1263" r:id="rId13"/>
    <p:sldId id="1264" r:id="rId14"/>
    <p:sldId id="1265" r:id="rId15"/>
    <p:sldId id="1266" r:id="rId16"/>
    <p:sldId id="1267" r:id="rId17"/>
    <p:sldId id="1268" r:id="rId18"/>
    <p:sldId id="1269" r:id="rId19"/>
    <p:sldId id="1271" r:id="rId20"/>
    <p:sldId id="1273" r:id="rId21"/>
    <p:sldId id="281" r:id="rId22"/>
    <p:sldId id="263" r:id="rId23"/>
  </p:sldIdLst>
  <p:sldSz cx="9144000" cy="5143500" type="screen16x9"/>
  <p:notesSz cx="6858000" cy="9144000"/>
  <p:custDataLst>
    <p:tags r:id="rId25"/>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076C3"/>
    <a:srgbClr val="007CC3"/>
    <a:srgbClr val="005192"/>
    <a:srgbClr val="A7C3D9"/>
    <a:srgbClr val="575856"/>
    <a:srgbClr val="636462"/>
    <a:srgbClr val="E1E1E1"/>
    <a:srgbClr val="5D5D5D"/>
    <a:srgbClr val="5246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60" autoAdjust="0"/>
    <p:restoredTop sz="86251" autoAdjust="0"/>
  </p:normalViewPr>
  <p:slideViewPr>
    <p:cSldViewPr snapToGrid="0" snapToObjects="1" showGuides="1">
      <p:cViewPr varScale="1">
        <p:scale>
          <a:sx n="130" d="100"/>
          <a:sy n="130" d="100"/>
        </p:scale>
        <p:origin x="1044" y="126"/>
      </p:cViewPr>
      <p:guideLst>
        <p:guide orient="horz" pos="1596"/>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2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CC442-35D6-3649-AB8F-E55D217A78A1}"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A8B35C-7BB8-8D46-9259-9CC3781D5972}" type="slidenum">
              <a:rPr lang="en-US" smtClean="0"/>
              <a:t>‹#›</a:t>
            </a:fld>
            <a:endParaRPr lang="en-US"/>
          </a:p>
        </p:txBody>
      </p:sp>
    </p:spTree>
    <p:extLst>
      <p:ext uri="{BB962C8B-B14F-4D97-AF65-F5344CB8AC3E}">
        <p14:creationId xmlns:p14="http://schemas.microsoft.com/office/powerpoint/2010/main" val="18299544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a:t>
            </a:fld>
            <a:endParaRPr lang="en-US" dirty="0"/>
          </a:p>
        </p:txBody>
      </p:sp>
    </p:spTree>
    <p:extLst>
      <p:ext uri="{BB962C8B-B14F-4D97-AF65-F5344CB8AC3E}">
        <p14:creationId xmlns:p14="http://schemas.microsoft.com/office/powerpoint/2010/main" val="276275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10</a:t>
            </a:fld>
            <a:endParaRPr lang="en-US"/>
          </a:p>
        </p:txBody>
      </p:sp>
    </p:spTree>
    <p:extLst>
      <p:ext uri="{BB962C8B-B14F-4D97-AF65-F5344CB8AC3E}">
        <p14:creationId xmlns:p14="http://schemas.microsoft.com/office/powerpoint/2010/main" val="19309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11</a:t>
            </a:fld>
            <a:endParaRPr lang="en-US"/>
          </a:p>
        </p:txBody>
      </p:sp>
    </p:spTree>
    <p:extLst>
      <p:ext uri="{BB962C8B-B14F-4D97-AF65-F5344CB8AC3E}">
        <p14:creationId xmlns:p14="http://schemas.microsoft.com/office/powerpoint/2010/main" val="2679973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12</a:t>
            </a:fld>
            <a:endParaRPr lang="en-US"/>
          </a:p>
        </p:txBody>
      </p:sp>
    </p:spTree>
    <p:extLst>
      <p:ext uri="{BB962C8B-B14F-4D97-AF65-F5344CB8AC3E}">
        <p14:creationId xmlns:p14="http://schemas.microsoft.com/office/powerpoint/2010/main" val="3608219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13</a:t>
            </a:fld>
            <a:endParaRPr lang="en-US" dirty="0"/>
          </a:p>
        </p:txBody>
      </p:sp>
    </p:spTree>
    <p:extLst>
      <p:ext uri="{BB962C8B-B14F-4D97-AF65-F5344CB8AC3E}">
        <p14:creationId xmlns:p14="http://schemas.microsoft.com/office/powerpoint/2010/main" val="71785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14</a:t>
            </a:fld>
            <a:endParaRPr lang="en-US"/>
          </a:p>
        </p:txBody>
      </p:sp>
    </p:spTree>
    <p:extLst>
      <p:ext uri="{BB962C8B-B14F-4D97-AF65-F5344CB8AC3E}">
        <p14:creationId xmlns:p14="http://schemas.microsoft.com/office/powerpoint/2010/main" val="200681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15</a:t>
            </a:fld>
            <a:endParaRPr lang="en-US"/>
          </a:p>
        </p:txBody>
      </p:sp>
    </p:spTree>
    <p:extLst>
      <p:ext uri="{BB962C8B-B14F-4D97-AF65-F5344CB8AC3E}">
        <p14:creationId xmlns:p14="http://schemas.microsoft.com/office/powerpoint/2010/main" val="288599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16</a:t>
            </a:fld>
            <a:endParaRPr lang="en-US"/>
          </a:p>
        </p:txBody>
      </p:sp>
    </p:spTree>
    <p:extLst>
      <p:ext uri="{BB962C8B-B14F-4D97-AF65-F5344CB8AC3E}">
        <p14:creationId xmlns:p14="http://schemas.microsoft.com/office/powerpoint/2010/main" val="309675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17</a:t>
            </a:fld>
            <a:endParaRPr lang="en-US"/>
          </a:p>
        </p:txBody>
      </p:sp>
    </p:spTree>
    <p:extLst>
      <p:ext uri="{BB962C8B-B14F-4D97-AF65-F5344CB8AC3E}">
        <p14:creationId xmlns:p14="http://schemas.microsoft.com/office/powerpoint/2010/main" val="3330465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18</a:t>
            </a:fld>
            <a:endParaRPr lang="en-US"/>
          </a:p>
        </p:txBody>
      </p:sp>
    </p:spTree>
    <p:extLst>
      <p:ext uri="{BB962C8B-B14F-4D97-AF65-F5344CB8AC3E}">
        <p14:creationId xmlns:p14="http://schemas.microsoft.com/office/powerpoint/2010/main" val="996079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A8B35C-7BB8-8D46-9259-9CC3781D5972}" type="slidenum">
              <a:rPr lang="en-US" smtClean="0"/>
              <a:t>19</a:t>
            </a:fld>
            <a:endParaRPr lang="en-US"/>
          </a:p>
        </p:txBody>
      </p:sp>
    </p:spTree>
    <p:extLst>
      <p:ext uri="{BB962C8B-B14F-4D97-AF65-F5344CB8AC3E}">
        <p14:creationId xmlns:p14="http://schemas.microsoft.com/office/powerpoint/2010/main" val="142509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2</a:t>
            </a:fld>
            <a:endParaRPr lang="en-US" dirty="0"/>
          </a:p>
        </p:txBody>
      </p:sp>
    </p:spTree>
    <p:extLst>
      <p:ext uri="{BB962C8B-B14F-4D97-AF65-F5344CB8AC3E}">
        <p14:creationId xmlns:p14="http://schemas.microsoft.com/office/powerpoint/2010/main" val="333046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3</a:t>
            </a:fld>
            <a:endParaRPr lang="en-US" dirty="0"/>
          </a:p>
        </p:txBody>
      </p:sp>
    </p:spTree>
    <p:extLst>
      <p:ext uri="{BB962C8B-B14F-4D97-AF65-F5344CB8AC3E}">
        <p14:creationId xmlns:p14="http://schemas.microsoft.com/office/powerpoint/2010/main" val="2786002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4</a:t>
            </a:fld>
            <a:endParaRPr lang="en-US" dirty="0"/>
          </a:p>
        </p:txBody>
      </p:sp>
    </p:spTree>
    <p:extLst>
      <p:ext uri="{BB962C8B-B14F-4D97-AF65-F5344CB8AC3E}">
        <p14:creationId xmlns:p14="http://schemas.microsoft.com/office/powerpoint/2010/main" val="136425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5</a:t>
            </a:fld>
            <a:endParaRPr lang="en-US" dirty="0"/>
          </a:p>
        </p:txBody>
      </p:sp>
    </p:spTree>
    <p:extLst>
      <p:ext uri="{BB962C8B-B14F-4D97-AF65-F5344CB8AC3E}">
        <p14:creationId xmlns:p14="http://schemas.microsoft.com/office/powerpoint/2010/main" val="275441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6</a:t>
            </a:fld>
            <a:endParaRPr lang="en-US"/>
          </a:p>
        </p:txBody>
      </p:sp>
    </p:spTree>
    <p:extLst>
      <p:ext uri="{BB962C8B-B14F-4D97-AF65-F5344CB8AC3E}">
        <p14:creationId xmlns:p14="http://schemas.microsoft.com/office/powerpoint/2010/main" val="288498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7</a:t>
            </a:fld>
            <a:endParaRPr lang="en-US"/>
          </a:p>
        </p:txBody>
      </p:sp>
    </p:spTree>
    <p:extLst>
      <p:ext uri="{BB962C8B-B14F-4D97-AF65-F5344CB8AC3E}">
        <p14:creationId xmlns:p14="http://schemas.microsoft.com/office/powerpoint/2010/main" val="1145179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8</a:t>
            </a:fld>
            <a:endParaRPr lang="en-US"/>
          </a:p>
        </p:txBody>
      </p:sp>
    </p:spTree>
    <p:extLst>
      <p:ext uri="{BB962C8B-B14F-4D97-AF65-F5344CB8AC3E}">
        <p14:creationId xmlns:p14="http://schemas.microsoft.com/office/powerpoint/2010/main" val="311295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A8B35C-7BB8-8D46-9259-9CC3781D5972}" type="slidenum">
              <a:rPr lang="en-US" smtClean="0"/>
              <a:t>9</a:t>
            </a:fld>
            <a:endParaRPr lang="en-US"/>
          </a:p>
        </p:txBody>
      </p:sp>
    </p:spTree>
    <p:extLst>
      <p:ext uri="{BB962C8B-B14F-4D97-AF65-F5344CB8AC3E}">
        <p14:creationId xmlns:p14="http://schemas.microsoft.com/office/powerpoint/2010/main" val="3736404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D4E51D-3A47-413E-B1BB-BDEF0A99731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75630269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Question or Speech bubble graphic">
            <a:extLst>
              <a:ext uri="{FF2B5EF4-FFF2-40B4-BE49-F238E27FC236}">
                <a16:creationId xmlns:a16="http://schemas.microsoft.com/office/drawing/2014/main" id="{580FA440-5716-DED0-CBB7-9FFB4F010A89}"/>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117098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4 Icon Bullets Horizontal">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F625DE42-6A2A-D745-B1F8-2AF2793533BE}"/>
              </a:ext>
            </a:extLst>
          </p:cNvPr>
          <p:cNvSpPr>
            <a:spLocks noChangeAspect="1"/>
          </p:cNvSpPr>
          <p:nvPr userDrawn="1"/>
        </p:nvSpPr>
        <p:spPr>
          <a:xfrm>
            <a:off x="6303451" y="2986046"/>
            <a:ext cx="781811" cy="7818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33" name="Picture Placeholder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6401325" y="3092344"/>
            <a:ext cx="586063" cy="569214"/>
          </a:xfrm>
          <a:prstGeom prst="ellipse">
            <a:avLst/>
          </a:prstGeom>
          <a:noFill/>
          <a:effectLst/>
        </p:spPr>
        <p:txBody>
          <a:bodyPr anchor="ctr">
            <a:normAutofit/>
          </a:bodyPr>
          <a:lstStyle>
            <a:lvl1pPr marL="0" indent="0" algn="ctr">
              <a:buNone/>
              <a:defRPr sz="900" i="1"/>
            </a:lvl1pPr>
          </a:lstStyle>
          <a:p>
            <a:r>
              <a:rPr lang="en-US" noProof="0" dirty="0"/>
              <a:t>Select Icon</a:t>
            </a:r>
          </a:p>
        </p:txBody>
      </p:sp>
      <p:sp>
        <p:nvSpPr>
          <p:cNvPr id="29" name="Oval 28">
            <a:extLst>
              <a:ext uri="{FF2B5EF4-FFF2-40B4-BE49-F238E27FC236}">
                <a16:creationId xmlns:a16="http://schemas.microsoft.com/office/drawing/2014/main" id="{75F8797D-AFBD-534A-AC82-DE2B7BAECE83}"/>
              </a:ext>
            </a:extLst>
          </p:cNvPr>
          <p:cNvSpPr>
            <a:spLocks noChangeAspect="1"/>
          </p:cNvSpPr>
          <p:nvPr userDrawn="1"/>
        </p:nvSpPr>
        <p:spPr>
          <a:xfrm>
            <a:off x="6303451" y="1449211"/>
            <a:ext cx="781811" cy="7818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30" name="Picture Placeholder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6401325" y="1555509"/>
            <a:ext cx="586063" cy="569214"/>
          </a:xfrm>
          <a:prstGeom prst="ellipse">
            <a:avLst/>
          </a:prstGeom>
          <a:noFill/>
          <a:effectLst/>
        </p:spPr>
        <p:txBody>
          <a:bodyPr anchor="ctr">
            <a:normAutofit/>
          </a:bodyPr>
          <a:lstStyle>
            <a:lvl1pPr marL="0" indent="0" algn="ctr">
              <a:buNone/>
              <a:defRPr sz="9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2227" y="0"/>
            <a:ext cx="9144000" cy="51435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1715316"/>
            <a:ext cx="2579161" cy="1712868"/>
          </a:xfrm>
        </p:spPr>
        <p:txBody>
          <a:bodyPr anchor="ctr"/>
          <a:lstStyle>
            <a:lvl1pPr algn="l">
              <a:defRPr sz="1725" b="0" cap="none"/>
            </a:lvl1pPr>
          </a:lstStyle>
          <a:p>
            <a:r>
              <a:rPr lang="en-US" noProof="0"/>
              <a:t>Click to edit Master title style</a:t>
            </a:r>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4642252" y="1380744"/>
            <a:ext cx="1571285" cy="918792"/>
          </a:xfrm>
        </p:spPr>
        <p:txBody>
          <a:bodyPr anchor="ctr">
            <a:noAutofit/>
          </a:bodyPr>
          <a:lstStyle>
            <a:lvl1pPr marL="0" indent="0" algn="l">
              <a:buNone/>
              <a:defRPr sz="9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7139650" y="1380744"/>
            <a:ext cx="1571285" cy="918792"/>
          </a:xfrm>
        </p:spPr>
        <p:txBody>
          <a:bodyPr anchor="ctr">
            <a:noAutofit/>
          </a:bodyPr>
          <a:lstStyle>
            <a:lvl1pPr marL="0" indent="0" algn="l">
              <a:buNone/>
              <a:defRPr sz="9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4642252" y="2918647"/>
            <a:ext cx="1571285" cy="916608"/>
          </a:xfrm>
        </p:spPr>
        <p:txBody>
          <a:bodyPr anchor="ctr">
            <a:noAutofit/>
          </a:bodyPr>
          <a:lstStyle>
            <a:lvl1pPr marL="0" indent="0" algn="l">
              <a:buNone/>
              <a:defRPr sz="9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7139650" y="2918647"/>
            <a:ext cx="1571285" cy="916608"/>
          </a:xfrm>
        </p:spPr>
        <p:txBody>
          <a:bodyPr anchor="ctr">
            <a:noAutofit/>
          </a:bodyPr>
          <a:lstStyle>
            <a:lvl1pPr marL="0" indent="0" algn="l">
              <a:buNone/>
              <a:defRPr sz="900"/>
            </a:lvl1pPr>
          </a:lstStyle>
          <a:p>
            <a:pPr lvl="0"/>
            <a:r>
              <a:rPr lang="en-US" noProof="0"/>
              <a:t>Edit bullet description</a:t>
            </a:r>
          </a:p>
        </p:txBody>
      </p:sp>
      <p:sp>
        <p:nvSpPr>
          <p:cNvPr id="20" name="Oval 19">
            <a:extLst>
              <a:ext uri="{FF2B5EF4-FFF2-40B4-BE49-F238E27FC236}">
                <a16:creationId xmlns:a16="http://schemas.microsoft.com/office/drawing/2014/main" id="{73963115-25B3-494B-9A13-AC92EFE94C09}"/>
              </a:ext>
            </a:extLst>
          </p:cNvPr>
          <p:cNvSpPr>
            <a:spLocks noChangeAspect="1"/>
          </p:cNvSpPr>
          <p:nvPr userDrawn="1"/>
        </p:nvSpPr>
        <p:spPr>
          <a:xfrm>
            <a:off x="3803247" y="1449211"/>
            <a:ext cx="781811" cy="7818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1" name="Picture Placeholder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3901121" y="1555509"/>
            <a:ext cx="586063" cy="569214"/>
          </a:xfrm>
          <a:prstGeom prst="ellipse">
            <a:avLst/>
          </a:prstGeom>
          <a:noFill/>
          <a:effectLst/>
        </p:spPr>
        <p:txBody>
          <a:bodyPr anchor="ctr">
            <a:normAutofit/>
          </a:bodyPr>
          <a:lstStyle>
            <a:lvl1pPr marL="0" indent="0" algn="ctr">
              <a:buNone/>
              <a:defRPr sz="900" i="1"/>
            </a:lvl1pPr>
          </a:lstStyle>
          <a:p>
            <a:r>
              <a:rPr lang="en-US" noProof="0" dirty="0"/>
              <a:t>Select Icon</a:t>
            </a:r>
          </a:p>
        </p:txBody>
      </p:sp>
      <p:sp>
        <p:nvSpPr>
          <p:cNvPr id="22" name="Oval 21">
            <a:extLst>
              <a:ext uri="{FF2B5EF4-FFF2-40B4-BE49-F238E27FC236}">
                <a16:creationId xmlns:a16="http://schemas.microsoft.com/office/drawing/2014/main" id="{43E569D5-DC38-7C46-95CD-ACFBFBF591A2}"/>
              </a:ext>
            </a:extLst>
          </p:cNvPr>
          <p:cNvSpPr>
            <a:spLocks noChangeAspect="1"/>
          </p:cNvSpPr>
          <p:nvPr userDrawn="1"/>
        </p:nvSpPr>
        <p:spPr>
          <a:xfrm>
            <a:off x="3803247" y="2986046"/>
            <a:ext cx="781811" cy="7818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noProof="0" dirty="0"/>
          </a:p>
        </p:txBody>
      </p:sp>
      <p:sp>
        <p:nvSpPr>
          <p:cNvPr id="24" name="Picture Placeholder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3901121" y="3092344"/>
            <a:ext cx="586063" cy="569214"/>
          </a:xfrm>
          <a:prstGeom prst="ellipse">
            <a:avLst/>
          </a:prstGeom>
          <a:noFill/>
          <a:effectLst/>
        </p:spPr>
        <p:txBody>
          <a:bodyPr anchor="ctr">
            <a:normAutofit/>
          </a:bodyPr>
          <a:lstStyle>
            <a:lvl1pPr marL="0" indent="0" algn="ctr">
              <a:buNone/>
              <a:defRPr sz="900" i="1"/>
            </a:lvl1pPr>
          </a:lstStyle>
          <a:p>
            <a:r>
              <a:rPr lang="en-US" noProof="0" dirty="0"/>
              <a:t>Select Icon</a:t>
            </a:r>
          </a:p>
        </p:txBody>
      </p:sp>
    </p:spTree>
    <p:extLst>
      <p:ext uri="{BB962C8B-B14F-4D97-AF65-F5344CB8AC3E}">
        <p14:creationId xmlns:p14="http://schemas.microsoft.com/office/powerpoint/2010/main" val="382349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vider Slide - Text (Whit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30E4D1E-F920-4137-092C-B85FCC1F73D5}"/>
              </a:ext>
            </a:extLst>
          </p:cNvPr>
          <p:cNvSpPr>
            <a:spLocks noGrp="1"/>
          </p:cNvSpPr>
          <p:nvPr>
            <p:ph type="title" hasCustomPrompt="1"/>
          </p:nvPr>
        </p:nvSpPr>
        <p:spPr>
          <a:xfrm>
            <a:off x="0" y="0"/>
            <a:ext cx="4572000" cy="5143500"/>
          </a:xfrm>
          <a:prstGeom prst="rect">
            <a:avLst/>
          </a:prstGeom>
          <a:solidFill>
            <a:schemeClr val="bg1"/>
          </a:solidFill>
        </p:spPr>
        <p:txBody>
          <a:bodyPr lIns="457200" tIns="274320" rIns="457200" bIns="274320" anchor="ctr"/>
          <a:lstStyle>
            <a:lvl1pPr>
              <a:defRPr sz="3200"/>
            </a:lvl1pPr>
          </a:lstStyle>
          <a:p>
            <a:r>
              <a:rPr lang="en-US" dirty="0"/>
              <a:t>Divider slides can be helpful with organizing your presentation</a:t>
            </a:r>
          </a:p>
        </p:txBody>
      </p:sp>
    </p:spTree>
    <p:extLst>
      <p:ext uri="{BB962C8B-B14F-4D97-AF65-F5344CB8AC3E}">
        <p14:creationId xmlns:p14="http://schemas.microsoft.com/office/powerpoint/2010/main" val="245872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vider Slide -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62507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 Header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F3369E-D815-1E65-D3F4-D04651BF67BC}"/>
              </a:ext>
            </a:extLst>
          </p:cNvPr>
          <p:cNvSpPr/>
          <p:nvPr userDrawn="1"/>
        </p:nvSpPr>
        <p:spPr>
          <a:xfrm>
            <a:off x="1" y="0"/>
            <a:ext cx="9144000" cy="9144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39747"/>
            <a:ext cx="5943600" cy="640080"/>
          </a:xfrm>
          <a:prstGeom prst="rect">
            <a:avLst/>
          </a:prstGeom>
        </p:spPr>
        <p:txBody>
          <a:bodyPr lIns="0" tIns="0" rIns="0" bIns="0" anchor="ctr" anchorCtr="0"/>
          <a:lstStyle>
            <a:lvl1pPr algn="l">
              <a:defRPr sz="2400" b="0" i="0">
                <a:solidFill>
                  <a:srgbClr val="005192"/>
                </a:solidFill>
                <a:latin typeface="Calibri" panose="020F0502020204030204" pitchFamily="34" charset="0"/>
                <a:cs typeface="Calibri" panose="020F0502020204030204" pitchFamily="34" charset="0"/>
              </a:defRPr>
            </a:lvl1pPr>
          </a:lstStyle>
          <a:p>
            <a:r>
              <a:rPr lang="en-US" dirty="0"/>
              <a:t>Title Here (Calibri Regular, 24 PT)</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7B1AAD95-8617-D472-88C4-DFE31C59790C}"/>
              </a:ext>
              <a:ext uri="{C183D7F6-B498-43B3-948B-1728B52AA6E4}">
                <adec:decorative xmlns:adec="http://schemas.microsoft.com/office/drawing/2017/decorative" val="1"/>
              </a:ext>
            </a:extLst>
          </p:cNvPr>
          <p:cNvPicPr>
            <a:picLocks noChangeAspect="1"/>
          </p:cNvPicPr>
          <p:nvPr userDrawn="1"/>
        </p:nvPicPr>
        <p:blipFill rotWithShape="1">
          <a:blip r:embed="rId2"/>
          <a:srcRect l="-13397" t="28782" r="-1" b="30705"/>
          <a:stretch/>
        </p:blipFill>
        <p:spPr>
          <a:xfrm>
            <a:off x="6202045" y="32513"/>
            <a:ext cx="2377440" cy="849374"/>
          </a:xfrm>
          <a:prstGeom prst="rect">
            <a:avLst/>
          </a:prstGeom>
        </p:spPr>
      </p:pic>
    </p:spTree>
    <p:extLst>
      <p:ext uri="{BB962C8B-B14F-4D97-AF65-F5344CB8AC3E}">
        <p14:creationId xmlns:p14="http://schemas.microsoft.com/office/powerpoint/2010/main" val="255731929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 Header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19829E-6A29-24D3-FC38-7186877BD0DD}"/>
              </a:ext>
            </a:extLst>
          </p:cNvPr>
          <p:cNvSpPr/>
          <p:nvPr userDrawn="1"/>
        </p:nvSpPr>
        <p:spPr>
          <a:xfrm>
            <a:off x="1" y="0"/>
            <a:ext cx="9144000" cy="9144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39747"/>
            <a:ext cx="5943600" cy="640080"/>
          </a:xfrm>
          <a:prstGeom prst="rect">
            <a:avLst/>
          </a:prstGeom>
        </p:spPr>
        <p:txBody>
          <a:bodyPr lIns="0" tIns="0" rIns="0" bIns="0" anchor="ctr" anchorCtr="0"/>
          <a:lstStyle>
            <a:lvl1pPr algn="l">
              <a:defRPr sz="2400" b="0" i="0">
                <a:solidFill>
                  <a:srgbClr val="005192"/>
                </a:solidFill>
                <a:latin typeface="Calibri" panose="020F0502020204030204" pitchFamily="34" charset="0"/>
                <a:cs typeface="Calibri" panose="020F0502020204030204" pitchFamily="34" charset="0"/>
              </a:defRPr>
            </a:lvl1pPr>
          </a:lstStyle>
          <a:p>
            <a:r>
              <a:rPr lang="en-US" dirty="0"/>
              <a:t>Title Here (Calibri Regular, 24 PT)</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8213725" cy="3383280"/>
          </a:xfrm>
          <a:prstGeom prst="rect">
            <a:avLst/>
          </a:prstGeom>
        </p:spPr>
        <p:txBody>
          <a:bodyPr lIns="0"/>
          <a:lstStyle>
            <a:lvl1pPr marL="0" indent="0">
              <a:buNone/>
              <a:defRPr/>
            </a:lvl1pPr>
          </a:lstStyle>
          <a:p>
            <a:pPr lvl="0"/>
            <a:r>
              <a:rPr lang="en-US" dirty="0"/>
              <a:t>Click to edit Master text styles</a:t>
            </a:r>
          </a:p>
        </p:txBody>
      </p:sp>
      <p:pic>
        <p:nvPicPr>
          <p:cNvPr id="6" name="Picture 5">
            <a:extLst>
              <a:ext uri="{FF2B5EF4-FFF2-40B4-BE49-F238E27FC236}">
                <a16:creationId xmlns:a16="http://schemas.microsoft.com/office/drawing/2014/main" id="{58A0E967-8363-52DB-4FF4-BE2C074CE795}"/>
              </a:ext>
              <a:ext uri="{C183D7F6-B498-43B3-948B-1728B52AA6E4}">
                <adec:decorative xmlns:adec="http://schemas.microsoft.com/office/drawing/2017/decorative" val="1"/>
              </a:ext>
            </a:extLst>
          </p:cNvPr>
          <p:cNvPicPr>
            <a:picLocks noChangeAspect="1"/>
          </p:cNvPicPr>
          <p:nvPr userDrawn="1"/>
        </p:nvPicPr>
        <p:blipFill rotWithShape="1">
          <a:blip r:embed="rId2"/>
          <a:srcRect l="-13397" t="28782" r="-1" b="30705"/>
          <a:stretch/>
        </p:blipFill>
        <p:spPr>
          <a:xfrm>
            <a:off x="6202045" y="32513"/>
            <a:ext cx="2377440" cy="849374"/>
          </a:xfrm>
          <a:prstGeom prst="rect">
            <a:avLst/>
          </a:prstGeom>
        </p:spPr>
      </p:pic>
    </p:spTree>
    <p:extLst>
      <p:ext uri="{BB962C8B-B14F-4D97-AF65-F5344CB8AC3E}">
        <p14:creationId xmlns:p14="http://schemas.microsoft.com/office/powerpoint/2010/main" val="6981372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 Header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ED1A24-633B-8E49-1BF0-BAC16D64B571}"/>
              </a:ext>
            </a:extLst>
          </p:cNvPr>
          <p:cNvSpPr/>
          <p:nvPr userDrawn="1"/>
        </p:nvSpPr>
        <p:spPr>
          <a:xfrm>
            <a:off x="1" y="0"/>
            <a:ext cx="9144000" cy="9144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Title">
            <a:extLst>
              <a:ext uri="{FF2B5EF4-FFF2-40B4-BE49-F238E27FC236}">
                <a16:creationId xmlns:a16="http://schemas.microsoft.com/office/drawing/2014/main" id="{BBFC146C-8EDA-5FB3-D2D6-FF4B4499838B}"/>
              </a:ext>
            </a:extLst>
          </p:cNvPr>
          <p:cNvSpPr>
            <a:spLocks noGrp="1"/>
          </p:cNvSpPr>
          <p:nvPr>
            <p:ph type="ctrTitle" hasCustomPrompt="1"/>
          </p:nvPr>
        </p:nvSpPr>
        <p:spPr>
          <a:xfrm>
            <a:off x="457198" y="139747"/>
            <a:ext cx="5943600" cy="640080"/>
          </a:xfrm>
          <a:prstGeom prst="rect">
            <a:avLst/>
          </a:prstGeom>
        </p:spPr>
        <p:txBody>
          <a:bodyPr lIns="0" tIns="0" rIns="0" bIns="0" anchor="ctr" anchorCtr="0"/>
          <a:lstStyle>
            <a:lvl1pPr algn="l">
              <a:defRPr sz="2400" b="0" i="0">
                <a:solidFill>
                  <a:srgbClr val="005192"/>
                </a:solidFill>
                <a:latin typeface="Calibri" panose="020F0502020204030204" pitchFamily="34" charset="0"/>
                <a:cs typeface="Calibri" panose="020F0502020204030204" pitchFamily="34" charset="0"/>
              </a:defRPr>
            </a:lvl1pPr>
          </a:lstStyle>
          <a:p>
            <a:r>
              <a:rPr lang="en-US" dirty="0"/>
              <a:t>Title Here (Calibri Regular, 24 PT)</a:t>
            </a:r>
          </a:p>
        </p:txBody>
      </p:sp>
      <p:sp>
        <p:nvSpPr>
          <p:cNvPr id="11" name="Text Placeholder 10">
            <a:extLst>
              <a:ext uri="{FF2B5EF4-FFF2-40B4-BE49-F238E27FC236}">
                <a16:creationId xmlns:a16="http://schemas.microsoft.com/office/drawing/2014/main" id="{409177D4-11EE-AA88-2EA5-DEE94E73DECD}"/>
              </a:ext>
            </a:extLst>
          </p:cNvPr>
          <p:cNvSpPr>
            <a:spLocks noGrp="1"/>
          </p:cNvSpPr>
          <p:nvPr>
            <p:ph type="body" sz="quarter" idx="10"/>
          </p:nvPr>
        </p:nvSpPr>
        <p:spPr>
          <a:xfrm>
            <a:off x="457200" y="1188720"/>
            <a:ext cx="3974951" cy="3383280"/>
          </a:xfrm>
          <a:prstGeom prst="rect">
            <a:avLst/>
          </a:prstGeom>
        </p:spPr>
        <p:txBody>
          <a:bodyPr lIns="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Picture Placeholder 3">
            <a:extLst>
              <a:ext uri="{FF2B5EF4-FFF2-40B4-BE49-F238E27FC236}">
                <a16:creationId xmlns:a16="http://schemas.microsoft.com/office/drawing/2014/main" id="{B601524B-5750-2A57-CE33-70C6F11CB394}"/>
              </a:ext>
            </a:extLst>
          </p:cNvPr>
          <p:cNvSpPr>
            <a:spLocks noGrp="1"/>
          </p:cNvSpPr>
          <p:nvPr>
            <p:ph type="pic" sz="quarter" idx="17" hasCustomPrompt="1"/>
          </p:nvPr>
        </p:nvSpPr>
        <p:spPr>
          <a:xfrm>
            <a:off x="4803291" y="1188720"/>
            <a:ext cx="3977639" cy="3383280"/>
          </a:xfrm>
          <a:prstGeom prst="rect">
            <a:avLst/>
          </a:prstGeom>
        </p:spPr>
        <p:txBody>
          <a:bodyPr/>
          <a:lstStyle>
            <a:lvl1pPr marL="0" indent="0">
              <a:buNone/>
              <a:defRPr sz="1800"/>
            </a:lvl1pPr>
          </a:lstStyle>
          <a:p>
            <a:r>
              <a:rPr lang="en-US" dirty="0"/>
              <a:t>Insert image here</a:t>
            </a:r>
          </a:p>
        </p:txBody>
      </p:sp>
      <p:pic>
        <p:nvPicPr>
          <p:cNvPr id="8" name="Picture 7">
            <a:extLst>
              <a:ext uri="{FF2B5EF4-FFF2-40B4-BE49-F238E27FC236}">
                <a16:creationId xmlns:a16="http://schemas.microsoft.com/office/drawing/2014/main" id="{EB5412E0-E469-3864-3682-EBF6BC48C4F1}"/>
              </a:ext>
              <a:ext uri="{C183D7F6-B498-43B3-948B-1728B52AA6E4}">
                <adec:decorative xmlns:adec="http://schemas.microsoft.com/office/drawing/2017/decorative" val="1"/>
              </a:ext>
            </a:extLst>
          </p:cNvPr>
          <p:cNvPicPr>
            <a:picLocks noChangeAspect="1"/>
          </p:cNvPicPr>
          <p:nvPr userDrawn="1"/>
        </p:nvPicPr>
        <p:blipFill rotWithShape="1">
          <a:blip r:embed="rId2"/>
          <a:srcRect l="-13397" t="28782" r="-1" b="30705"/>
          <a:stretch/>
        </p:blipFill>
        <p:spPr>
          <a:xfrm>
            <a:off x="6202045" y="32513"/>
            <a:ext cx="2377440" cy="849374"/>
          </a:xfrm>
          <a:prstGeom prst="rect">
            <a:avLst/>
          </a:prstGeom>
        </p:spPr>
      </p:pic>
    </p:spTree>
    <p:extLst>
      <p:ext uri="{BB962C8B-B14F-4D97-AF65-F5344CB8AC3E}">
        <p14:creationId xmlns:p14="http://schemas.microsoft.com/office/powerpoint/2010/main" val="190835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BEBEF-5C68-B21A-EB2B-6768F3CC9C9C}"/>
              </a:ext>
            </a:extLst>
          </p:cNvPr>
          <p:cNvSpPr txBox="1">
            <a:spLocks noChangeArrowheads="1"/>
          </p:cNvSpPr>
          <p:nvPr userDrawn="1"/>
        </p:nvSpPr>
        <p:spPr bwMode="auto">
          <a:xfrm>
            <a:off x="762000" y="342900"/>
            <a:ext cx="5410200" cy="4385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900"/>
              </a:spcBef>
              <a:defRPr/>
            </a:pPr>
            <a:endParaRPr lang="en-US" sz="2250" b="1">
              <a:solidFill>
                <a:srgbClr val="002C5F"/>
              </a:solidFill>
              <a:cs typeface="Arial" charset="0"/>
            </a:endParaRPr>
          </a:p>
        </p:txBody>
      </p:sp>
      <p:sp>
        <p:nvSpPr>
          <p:cNvPr id="3" name="Content Placeholder 2"/>
          <p:cNvSpPr>
            <a:spLocks noGrp="1"/>
          </p:cNvSpPr>
          <p:nvPr>
            <p:ph idx="1"/>
          </p:nvPr>
        </p:nvSpPr>
        <p:spPr>
          <a:xfrm>
            <a:off x="838200" y="971550"/>
            <a:ext cx="7848600" cy="3888486"/>
          </a:xfrm>
        </p:spPr>
        <p:txBody>
          <a:bodyPr>
            <a:normAutofit/>
          </a:bodyPr>
          <a:lstStyle>
            <a:lvl1pPr>
              <a:defRPr sz="2100" b="1"/>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867D61F6-882C-EE3D-00DA-3CB9AA720BF7}"/>
              </a:ext>
            </a:extLst>
          </p:cNvPr>
          <p:cNvSpPr>
            <a:spLocks noGrp="1"/>
          </p:cNvSpPr>
          <p:nvPr>
            <p:ph type="sldNum" sz="quarter" idx="10"/>
          </p:nvPr>
        </p:nvSpPr>
        <p:spPr/>
        <p:txBody>
          <a:bodyPr/>
          <a:lstStyle>
            <a:lvl1pPr>
              <a:defRPr/>
            </a:lvl1pPr>
          </a:lstStyle>
          <a:p>
            <a:fld id="{35AD65E4-7DF8-485C-8400-859F5539E06B}" type="slidenum">
              <a:rPr lang="en-US" altLang="en-US"/>
              <a:pPr/>
              <a:t>‹#›</a:t>
            </a:fld>
            <a:endParaRPr lang="en-US" altLang="en-US"/>
          </a:p>
        </p:txBody>
      </p:sp>
    </p:spTree>
    <p:extLst>
      <p:ext uri="{BB962C8B-B14F-4D97-AF65-F5344CB8AC3E}">
        <p14:creationId xmlns:p14="http://schemas.microsoft.com/office/powerpoint/2010/main" val="1582573290"/>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AECD0D-CFBB-0083-1B55-B93280A4A04B}"/>
              </a:ext>
            </a:extLst>
          </p:cNvPr>
          <p:cNvSpPr/>
          <p:nvPr userDrawn="1"/>
        </p:nvSpPr>
        <p:spPr>
          <a:xfrm>
            <a:off x="841376" y="969169"/>
            <a:ext cx="7845425" cy="3888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a:solidFill>
                <a:prstClr val="white"/>
              </a:solidFill>
            </a:endParaRPr>
          </a:p>
        </p:txBody>
      </p:sp>
      <p:sp>
        <p:nvSpPr>
          <p:cNvPr id="3" name="Content Placeholder 2"/>
          <p:cNvSpPr>
            <a:spLocks noGrp="1"/>
          </p:cNvSpPr>
          <p:nvPr>
            <p:ph sz="half" idx="1"/>
          </p:nvPr>
        </p:nvSpPr>
        <p:spPr>
          <a:xfrm>
            <a:off x="914400" y="1143000"/>
            <a:ext cx="3733800" cy="3600450"/>
          </a:xfrm>
        </p:spPr>
        <p:txBody>
          <a:bodyPr/>
          <a:lstStyle>
            <a:lvl1pPr>
              <a:defRPr sz="1800" b="1">
                <a:solidFill>
                  <a:srgbClr val="002C5F"/>
                </a:solidFill>
              </a:defRPr>
            </a:lvl1pPr>
            <a:lvl2pPr>
              <a:defRPr sz="1500">
                <a:solidFill>
                  <a:srgbClr val="002C5F"/>
                </a:solidFill>
              </a:defRPr>
            </a:lvl2pPr>
            <a:lvl3pPr>
              <a:defRPr sz="1350">
                <a:solidFill>
                  <a:srgbClr val="002C5F"/>
                </a:solidFill>
              </a:defRPr>
            </a:lvl3pPr>
            <a:lvl4pPr>
              <a:defRPr sz="1200">
                <a:solidFill>
                  <a:srgbClr val="002C5F"/>
                </a:solidFill>
              </a:defRPr>
            </a:lvl4pPr>
            <a:lvl5pPr>
              <a:defRPr sz="1200">
                <a:solidFill>
                  <a:srgbClr val="002C5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143000"/>
            <a:ext cx="3730752" cy="3600450"/>
          </a:xfrm>
        </p:spPr>
        <p:txBody>
          <a:bodyPr/>
          <a:lstStyle>
            <a:lvl1pPr>
              <a:defRPr sz="1800" b="1">
                <a:solidFill>
                  <a:srgbClr val="002C5F"/>
                </a:solidFill>
              </a:defRPr>
            </a:lvl1pPr>
            <a:lvl2pPr>
              <a:defRPr sz="1500">
                <a:solidFill>
                  <a:srgbClr val="002C5F"/>
                </a:solidFill>
              </a:defRPr>
            </a:lvl2pPr>
            <a:lvl3pPr>
              <a:defRPr sz="1350">
                <a:solidFill>
                  <a:srgbClr val="002C5F"/>
                </a:solidFill>
              </a:defRPr>
            </a:lvl3pPr>
            <a:lvl4pPr>
              <a:defRPr sz="1200">
                <a:solidFill>
                  <a:srgbClr val="002C5F"/>
                </a:solidFill>
              </a:defRPr>
            </a:lvl4pPr>
            <a:lvl5pPr>
              <a:defRPr sz="1200">
                <a:solidFill>
                  <a:srgbClr val="002C5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9DBDE73-E0A0-2D78-7C2B-B7D6B261EB9B}"/>
              </a:ext>
            </a:extLst>
          </p:cNvPr>
          <p:cNvSpPr>
            <a:spLocks noGrp="1"/>
          </p:cNvSpPr>
          <p:nvPr>
            <p:ph type="sldNum" sz="quarter" idx="10"/>
          </p:nvPr>
        </p:nvSpPr>
        <p:spPr/>
        <p:txBody>
          <a:bodyPr/>
          <a:lstStyle>
            <a:lvl1pPr>
              <a:defRPr/>
            </a:lvl1pPr>
          </a:lstStyle>
          <a:p>
            <a:fld id="{7D3B2F23-C6A5-4A6E-83B8-80B0758BB65D}" type="slidenum">
              <a:rPr lang="en-US" altLang="en-US"/>
              <a:pPr/>
              <a:t>‹#›</a:t>
            </a:fld>
            <a:endParaRPr lang="en-US" altLang="en-US"/>
          </a:p>
        </p:txBody>
      </p:sp>
    </p:spTree>
    <p:extLst>
      <p:ext uri="{BB962C8B-B14F-4D97-AF65-F5344CB8AC3E}">
        <p14:creationId xmlns:p14="http://schemas.microsoft.com/office/powerpoint/2010/main" val="2035170244"/>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lank -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16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A5F9C4-219B-4FB6-1530-EA990E3DACD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9237043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332EA4E-6010-0B57-A5E2-DAD47B41DE1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517278652"/>
      </p:ext>
    </p:extLst>
  </p:cSld>
  <p:clrMap bg1="lt1" tx1="dk1" bg2="lt2" tx2="dk2" accent1="accent1" accent2="accent2" accent3="accent3" accent4="accent4" accent5="accent5" accent6="accent6" hlink="hlink" folHlink="folHlink"/>
  <p:sldLayoutIdLst>
    <p:sldLayoutId id="2147483692" r:id="rId1"/>
    <p:sldLayoutId id="2147483695" r:id="rId2"/>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854758-29D1-138D-D750-9D84736A0C89}"/>
              </a:ext>
            </a:extLst>
          </p:cNvPr>
          <p:cNvSpPr>
            <a:spLocks noGrp="1"/>
          </p:cNvSpPr>
          <p:nvPr>
            <p:ph type="body" idx="1"/>
          </p:nvPr>
        </p:nvSpPr>
        <p:spPr>
          <a:xfrm>
            <a:off x="628650" y="1188720"/>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2" name="Slide Number Placeholder 12">
            <a:extLst>
              <a:ext uri="{FF2B5EF4-FFF2-40B4-BE49-F238E27FC236}">
                <a16:creationId xmlns:a16="http://schemas.microsoft.com/office/drawing/2014/main" id="{ACF58855-3F3D-1632-F41D-571BBA6CBD0B}"/>
              </a:ext>
            </a:extLst>
          </p:cNvPr>
          <p:cNvSpPr txBox="1">
            <a:spLocks/>
          </p:cNvSpPr>
          <p:nvPr userDrawn="1"/>
        </p:nvSpPr>
        <p:spPr>
          <a:xfrm>
            <a:off x="6766560" y="4800600"/>
            <a:ext cx="2057400" cy="274637"/>
          </a:xfrm>
          <a:prstGeom prst="rect">
            <a:avLst/>
          </a:prstGeom>
        </p:spPr>
        <p:txBody>
          <a:bodyPr vert="horz" lIns="91440" tIns="45720" rIns="0" bIns="45720" rtlCol="0" anchor="ctr"/>
          <a:lstStyle>
            <a:defPPr>
              <a:defRPr lang="en-US"/>
            </a:defPPr>
            <a:lvl1pPr marL="0" algn="r" defTabSz="685800" rtl="0" eaLnBrk="1" latinLnBrk="0" hangingPunct="1">
              <a:defRPr sz="900" kern="1200">
                <a:solidFill>
                  <a:schemeClr val="tx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 ATIA 2024 Conference  |  </a:t>
            </a:r>
            <a:fld id="{3C227BEB-8A3B-F241-A7E1-855E870BE287}" type="slidenum">
              <a:rPr lang="en-US" smtClean="0"/>
              <a:pPr/>
              <a:t>‹#›</a:t>
            </a:fld>
            <a:endParaRPr lang="en-US" dirty="0"/>
          </a:p>
        </p:txBody>
      </p:sp>
    </p:spTree>
    <p:extLst>
      <p:ext uri="{BB962C8B-B14F-4D97-AF65-F5344CB8AC3E}">
        <p14:creationId xmlns:p14="http://schemas.microsoft.com/office/powerpoint/2010/main" val="3635783895"/>
      </p:ext>
    </p:extLst>
  </p:cSld>
  <p:clrMap bg1="lt1" tx1="dk1" bg2="lt2" tx2="dk2" accent1="accent1" accent2="accent2" accent3="accent3" accent4="accent4" accent5="accent5" accent6="accent6" hlink="hlink" folHlink="folHlink"/>
  <p:sldLayoutIdLst>
    <p:sldLayoutId id="2147483699" r:id="rId1"/>
    <p:sldLayoutId id="2147483711" r:id="rId2"/>
    <p:sldLayoutId id="2147483710" r:id="rId3"/>
    <p:sldLayoutId id="2147483712" r:id="rId4"/>
    <p:sldLayoutId id="214748371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20040" indent="-228600" algn="l" defTabSz="914400" rtl="0" eaLnBrk="1" latinLnBrk="0" hangingPunct="1">
        <a:lnSpc>
          <a:spcPct val="90000"/>
        </a:lnSpc>
        <a:spcBef>
          <a:spcPts val="1000"/>
        </a:spcBef>
        <a:buFont typeface="Wingdings"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86868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3pPr>
      <a:lvl4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34847D-53A9-6B81-1651-C8556F7CD1ED}"/>
              </a:ext>
            </a:extLst>
          </p:cNvPr>
          <p:cNvSpPr/>
          <p:nvPr userDrawn="1"/>
        </p:nvSpPr>
        <p:spPr>
          <a:xfrm>
            <a:off x="1" y="0"/>
            <a:ext cx="9144000" cy="5143500"/>
          </a:xfrm>
          <a:prstGeom prst="rect">
            <a:avLst/>
          </a:prstGeom>
          <a:gradFill>
            <a:gsLst>
              <a:gs pos="0">
                <a:srgbClr val="E1E1E1">
                  <a:alpha val="0"/>
                </a:srgbClr>
              </a:gs>
              <a:gs pos="100000">
                <a:srgbClr val="E1E1E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2309942"/>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716" r:id="rId3"/>
  </p:sldLayoutIdLst>
  <p:hf hdr="0" ftr="0" dt="0"/>
  <p:txStyles>
    <p:titleStyle>
      <a:lvl1pPr algn="l" defTabSz="914400" rtl="0" eaLnBrk="1" latinLnBrk="0" hangingPunct="1">
        <a:lnSpc>
          <a:spcPct val="85000"/>
        </a:lnSpc>
        <a:spcBef>
          <a:spcPct val="0"/>
        </a:spcBef>
        <a:buNone/>
        <a:defRPr sz="40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atia.org/atia-2024-orlando-ceu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AD08-C227-7CD7-9821-5F850FE4D8A4}"/>
              </a:ext>
            </a:extLst>
          </p:cNvPr>
          <p:cNvSpPr>
            <a:spLocks noGrp="1"/>
          </p:cNvSpPr>
          <p:nvPr>
            <p:ph type="title" idx="4294967295"/>
          </p:nvPr>
        </p:nvSpPr>
        <p:spPr>
          <a:xfrm>
            <a:off x="-1028700" y="-2830512"/>
            <a:ext cx="7886700" cy="993775"/>
          </a:xfrm>
        </p:spPr>
        <p:txBody>
          <a:bodyPr>
            <a:normAutofit fontScale="90000"/>
          </a:bodyPr>
          <a:lstStyle/>
          <a:p>
            <a:r>
              <a:rPr lang="en-US" dirty="0">
                <a:solidFill>
                  <a:srgbClr val="262626"/>
                </a:solidFill>
              </a:rPr>
              <a:t>ATIA</a:t>
            </a:r>
            <a:r>
              <a:rPr lang="en-US" baseline="0" dirty="0">
                <a:solidFill>
                  <a:srgbClr val="262626"/>
                </a:solidFill>
              </a:rPr>
              <a:t> 2024 Conference</a:t>
            </a:r>
            <a:br>
              <a:rPr lang="en-US" baseline="0" dirty="0">
                <a:solidFill>
                  <a:srgbClr val="262626"/>
                </a:solidFill>
              </a:rPr>
            </a:br>
            <a:r>
              <a:rPr lang="en-US" dirty="0">
                <a:solidFill>
                  <a:srgbClr val="262626"/>
                </a:solidFill>
              </a:rPr>
              <a:t>Orlando World Center Marriot + Virtual</a:t>
            </a:r>
          </a:p>
        </p:txBody>
      </p:sp>
    </p:spTree>
    <p:extLst>
      <p:ext uri="{BB962C8B-B14F-4D97-AF65-F5344CB8AC3E}">
        <p14:creationId xmlns:p14="http://schemas.microsoft.com/office/powerpoint/2010/main" val="3800434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On the Fly Accommodations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pPr>
              <a:lnSpc>
                <a:spcPct val="100000"/>
              </a:lnSpc>
              <a:spcAft>
                <a:spcPts val="600"/>
              </a:spcAft>
            </a:pPr>
            <a:r>
              <a:rPr lang="en-US" b="1" dirty="0"/>
              <a:t>TWA-01  </a:t>
            </a:r>
          </a:p>
          <a:p>
            <a:pPr>
              <a:lnSpc>
                <a:spcPct val="100000"/>
              </a:lnSpc>
              <a:spcAft>
                <a:spcPts val="600"/>
              </a:spcAft>
            </a:pPr>
            <a:r>
              <a:rPr lang="en-US" b="1" dirty="0"/>
              <a:t>Brian Norton, Easter Seals Crossroads </a:t>
            </a:r>
          </a:p>
          <a:p>
            <a:pPr>
              <a:lnSpc>
                <a:spcPct val="100000"/>
              </a:lnSpc>
              <a:spcAft>
                <a:spcPts val="600"/>
              </a:spcAft>
            </a:pPr>
            <a:r>
              <a:rPr lang="en-US" b="1" dirty="0"/>
              <a:t>Mr. Joshua Anderson, Easter Seals Crossroads</a:t>
            </a:r>
          </a:p>
          <a:p>
            <a:pPr>
              <a:lnSpc>
                <a:spcPct val="100000"/>
              </a:lnSpc>
              <a:spcAft>
                <a:spcPts val="600"/>
              </a:spcAft>
            </a:pPr>
            <a:r>
              <a:rPr lang="en-US" dirty="0"/>
              <a:t>What is an accommodation: Where do I start? Will it make a difference? Who can help? In this session you will showcase your creative, out-of-the-box thinking and learn important ingredients and concepts for implementing successful solutions in your workplace or others.</a:t>
            </a:r>
            <a:endParaRPr lang="en-US" sz="1800" dirty="0">
              <a:solidFill>
                <a:srgbClr val="0076C3"/>
              </a:solidFill>
            </a:endParaRPr>
          </a:p>
        </p:txBody>
      </p:sp>
    </p:spTree>
    <p:extLst>
      <p:ext uri="{BB962C8B-B14F-4D97-AF65-F5344CB8AC3E}">
        <p14:creationId xmlns:p14="http://schemas.microsoft.com/office/powerpoint/2010/main" val="149738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Accommodating Educational Professionals: Meeting Workplace Needs with AT</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pPr>
              <a:lnSpc>
                <a:spcPct val="100000"/>
              </a:lnSpc>
            </a:pPr>
            <a:r>
              <a:rPr lang="en-US" b="1" dirty="0"/>
              <a:t>TWA-05  </a:t>
            </a:r>
          </a:p>
          <a:p>
            <a:pPr>
              <a:lnSpc>
                <a:spcPct val="100000"/>
              </a:lnSpc>
              <a:spcBef>
                <a:spcPts val="0"/>
              </a:spcBef>
            </a:pPr>
            <a:r>
              <a:rPr lang="en-US" b="1" dirty="0"/>
              <a:t>Lisa Mathess, Job Accommodation Network  </a:t>
            </a:r>
          </a:p>
          <a:p>
            <a:pPr>
              <a:lnSpc>
                <a:spcPct val="100000"/>
              </a:lnSpc>
              <a:spcBef>
                <a:spcPts val="0"/>
              </a:spcBef>
            </a:pPr>
            <a:r>
              <a:rPr lang="en-US" b="1" dirty="0"/>
              <a:t>Teresa Goddard, Job Accommodation Network (JAN)  </a:t>
            </a:r>
          </a:p>
          <a:p>
            <a:pPr>
              <a:lnSpc>
                <a:spcPct val="100000"/>
              </a:lnSpc>
              <a:spcBef>
                <a:spcPts val="0"/>
              </a:spcBef>
            </a:pPr>
            <a:r>
              <a:rPr lang="en-US" b="1" dirty="0"/>
              <a:t>Julie Davis, Job Accommodation Network</a:t>
            </a:r>
          </a:p>
          <a:p>
            <a:pPr>
              <a:lnSpc>
                <a:spcPct val="100000"/>
              </a:lnSpc>
            </a:pPr>
            <a:r>
              <a:rPr lang="en-US" sz="1800" dirty="0"/>
              <a:t>Educational professionals must perform a variety of tasks with a high level of skills. In order to perform effectively, teachers with disabilities may require accommodations tailored to both their needs and the requirements of the educational setting. Combining assistive technology-based approaches with policy and schedule-based accommodations can lead to successful outcomes, by avoiding the need for reassignment and preventing unnecessary retirements and career changes. In this presentation we will present data on the costs and benefits of workplace accommodation as well as scenarios from case data in which educators with disabilities were effectively accommodated via various modalities.</a:t>
            </a:r>
            <a:endParaRPr lang="en-US" sz="1600" dirty="0">
              <a:solidFill>
                <a:srgbClr val="0076C3"/>
              </a:solidFill>
            </a:endParaRPr>
          </a:p>
        </p:txBody>
      </p:sp>
    </p:spTree>
    <p:extLst>
      <p:ext uri="{BB962C8B-B14F-4D97-AF65-F5344CB8AC3E}">
        <p14:creationId xmlns:p14="http://schemas.microsoft.com/office/powerpoint/2010/main" val="91500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Getting Serious About Transition and Self-Determination with Cognitopia</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pPr>
              <a:lnSpc>
                <a:spcPct val="100000"/>
              </a:lnSpc>
            </a:pPr>
            <a:r>
              <a:rPr lang="en-US" b="1" dirty="0"/>
              <a:t>TWA-14  </a:t>
            </a:r>
          </a:p>
          <a:p>
            <a:pPr>
              <a:lnSpc>
                <a:spcPct val="100000"/>
              </a:lnSpc>
              <a:spcBef>
                <a:spcPts val="0"/>
              </a:spcBef>
            </a:pPr>
            <a:r>
              <a:rPr lang="en-US" b="1" dirty="0"/>
              <a:t>Dr. Tom Keating, Cognitopia  </a:t>
            </a:r>
          </a:p>
          <a:p>
            <a:pPr>
              <a:lnSpc>
                <a:spcPct val="100000"/>
              </a:lnSpc>
              <a:spcBef>
                <a:spcPts val="0"/>
              </a:spcBef>
            </a:pPr>
            <a:r>
              <a:rPr lang="en-US" b="1" dirty="0"/>
              <a:t>Kelly Fonner, Fonner Consulting  </a:t>
            </a:r>
          </a:p>
          <a:p>
            <a:pPr>
              <a:lnSpc>
                <a:spcPct val="100000"/>
              </a:lnSpc>
              <a:spcBef>
                <a:spcPts val="0"/>
              </a:spcBef>
            </a:pPr>
            <a:r>
              <a:rPr lang="en-US" b="1" dirty="0"/>
              <a:t>Ms. Beth Poss, Beth Poss</a:t>
            </a:r>
          </a:p>
          <a:p>
            <a:pPr>
              <a:lnSpc>
                <a:spcPct val="100000"/>
              </a:lnSpc>
            </a:pPr>
            <a:r>
              <a:rPr lang="en-US" sz="1800" dirty="0"/>
              <a:t>This session introduces attendees to the Cognitopia Platform for Self-Determination, including its incorporation of universal design and web accessibility principles and the ways in which it fosters independence while enhancing the efforts of teachers, parents, and other team members. This overview is followed by presentation and discussion of three case studies illustrating the impact of platform use on the lives of transition students and adults with autism and intellectual disabilities and those who support them. We will also discuss the implications of these tools for aging users who may benefit from better supports for self-management, executive functioning, and team coordination.</a:t>
            </a:r>
            <a:endParaRPr lang="en-US" sz="1600" dirty="0">
              <a:solidFill>
                <a:srgbClr val="0076C3"/>
              </a:solidFill>
            </a:endParaRPr>
          </a:p>
        </p:txBody>
      </p:sp>
    </p:spTree>
    <p:extLst>
      <p:ext uri="{BB962C8B-B14F-4D97-AF65-F5344CB8AC3E}">
        <p14:creationId xmlns:p14="http://schemas.microsoft.com/office/powerpoint/2010/main" val="266016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Advocating and Determined: How to Increase Self-awareness and Autonomy for Young Adults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990600"/>
            <a:ext cx="8213725" cy="3383280"/>
          </a:xfrm>
        </p:spPr>
        <p:txBody>
          <a:bodyPr vert="horz" lIns="0" tIns="45720" rIns="91440" bIns="45720" rtlCol="0" anchor="t">
            <a:noAutofit/>
          </a:bodyPr>
          <a:lstStyle/>
          <a:p>
            <a:pPr>
              <a:lnSpc>
                <a:spcPct val="100000"/>
              </a:lnSpc>
            </a:pPr>
            <a:r>
              <a:rPr lang="en-US" b="1" dirty="0"/>
              <a:t>TWA-13  </a:t>
            </a:r>
          </a:p>
          <a:p>
            <a:pPr>
              <a:lnSpc>
                <a:spcPct val="100000"/>
              </a:lnSpc>
              <a:spcBef>
                <a:spcPts val="0"/>
              </a:spcBef>
            </a:pPr>
            <a:r>
              <a:rPr lang="en-US" b="1" dirty="0"/>
              <a:t>Ms. Sayard Bass, SWCCCASE</a:t>
            </a:r>
          </a:p>
          <a:p>
            <a:pPr>
              <a:lnSpc>
                <a:spcPct val="100000"/>
              </a:lnSpc>
              <a:spcBef>
                <a:spcPts val="0"/>
              </a:spcBef>
            </a:pPr>
            <a:r>
              <a:rPr lang="en-US" sz="1600" dirty="0"/>
              <a:t>As students prepare to leave the K-12 environment many things change. They are ready for work, dorms, parties, whatever may come their way. Freedom. For our students who utilize assistive technology, and those with IEPs and 504s there is an additional freedom, setting your own goals. When assistive technology is involved there are many ways we can integrate teaching students to take control in the areas of goal setting and contributing to their own plans and future. Beyond the tool there is much we can influence to ensure student success as they graduate and move into a future they have made their goal. We have the evidence that increased knowledge of assistive technology makes students more successful in post-secondary environments. We have the ability to implement and </a:t>
            </a:r>
            <a:r>
              <a:rPr lang="en-US" sz="1600"/>
              <a:t>capacity to build </a:t>
            </a:r>
            <a:r>
              <a:rPr lang="en-US" sz="1600" dirty="0"/>
              <a:t>robust assistive technology consideration. In learning about transition we create a bridge where the IEP team (student, parents, staff) can be involved in implementing assistive technology and using these tools to set goals for post secondary life. Transition and Assistive technology are very intertwined for students in this life changing period. Come become more informed to strengthen your practice to empower your students and teams.</a:t>
            </a:r>
            <a:endParaRPr lang="en-US" sz="1400" dirty="0">
              <a:solidFill>
                <a:srgbClr val="0076C3"/>
              </a:solidFill>
            </a:endParaRPr>
          </a:p>
        </p:txBody>
      </p:sp>
    </p:spTree>
    <p:extLst>
      <p:ext uri="{BB962C8B-B14F-4D97-AF65-F5344CB8AC3E}">
        <p14:creationId xmlns:p14="http://schemas.microsoft.com/office/powerpoint/2010/main" val="578067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Back on Track with the Interactive Process: When Accommodations Go Off the Rails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27760"/>
            <a:ext cx="8213725" cy="3383280"/>
          </a:xfrm>
        </p:spPr>
        <p:txBody>
          <a:bodyPr vert="horz" lIns="0" tIns="45720" rIns="91440" bIns="45720" rtlCol="0" anchor="t">
            <a:noAutofit/>
          </a:bodyPr>
          <a:lstStyle/>
          <a:p>
            <a:pPr>
              <a:lnSpc>
                <a:spcPct val="100000"/>
              </a:lnSpc>
            </a:pPr>
            <a:r>
              <a:rPr lang="en-US" b="1" dirty="0"/>
              <a:t>TWA-02  </a:t>
            </a:r>
          </a:p>
          <a:p>
            <a:pPr>
              <a:lnSpc>
                <a:spcPct val="100000"/>
              </a:lnSpc>
              <a:spcBef>
                <a:spcPts val="0"/>
              </a:spcBef>
            </a:pPr>
            <a:r>
              <a:rPr lang="en-US" b="1" dirty="0"/>
              <a:t>Teresa Goddard, Job Accommodation Network (JAN) </a:t>
            </a:r>
          </a:p>
          <a:p>
            <a:pPr>
              <a:lnSpc>
                <a:spcPct val="100000"/>
              </a:lnSpc>
              <a:spcBef>
                <a:spcPts val="0"/>
              </a:spcBef>
            </a:pPr>
            <a:r>
              <a:rPr lang="en-US" b="1" dirty="0"/>
              <a:t>Lisa Mathess, Job Accommodation Network</a:t>
            </a:r>
          </a:p>
          <a:p>
            <a:pPr>
              <a:lnSpc>
                <a:spcPct val="100000"/>
              </a:lnSpc>
              <a:spcBef>
                <a:spcPts val="0"/>
              </a:spcBef>
            </a:pPr>
            <a:r>
              <a:rPr lang="en-US" sz="1800" dirty="0"/>
              <a:t>This training offers an in depth look at applying JAN’s six-step interactive process to resolve perplexing accommodation scenarios. Participants will discuss strategies for overcoming various accommodation challenges including: training supervisors on how to appropriately recognize and respond to both routine and atypical accommodation requests; avoiding common missteps when gathering medical documentation; addressing policy conflicts; proposing alternate accommodation ideas; implementing interim and trial accommodations; addressing effectiveness; transition planning; and integrating assistive technologies into existing workflows. Using real life accommodation examples drawn from JAN case data, presenters will illustrate practical approaches for balancing the needs of both employers and workers with disabilities.</a:t>
            </a:r>
            <a:endParaRPr lang="en-US" sz="1600" dirty="0">
              <a:solidFill>
                <a:srgbClr val="0076C3"/>
              </a:solidFill>
            </a:endParaRPr>
          </a:p>
        </p:txBody>
      </p:sp>
    </p:spTree>
    <p:extLst>
      <p:ext uri="{BB962C8B-B14F-4D97-AF65-F5344CB8AC3E}">
        <p14:creationId xmlns:p14="http://schemas.microsoft.com/office/powerpoint/2010/main" val="1200531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Assistive Technologies to help Organization &amp; Productivity</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27760"/>
            <a:ext cx="8213725" cy="3383280"/>
          </a:xfrm>
        </p:spPr>
        <p:txBody>
          <a:bodyPr vert="horz" lIns="0" tIns="45720" rIns="91440" bIns="45720" rtlCol="0" anchor="t">
            <a:noAutofit/>
          </a:bodyPr>
          <a:lstStyle/>
          <a:p>
            <a:pPr>
              <a:lnSpc>
                <a:spcPct val="100000"/>
              </a:lnSpc>
              <a:spcAft>
                <a:spcPts val="600"/>
              </a:spcAft>
            </a:pPr>
            <a:r>
              <a:rPr lang="en-US" b="1" dirty="0"/>
              <a:t>TWA-12  </a:t>
            </a:r>
          </a:p>
          <a:p>
            <a:pPr>
              <a:lnSpc>
                <a:spcPct val="100000"/>
              </a:lnSpc>
              <a:spcAft>
                <a:spcPts val="600"/>
              </a:spcAft>
            </a:pPr>
            <a:r>
              <a:rPr lang="en-US" b="1" dirty="0"/>
              <a:t>Mr. Kevin Grogg, Ernst &amp; Young</a:t>
            </a:r>
          </a:p>
          <a:p>
            <a:pPr>
              <a:lnSpc>
                <a:spcPct val="100000"/>
              </a:lnSpc>
              <a:spcAft>
                <a:spcPts val="600"/>
              </a:spcAft>
            </a:pPr>
            <a:r>
              <a:rPr lang="en-US" dirty="0"/>
              <a:t>Since the start of the pandemic, the greatest percentage increase in assistive technology (AT) cases within EY has involved difficulties with focus, organization, priorities, and time management. Before March 2020, the AT team averaged one call per week in these areas. Currently, it’s closer to one case per day. This presentation will demonstrate the individualized solutions produced through brainstorming sessions between the AT team at EY and customers.</a:t>
            </a:r>
            <a:endParaRPr lang="en-US" sz="1800" dirty="0">
              <a:solidFill>
                <a:srgbClr val="0076C3"/>
              </a:solidFill>
            </a:endParaRPr>
          </a:p>
        </p:txBody>
      </p:sp>
    </p:spTree>
    <p:extLst>
      <p:ext uri="{BB962C8B-B14F-4D97-AF65-F5344CB8AC3E}">
        <p14:creationId xmlns:p14="http://schemas.microsoft.com/office/powerpoint/2010/main" val="44362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Combining DIY and Purchased AT for Possible Workplace Solutions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pPr>
              <a:lnSpc>
                <a:spcPct val="100000"/>
              </a:lnSpc>
              <a:spcAft>
                <a:spcPts val="600"/>
              </a:spcAft>
            </a:pPr>
            <a:r>
              <a:rPr lang="en-US" b="1" dirty="0"/>
              <a:t>TWA-09</a:t>
            </a:r>
          </a:p>
          <a:p>
            <a:pPr>
              <a:lnSpc>
                <a:spcPct val="100000"/>
              </a:lnSpc>
              <a:spcAft>
                <a:spcPts val="600"/>
              </a:spcAft>
            </a:pPr>
            <a:r>
              <a:rPr lang="en-US" b="1" dirty="0"/>
              <a:t>Mrs. Julie Dutchess, North Carolina Assistive Technology Program (NCATP)</a:t>
            </a:r>
          </a:p>
          <a:p>
            <a:pPr>
              <a:lnSpc>
                <a:spcPct val="100000"/>
              </a:lnSpc>
              <a:spcAft>
                <a:spcPts val="600"/>
              </a:spcAft>
            </a:pPr>
            <a:r>
              <a:rPr lang="en-US" dirty="0"/>
              <a:t>The presentation focuses on combining DIY and low to high tech AT for possible workplace solutions in various settings. Multiple DIY materials will be discussed as well as several AT items used to assist individuals of various abilities (sensory, cognitive, physical, mental health). The presenter will utilize videos, images, case studies and physical AT items to highlight ways to implement AT in the workplace throughout the presentation.</a:t>
            </a:r>
          </a:p>
        </p:txBody>
      </p:sp>
    </p:spTree>
    <p:extLst>
      <p:ext uri="{BB962C8B-B14F-4D97-AF65-F5344CB8AC3E}">
        <p14:creationId xmlns:p14="http://schemas.microsoft.com/office/powerpoint/2010/main" val="4230431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27D-042C-6028-46F4-9A2A1D598AEF}"/>
              </a:ext>
            </a:extLst>
          </p:cNvPr>
          <p:cNvSpPr>
            <a:spLocks noGrp="1"/>
          </p:cNvSpPr>
          <p:nvPr>
            <p:ph type="title"/>
          </p:nvPr>
        </p:nvSpPr>
        <p:spPr/>
        <p:txBody>
          <a:bodyPr/>
          <a:lstStyle/>
          <a:p>
            <a:pPr>
              <a:spcBef>
                <a:spcPts val="1000"/>
              </a:spcBef>
              <a:spcAft>
                <a:spcPts val="600"/>
              </a:spcAft>
            </a:pPr>
            <a:r>
              <a:rPr lang="en-US" sz="3000" dirty="0"/>
              <a:t>Hot Topics:</a:t>
            </a:r>
            <a:br>
              <a:rPr lang="en-US" sz="3000" dirty="0"/>
            </a:br>
            <a:br>
              <a:rPr lang="en-US" sz="3000" b="0" dirty="0"/>
            </a:br>
            <a:r>
              <a:rPr lang="en-US" sz="2800" b="0" dirty="0"/>
              <a:t>XR Accessibility</a:t>
            </a:r>
            <a:br>
              <a:rPr lang="en-US" sz="2800" b="0" dirty="0"/>
            </a:br>
            <a:r>
              <a:rPr lang="en-US" sz="2800" b="0" dirty="0"/>
              <a:t>AI and the future of work</a:t>
            </a:r>
            <a:br>
              <a:rPr lang="en-US" sz="2800" b="0" dirty="0"/>
            </a:br>
            <a:r>
              <a:rPr lang="en-US" sz="2800" b="0" dirty="0"/>
              <a:t>Telework requests</a:t>
            </a:r>
            <a:br>
              <a:rPr lang="en-US" sz="3000" dirty="0"/>
            </a:br>
            <a:endParaRPr lang="en-US" sz="2000" dirty="0"/>
          </a:p>
        </p:txBody>
      </p:sp>
    </p:spTree>
    <p:extLst>
      <p:ext uri="{BB962C8B-B14F-4D97-AF65-F5344CB8AC3E}">
        <p14:creationId xmlns:p14="http://schemas.microsoft.com/office/powerpoint/2010/main" val="286165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estions">
            <a:extLst>
              <a:ext uri="{FF2B5EF4-FFF2-40B4-BE49-F238E27FC236}">
                <a16:creationId xmlns:a16="http://schemas.microsoft.com/office/drawing/2014/main" id="{BDBD4601-7305-8FC1-3C67-135353D0E6AF}"/>
              </a:ext>
            </a:extLst>
          </p:cNvPr>
          <p:cNvSpPr txBox="1">
            <a:spLocks noGrp="1"/>
          </p:cNvSpPr>
          <p:nvPr>
            <p:ph type="title" idx="4294967295"/>
          </p:nvPr>
        </p:nvSpPr>
        <p:spPr>
          <a:xfrm>
            <a:off x="2430966" y="992460"/>
            <a:ext cx="4282067" cy="2297150"/>
          </a:xfrm>
          <a:prstGeom prst="rect">
            <a:avLst/>
          </a:prstGeom>
          <a:noFill/>
          <a:ln>
            <a:noFill/>
            <a:prst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n-lt"/>
                <a:ea typeface="+mn-ea"/>
                <a:cs typeface="+mn-cs"/>
              </a:rPr>
              <a:t>Questions</a:t>
            </a:r>
          </a:p>
        </p:txBody>
      </p:sp>
    </p:spTree>
    <p:extLst>
      <p:ext uri="{BB962C8B-B14F-4D97-AF65-F5344CB8AC3E}">
        <p14:creationId xmlns:p14="http://schemas.microsoft.com/office/powerpoint/2010/main" val="3268639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B47F028F-CAD8-1850-CB2E-A7E1A7B840D2}"/>
              </a:ext>
            </a:extLst>
          </p:cNvPr>
          <p:cNvSpPr txBox="1">
            <a:spLocks noGrp="1"/>
          </p:cNvSpPr>
          <p:nvPr>
            <p:ph type="title" idx="4294967295"/>
          </p:nvPr>
        </p:nvSpPr>
        <p:spPr>
          <a:xfrm>
            <a:off x="3161935" y="2156252"/>
            <a:ext cx="2820131"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n-lt"/>
                <a:ea typeface="+mn-ea"/>
                <a:cs typeface="+mn-cs"/>
              </a:rPr>
              <a:t>Thank You</a:t>
            </a:r>
          </a:p>
        </p:txBody>
      </p:sp>
    </p:spTree>
    <p:extLst>
      <p:ext uri="{BB962C8B-B14F-4D97-AF65-F5344CB8AC3E}">
        <p14:creationId xmlns:p14="http://schemas.microsoft.com/office/powerpoint/2010/main" val="423919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927D-042C-6028-46F4-9A2A1D598AEF}"/>
              </a:ext>
            </a:extLst>
          </p:cNvPr>
          <p:cNvSpPr>
            <a:spLocks noGrp="1"/>
          </p:cNvSpPr>
          <p:nvPr>
            <p:ph type="title"/>
          </p:nvPr>
        </p:nvSpPr>
        <p:spPr>
          <a:xfrm>
            <a:off x="0" y="0"/>
            <a:ext cx="4572000" cy="5143500"/>
          </a:xfrm>
        </p:spPr>
        <p:txBody>
          <a:bodyPr/>
          <a:lstStyle/>
          <a:p>
            <a:pPr algn="ctr"/>
            <a:r>
              <a:rPr lang="en-US" sz="3000" dirty="0"/>
              <a:t>Transition and Workplace Accessibility: </a:t>
            </a:r>
            <a:br>
              <a:rPr lang="en-US" sz="3000" dirty="0"/>
            </a:br>
            <a:r>
              <a:rPr lang="en-US" sz="3000" dirty="0"/>
              <a:t>What’s New in 2024?</a:t>
            </a:r>
            <a:br>
              <a:rPr lang="en-US" sz="3000" dirty="0"/>
            </a:br>
            <a:r>
              <a:rPr lang="en-US" sz="1200" dirty="0"/>
              <a:t> </a:t>
            </a:r>
            <a:br>
              <a:rPr lang="en-US" sz="3000" dirty="0"/>
            </a:br>
            <a:r>
              <a:rPr lang="en-US" sz="1800" dirty="0"/>
              <a:t>TWA-08</a:t>
            </a:r>
            <a:br>
              <a:rPr lang="en-US" sz="3000" dirty="0"/>
            </a:br>
            <a:r>
              <a:rPr lang="en-US" sz="1800" dirty="0"/>
              <a:t> </a:t>
            </a:r>
            <a:br>
              <a:rPr lang="en-US" sz="3000" dirty="0"/>
            </a:br>
            <a:br>
              <a:rPr lang="en-US" sz="2000" dirty="0"/>
            </a:br>
            <a:r>
              <a:rPr lang="en-US" sz="2000" dirty="0"/>
              <a:t>Teresa Goddard, JAN</a:t>
            </a:r>
            <a:br>
              <a:rPr lang="en-US" sz="2000" dirty="0"/>
            </a:br>
            <a:r>
              <a:rPr lang="en-US" sz="2000" dirty="0"/>
              <a:t>Dr. Luis Perez, CAST</a:t>
            </a:r>
            <a:br>
              <a:rPr lang="en-US" sz="2000" dirty="0"/>
            </a:br>
            <a:br>
              <a:rPr lang="en-US" sz="2000" dirty="0"/>
            </a:br>
            <a:endParaRPr lang="en-US" sz="2000" dirty="0"/>
          </a:p>
        </p:txBody>
      </p:sp>
    </p:spTree>
    <p:extLst>
      <p:ext uri="{BB962C8B-B14F-4D97-AF65-F5344CB8AC3E}">
        <p14:creationId xmlns:p14="http://schemas.microsoft.com/office/powerpoint/2010/main" val="975978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2283D4-D4E4-F542-AB5D-7E9AA04C3FFC}"/>
              </a:ext>
            </a:extLst>
          </p:cNvPr>
          <p:cNvSpPr>
            <a:spLocks noGrp="1"/>
          </p:cNvSpPr>
          <p:nvPr>
            <p:ph type="ctrTitle"/>
          </p:nvPr>
        </p:nvSpPr>
        <p:spPr/>
        <p:txBody>
          <a:bodyPr/>
          <a:lstStyle/>
          <a:p>
            <a:r>
              <a:rPr lang="en-US" dirty="0"/>
              <a:t>Speaker Disclosure</a:t>
            </a:r>
          </a:p>
        </p:txBody>
      </p:sp>
      <p:sp>
        <p:nvSpPr>
          <p:cNvPr id="3" name="Text Placeholder 2">
            <a:extLst>
              <a:ext uri="{FF2B5EF4-FFF2-40B4-BE49-F238E27FC236}">
                <a16:creationId xmlns:a16="http://schemas.microsoft.com/office/drawing/2014/main" id="{4957BFC6-A64E-D0CF-28EB-78B4A1D694EB}"/>
              </a:ext>
            </a:extLst>
          </p:cNvPr>
          <p:cNvSpPr>
            <a:spLocks noGrp="1"/>
          </p:cNvSpPr>
          <p:nvPr>
            <p:ph type="body" sz="quarter" idx="10"/>
          </p:nvPr>
        </p:nvSpPr>
        <p:spPr>
          <a:xfrm>
            <a:off x="457200" y="1188720"/>
            <a:ext cx="8213725" cy="3383280"/>
          </a:xfrm>
        </p:spPr>
        <p:txBody>
          <a:bodyPr/>
          <a:lstStyle/>
          <a:p>
            <a:pPr marL="0" indent="0">
              <a:lnSpc>
                <a:spcPct val="100000"/>
              </a:lnSpc>
              <a:buNone/>
            </a:pPr>
            <a:r>
              <a:rPr lang="en-US" b="1" dirty="0"/>
              <a:t>Teresa Goddard </a:t>
            </a:r>
            <a:r>
              <a:rPr lang="en-US" dirty="0"/>
              <a:t>has financial and non-financial relationships to disclose. </a:t>
            </a:r>
            <a:r>
              <a:rPr lang="en-US" i="1" dirty="0"/>
              <a:t>[employment salary &amp; ATIA strand advisor]</a:t>
            </a:r>
          </a:p>
          <a:p>
            <a:pPr marL="0" indent="0">
              <a:lnSpc>
                <a:spcPct val="100000"/>
              </a:lnSpc>
              <a:buNone/>
            </a:pPr>
            <a:endParaRPr lang="en-US" i="1" dirty="0"/>
          </a:p>
          <a:p>
            <a:pPr marL="0" indent="0">
              <a:lnSpc>
                <a:spcPct val="100000"/>
              </a:lnSpc>
              <a:buNone/>
            </a:pPr>
            <a:r>
              <a:rPr lang="en-US" b="1" dirty="0"/>
              <a:t>Dr. Luis Perez </a:t>
            </a:r>
            <a:r>
              <a:rPr lang="en-US" dirty="0"/>
              <a:t>has financial relationships to disclose. </a:t>
            </a:r>
            <a:r>
              <a:rPr lang="en-US" i="1" dirty="0"/>
              <a:t>[employment salary &amp; ATIA strand advisor]</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369890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Learning Objectives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a:lstStyle/>
          <a:p>
            <a:pPr>
              <a:lnSpc>
                <a:spcPct val="100000"/>
              </a:lnSpc>
              <a:spcAft>
                <a:spcPts val="1200"/>
              </a:spcAft>
            </a:pPr>
            <a:r>
              <a:rPr lang="en-US" dirty="0"/>
              <a:t>Discuss one or more trends highlighted in sessions related to transition and workplace accessibility.</a:t>
            </a:r>
          </a:p>
          <a:p>
            <a:pPr>
              <a:lnSpc>
                <a:spcPct val="100000"/>
              </a:lnSpc>
              <a:spcAft>
                <a:spcPts val="1200"/>
              </a:spcAft>
            </a:pPr>
            <a:r>
              <a:rPr lang="en-US" sz="1800" dirty="0">
                <a:effectLst/>
                <a:latin typeface="Helvetica" panose="020B0604020202020204" pitchFamily="34" charset="0"/>
                <a:ea typeface="Times New Roman" panose="02020603050405020304" pitchFamily="18" charset="0"/>
              </a:rPr>
              <a:t>Describe one or more scenarios that feature transition and workplace accessibility AT options.</a:t>
            </a:r>
          </a:p>
          <a:p>
            <a:pPr>
              <a:lnSpc>
                <a:spcPct val="100000"/>
              </a:lnSpc>
              <a:spcAft>
                <a:spcPts val="1200"/>
              </a:spcAft>
            </a:pPr>
            <a:r>
              <a:rPr lang="en-US" dirty="0"/>
              <a:t>Discuss three current issues in involving transition and workplace accessibility.</a:t>
            </a:r>
          </a:p>
        </p:txBody>
      </p:sp>
    </p:spTree>
    <p:extLst>
      <p:ext uri="{BB962C8B-B14F-4D97-AF65-F5344CB8AC3E}">
        <p14:creationId xmlns:p14="http://schemas.microsoft.com/office/powerpoint/2010/main" val="240031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Session Evaluation and CEUs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pPr>
              <a:lnSpc>
                <a:spcPct val="100000"/>
              </a:lnSpc>
            </a:pPr>
            <a:r>
              <a:rPr lang="en-US" dirty="0"/>
              <a:t>Session Feedback Evaluation</a:t>
            </a:r>
          </a:p>
          <a:p>
            <a:pPr marL="320040" indent="-228600">
              <a:lnSpc>
                <a:spcPct val="100000"/>
              </a:lnSpc>
              <a:buFont typeface="Wingdings" pitchFamily="2" charset="2"/>
              <a:buChar char="§"/>
            </a:pPr>
            <a:r>
              <a:rPr lang="en-US" sz="1800" dirty="0">
                <a:solidFill>
                  <a:srgbClr val="005192"/>
                </a:solidFill>
              </a:rPr>
              <a:t>Your Feedback is very important to us. Please be sure to complete session evaluations through the ATIA mobile app.</a:t>
            </a:r>
          </a:p>
          <a:p>
            <a:pPr>
              <a:lnSpc>
                <a:spcPct val="100000"/>
              </a:lnSpc>
            </a:pPr>
            <a:r>
              <a:rPr lang="en-US" dirty="0">
                <a:solidFill>
                  <a:srgbClr val="005192"/>
                </a:solidFill>
              </a:rPr>
              <a:t>CEUs</a:t>
            </a:r>
          </a:p>
          <a:p>
            <a:pPr marL="434340" indent="-342900">
              <a:lnSpc>
                <a:spcPct val="100000"/>
              </a:lnSpc>
              <a:buFont typeface="Wingdings" pitchFamily="2" charset="2"/>
              <a:buChar char="§"/>
            </a:pPr>
            <a:r>
              <a:rPr lang="en-US" sz="1800" dirty="0">
                <a:solidFill>
                  <a:srgbClr val="005192"/>
                </a:solidFill>
              </a:rPr>
              <a:t>ATIA 2024 education sessions are reviewed for ACVREP, AOTA, ASHA, CRC and IACET CE eligibility. Not all sessions are approved for each specialty CEU. Please see each session description for CEU availability.</a:t>
            </a:r>
          </a:p>
          <a:p>
            <a:pPr marL="434340" indent="-342900">
              <a:lnSpc>
                <a:spcPct val="100000"/>
              </a:lnSpc>
              <a:buFont typeface="Wingdings" pitchFamily="2" charset="2"/>
              <a:buChar char="§"/>
            </a:pPr>
            <a:r>
              <a:rPr lang="en-US" sz="1800" dirty="0">
                <a:solidFill>
                  <a:srgbClr val="005192"/>
                </a:solidFill>
              </a:rPr>
              <a:t>Full information: </a:t>
            </a:r>
            <a:r>
              <a:rPr lang="en-US" sz="1800" dirty="0">
                <a:solidFill>
                  <a:srgbClr val="0070C0"/>
                </a:solidFill>
                <a:hlinkClick r:id="rId3">
                  <a:extLst>
                    <a:ext uri="{A12FA001-AC4F-418D-AE19-62706E023703}">
                      <ahyp:hlinkClr xmlns:ahyp="http://schemas.microsoft.com/office/drawing/2018/hyperlinkcolor" val="tx"/>
                    </a:ext>
                  </a:extLst>
                </a:hlinkClick>
              </a:rPr>
              <a:t>atia.org/atia-2024-orlando-ceus</a:t>
            </a:r>
            <a:r>
              <a:rPr lang="en-US" sz="1800" dirty="0">
                <a:solidFill>
                  <a:srgbClr val="0070C0"/>
                </a:solidFill>
              </a:rPr>
              <a:t> </a:t>
            </a:r>
          </a:p>
        </p:txBody>
      </p:sp>
    </p:spTree>
    <p:extLst>
      <p:ext uri="{BB962C8B-B14F-4D97-AF65-F5344CB8AC3E}">
        <p14:creationId xmlns:p14="http://schemas.microsoft.com/office/powerpoint/2010/main" val="247025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eMpower the Voice and Choice for people with cognitive functioning differences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pPr>
              <a:lnSpc>
                <a:spcPct val="100000"/>
              </a:lnSpc>
            </a:pPr>
            <a:r>
              <a:rPr lang="en-US" b="1" dirty="0"/>
              <a:t>TWA-15  </a:t>
            </a:r>
          </a:p>
          <a:p>
            <a:pPr>
              <a:lnSpc>
                <a:spcPct val="100000"/>
              </a:lnSpc>
            </a:pPr>
            <a:r>
              <a:rPr lang="en-US" b="1" dirty="0"/>
              <a:t>Mrs. Kiuanta Canteen, EYETECH DIGITAL SYSTEMS LLC  </a:t>
            </a:r>
          </a:p>
          <a:p>
            <a:pPr>
              <a:lnSpc>
                <a:spcPct val="100000"/>
              </a:lnSpc>
            </a:pPr>
            <a:r>
              <a:rPr lang="en-US" b="1" dirty="0"/>
              <a:t>Dr. Maria McWhirt, MPower Me</a:t>
            </a:r>
          </a:p>
          <a:p>
            <a:pPr>
              <a:lnSpc>
                <a:spcPct val="100000"/>
              </a:lnSpc>
            </a:pPr>
            <a:r>
              <a:rPr lang="en-US" dirty="0"/>
              <a:t>Cognitive access to modern communities is an emerging practice area for professionals across all disciplines. A collaboration between EyeTech Digital Systems and MPower Me offers customization tools to provide cognitive access- presenting understandable information, providing access to self-expression methods, and allowing users to participate fully in their services from acute care to employment.</a:t>
            </a:r>
            <a:endParaRPr lang="en-US" sz="1800" dirty="0">
              <a:solidFill>
                <a:srgbClr val="0076C3"/>
              </a:solidFill>
            </a:endParaRPr>
          </a:p>
        </p:txBody>
      </p:sp>
    </p:spTree>
    <p:extLst>
      <p:ext uri="{BB962C8B-B14F-4D97-AF65-F5344CB8AC3E}">
        <p14:creationId xmlns:p14="http://schemas.microsoft.com/office/powerpoint/2010/main" val="337831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Enhancing Employability Skills with Assistive Technology</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pPr>
              <a:lnSpc>
                <a:spcPct val="100000"/>
              </a:lnSpc>
              <a:spcBef>
                <a:spcPts val="0"/>
              </a:spcBef>
            </a:pPr>
            <a:r>
              <a:rPr lang="en-US" b="1" dirty="0"/>
              <a:t>TWA-03  </a:t>
            </a:r>
          </a:p>
          <a:p>
            <a:pPr>
              <a:lnSpc>
                <a:spcPct val="100000"/>
              </a:lnSpc>
              <a:spcBef>
                <a:spcPts val="0"/>
              </a:spcBef>
            </a:pPr>
            <a:r>
              <a:rPr lang="en-US" b="1" dirty="0"/>
              <a:t>Sarah Heldmann, Wood County Board of Developmental Disabilities </a:t>
            </a:r>
          </a:p>
          <a:p>
            <a:pPr>
              <a:lnSpc>
                <a:spcPct val="100000"/>
              </a:lnSpc>
              <a:spcBef>
                <a:spcPts val="0"/>
              </a:spcBef>
            </a:pPr>
            <a:r>
              <a:rPr lang="en-US" b="1" dirty="0"/>
              <a:t>Carly Dauch, Wood County Board of Developmental Disabilities  </a:t>
            </a:r>
          </a:p>
          <a:p>
            <a:pPr>
              <a:lnSpc>
                <a:spcPct val="100000"/>
              </a:lnSpc>
              <a:spcBef>
                <a:spcPts val="0"/>
              </a:spcBef>
            </a:pPr>
            <a:r>
              <a:rPr lang="en-US" b="1" dirty="0"/>
              <a:t>Mrs. Sarra Burnham, Ohio Department of Developmental Disabilities</a:t>
            </a:r>
          </a:p>
          <a:p>
            <a:pPr>
              <a:lnSpc>
                <a:spcPct val="100000"/>
              </a:lnSpc>
            </a:pPr>
            <a:r>
              <a:rPr lang="en-US" sz="1800" dirty="0"/>
              <a:t>The U.S. Department of Education has developed an “Employability Skills Framework” that identifies the following necessary skills: Effective Relationships (interpersonal skills and personal qualities), Workplace Skills (technology use, systems thinking, communication skills, information use, resource management), and Applied Knowledge (critical thinking skills, applied academic skills). This session will utilize the Employability Skills Framework and pair each section with assistive technology solutions. There will be opportunities for hands-on demonstration and trialing of a variety of assistive technology solutions.</a:t>
            </a:r>
            <a:endParaRPr lang="en-US" sz="1600" dirty="0">
              <a:solidFill>
                <a:srgbClr val="0076C3"/>
              </a:solidFill>
            </a:endParaRPr>
          </a:p>
        </p:txBody>
      </p:sp>
    </p:spTree>
    <p:extLst>
      <p:ext uri="{BB962C8B-B14F-4D97-AF65-F5344CB8AC3E}">
        <p14:creationId xmlns:p14="http://schemas.microsoft.com/office/powerpoint/2010/main" val="1778981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Strengthening the Transition to Independence with Innovative Digital Resources</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pPr>
              <a:lnSpc>
                <a:spcPct val="100000"/>
              </a:lnSpc>
              <a:spcBef>
                <a:spcPts val="0"/>
              </a:spcBef>
            </a:pPr>
            <a:r>
              <a:rPr lang="en-US" b="1" dirty="0"/>
              <a:t>TWA-06  </a:t>
            </a:r>
          </a:p>
          <a:p>
            <a:pPr>
              <a:lnSpc>
                <a:spcPct val="100000"/>
              </a:lnSpc>
              <a:spcBef>
                <a:spcPts val="0"/>
              </a:spcBef>
            </a:pPr>
            <a:r>
              <a:rPr lang="en-US" b="1" dirty="0"/>
              <a:t>Mrs. Pamela Cunningham, Wayne RESA  </a:t>
            </a:r>
          </a:p>
          <a:p>
            <a:pPr>
              <a:lnSpc>
                <a:spcPct val="100000"/>
              </a:lnSpc>
              <a:spcBef>
                <a:spcPts val="0"/>
              </a:spcBef>
            </a:pPr>
            <a:r>
              <a:rPr lang="en-US" b="1" dirty="0"/>
              <a:t>Mrs. Amber Wade, Wayne RESA</a:t>
            </a:r>
          </a:p>
          <a:p>
            <a:pPr>
              <a:lnSpc>
                <a:spcPct val="100000"/>
              </a:lnSpc>
              <a:spcBef>
                <a:spcPts val="0"/>
              </a:spcBef>
            </a:pPr>
            <a:r>
              <a:rPr lang="en-US" sz="1800" dirty="0"/>
              <a:t>Do you have a learner who needs to strengthen their independent living skills? Are you interested in incorporating engaging technology into your instruction? Do you want specially designed resources to safely practice daily living activities? If you answered, “yes", come learn about MITTIN – MIchigan Transition To INdependence. Designed to support special education transition-related instruction, these free innovative digital &amp; curricular resources: provide additional learning opportunities for students in need of more instructional time; create instructional scaffolding by connecting students to community experiences virtually; and foster collaboration with families by providing access to modules and resources at home and the classroom.</a:t>
            </a:r>
            <a:endParaRPr lang="en-US" sz="1600" dirty="0">
              <a:solidFill>
                <a:srgbClr val="0076C3"/>
              </a:solidFill>
            </a:endParaRPr>
          </a:p>
        </p:txBody>
      </p:sp>
    </p:spTree>
    <p:extLst>
      <p:ext uri="{BB962C8B-B14F-4D97-AF65-F5344CB8AC3E}">
        <p14:creationId xmlns:p14="http://schemas.microsoft.com/office/powerpoint/2010/main" val="178042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C7A-94C5-EE2B-C904-DCBC8818EAFE}"/>
              </a:ext>
            </a:extLst>
          </p:cNvPr>
          <p:cNvSpPr>
            <a:spLocks noGrp="1"/>
          </p:cNvSpPr>
          <p:nvPr>
            <p:ph type="ctrTitle"/>
          </p:nvPr>
        </p:nvSpPr>
        <p:spPr/>
        <p:txBody>
          <a:bodyPr/>
          <a:lstStyle/>
          <a:p>
            <a:r>
              <a:rPr lang="en-US" b="1" dirty="0"/>
              <a:t>Addressing the Workforce Shortage through Tech</a:t>
            </a:r>
          </a:p>
        </p:txBody>
      </p:sp>
      <p:sp>
        <p:nvSpPr>
          <p:cNvPr id="3" name="Text Placeholder 2">
            <a:extLst>
              <a:ext uri="{FF2B5EF4-FFF2-40B4-BE49-F238E27FC236}">
                <a16:creationId xmlns:a16="http://schemas.microsoft.com/office/drawing/2014/main" id="{DA15235A-DE52-4894-B87A-34CC4AFB151E}"/>
              </a:ext>
            </a:extLst>
          </p:cNvPr>
          <p:cNvSpPr>
            <a:spLocks noGrp="1"/>
          </p:cNvSpPr>
          <p:nvPr>
            <p:ph type="body" sz="quarter" idx="10"/>
          </p:nvPr>
        </p:nvSpPr>
        <p:spPr>
          <a:xfrm>
            <a:off x="457200" y="1188720"/>
            <a:ext cx="8213725" cy="3383280"/>
          </a:xfrm>
        </p:spPr>
        <p:txBody>
          <a:bodyPr vert="horz" lIns="0" tIns="45720" rIns="91440" bIns="45720" rtlCol="0" anchor="t">
            <a:noAutofit/>
          </a:bodyPr>
          <a:lstStyle/>
          <a:p>
            <a:pPr>
              <a:lnSpc>
                <a:spcPct val="100000"/>
              </a:lnSpc>
              <a:spcAft>
                <a:spcPts val="600"/>
              </a:spcAft>
            </a:pPr>
            <a:r>
              <a:rPr lang="en-US" b="1" dirty="0"/>
              <a:t>TWA-10  </a:t>
            </a:r>
          </a:p>
          <a:p>
            <a:pPr>
              <a:lnSpc>
                <a:spcPct val="100000"/>
              </a:lnSpc>
              <a:spcAft>
                <a:spcPts val="600"/>
              </a:spcAft>
            </a:pPr>
            <a:r>
              <a:rPr lang="en-US" b="1" dirty="0"/>
              <a:t>Mrs. Sarra Burnham, Ohio Department of Developmental Disabilities</a:t>
            </a:r>
          </a:p>
          <a:p>
            <a:pPr>
              <a:lnSpc>
                <a:spcPct val="100000"/>
              </a:lnSpc>
              <a:spcAft>
                <a:spcPts val="600"/>
              </a:spcAft>
            </a:pPr>
            <a:r>
              <a:rPr lang="en-US" dirty="0"/>
              <a:t>Technology First &amp; the DSP Workforce Crisis: Ohio’s Future Paved by Technology will be presented including data and benchmarks/indicators of progress. Additional statewide efforts will be discussed including how this works links to Ohio’s Workforce Taskforce and Technology First.</a:t>
            </a:r>
            <a:endParaRPr lang="en-US" sz="1800" dirty="0">
              <a:solidFill>
                <a:srgbClr val="0076C3"/>
              </a:solidFill>
            </a:endParaRPr>
          </a:p>
        </p:txBody>
      </p:sp>
    </p:spTree>
    <p:extLst>
      <p:ext uri="{BB962C8B-B14F-4D97-AF65-F5344CB8AC3E}">
        <p14:creationId xmlns:p14="http://schemas.microsoft.com/office/powerpoint/2010/main" val="1727131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CTOMILLISECCONVERTED" val="1"/>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TIA 2024 Conference Orlando World Center Marriot + Virtual&amp;quot;&quot;/&gt;&lt;property id=&quot;20307&quot; value=&quot;279&quot;/&gt;&lt;/object&gt;&lt;object type=&quot;3&quot; unique_id=&quot;10004&quot;&gt;&lt;property id=&quot;20148&quot; value=&quot;5&quot;/&gt;&lt;property id=&quot;20300&quot; value=&quot;Slide 2 - &amp;quot;Transition and Workplace Accessibility:  What’s New in 2024?   TWA-08    Teresa Goddard, JAN Dr. Luis Perez, CAST  &quot;/&gt;&lt;property id=&quot;20307&quot; value=&quot;280&quot;/&gt;&lt;/object&gt;&lt;object type=&quot;3&quot; unique_id=&quot;10005&quot;&gt;&lt;property id=&quot;20148&quot; value=&quot;5&quot;/&gt;&lt;property id=&quot;20300&quot; value=&quot;Slide 3 - &amp;quot;Speaker Disclosure&amp;quot;&quot;/&gt;&lt;property id=&quot;20307&quot; value=&quot;264&quot;/&gt;&lt;/object&gt;&lt;object type=&quot;3&quot; unique_id=&quot;10006&quot;&gt;&lt;property id=&quot;20148&quot; value=&quot;5&quot;/&gt;&lt;property id=&quot;20300&quot; value=&quot;Slide 4 - &amp;quot;Learning Objectives&amp;quot;&quot;/&gt;&lt;property id=&quot;20307&quot; value=&quot;272&quot;/&gt;&lt;/object&gt;&lt;object type=&quot;3&quot; unique_id=&quot;10007&quot;&gt;&lt;property id=&quot;20148&quot; value=&quot;5&quot;/&gt;&lt;property id=&quot;20300&quot; value=&quot;Slide 5 - &amp;quot;Session Evaluation and CEUs&amp;quot;&quot;/&gt;&lt;property id=&quot;20307&quot; value=&quot;273&quot;/&gt;&lt;/object&gt;&lt;object type=&quot;3&quot; unique_id=&quot;10048&quot;&gt;&lt;property id=&quot;20148&quot; value=&quot;5&quot;/&gt;&lt;property id=&quot;20300&quot; value=&quot;Slide 18 - &amp;quot;Questions&amp;quot;&quot;/&gt;&lt;property id=&quot;20307&quot; value=&quot;281&quot;/&gt;&lt;/object&gt;&lt;object type=&quot;3&quot; unique_id=&quot;10051&quot;&gt;&lt;property id=&quot;20148&quot; value=&quot;5&quot;/&gt;&lt;property id=&quot;20300&quot; value=&quot;Slide 19 - &amp;quot;Thank You&amp;quot;&quot;/&gt;&lt;property id=&quot;20307&quot; value=&quot;263&quot;/&gt;&lt;/object&gt;&lt;object type=&quot;3&quot; unique_id=&quot;10103&quot;&gt;&lt;property id=&quot;20148&quot; value=&quot;5&quot;/&gt;&lt;property id=&quot;20300&quot; value=&quot;Slide 6 - &amp;quot;eMpower the Voice and Choice for people with cognitive functioning differences&amp;quot;&quot;/&gt;&lt;property id=&quot;20307&quot; value=&quot;1260&quot;/&gt;&lt;/object&gt;&lt;object type=&quot;3&quot; unique_id=&quot;10104&quot;&gt;&lt;property id=&quot;20148&quot; value=&quot;5&quot;/&gt;&lt;property id=&quot;20300&quot; value=&quot;Slide 7 - &amp;quot;Enhancing Employability Skills with Assistive Technology&amp;quot;&quot;/&gt;&lt;property id=&quot;20307&quot; value=&quot;1261&quot;/&gt;&lt;/object&gt;&lt;object type=&quot;3&quot; unique_id=&quot;10105&quot;&gt;&lt;property id=&quot;20148&quot; value=&quot;5&quot;/&gt;&lt;property id=&quot;20300&quot; value=&quot;Slide 8 - &amp;quot;Strengthening the Transition to Independence with Innovative Digital Resources&amp;quot;&quot;/&gt;&lt;property id=&quot;20307&quot; value=&quot;1262&quot;/&gt;&lt;/object&gt;&lt;object type=&quot;3&quot; unique_id=&quot;10106&quot;&gt;&lt;property id=&quot;20148&quot; value=&quot;5&quot;/&gt;&lt;property id=&quot;20300&quot; value=&quot;Slide 9 - &amp;quot;Addressing the Workforce Shortage through Tech&amp;quot;&quot;/&gt;&lt;property id=&quot;20307&quot; value=&quot;1263&quot;/&gt;&lt;/object&gt;&lt;object type=&quot;3&quot; unique_id=&quot;10107&quot;&gt;&lt;property id=&quot;20148&quot; value=&quot;5&quot;/&gt;&lt;property id=&quot;20300&quot; value=&quot;Slide 10 - &amp;quot;On the Fly Accommodations&amp;quot;&quot;/&gt;&lt;property id=&quot;20307&quot; value=&quot;1264&quot;/&gt;&lt;/object&gt;&lt;object type=&quot;3&quot; unique_id=&quot;10108&quot;&gt;&lt;property id=&quot;20148&quot; value=&quot;5&quot;/&gt;&lt;property id=&quot;20300&quot; value=&quot;Slide 11 - &amp;quot;Accommodating Educational Professionals: Meeting Workplace Needs with AT&amp;quot;&quot;/&gt;&lt;property id=&quot;20307&quot; value=&quot;1265&quot;/&gt;&lt;/object&gt;&lt;object type=&quot;3&quot; unique_id=&quot;10109&quot;&gt;&lt;property id=&quot;20148&quot; value=&quot;5&quot;/&gt;&lt;property id=&quot;20300&quot; value=&quot;Slide 12 - &amp;quot;Getting Serious About Transition and Self-Determination with Cognitopia&amp;quot;&quot;/&gt;&lt;property id=&quot;20307&quot; value=&quot;1266&quot;/&gt;&lt;/object&gt;&lt;object type=&quot;3&quot; unique_id=&quot;10110&quot;&gt;&lt;property id=&quot;20148&quot; value=&quot;5&quot;/&gt;&lt;property id=&quot;20300&quot; value=&quot;Slide 13 - &amp;quot;Advocating and Determined: How to Increase Self-awareness and Autonomy for Young Adults&amp;quot;&quot;/&gt;&lt;property id=&quot;20307&quot; value=&quot;1267&quot;/&gt;&lt;/object&gt;&lt;object type=&quot;3&quot; unique_id=&quot;10111&quot;&gt;&lt;property id=&quot;20148&quot; value=&quot;5&quot;/&gt;&lt;property id=&quot;20300&quot; value=&quot;Slide 14 - &amp;quot;Back on Track with the Interactive Process: When Accommodations Go Off the Rails&amp;quot;&quot;/&gt;&lt;property id=&quot;20307&quot; value=&quot;1268&quot;/&gt;&lt;/object&gt;&lt;object type=&quot;3&quot; unique_id=&quot;10112&quot;&gt;&lt;property id=&quot;20148&quot; value=&quot;5&quot;/&gt;&lt;property id=&quot;20300&quot; value=&quot;Slide 15 - &amp;quot;Assistive Technologies to help Organization &amp;amp; Productivity&amp;quot;&quot;/&gt;&lt;property id=&quot;20307&quot; value=&quot;1269&quot;/&gt;&lt;/object&gt;&lt;object type=&quot;3&quot; unique_id=&quot;10113&quot;&gt;&lt;property id=&quot;20148&quot; value=&quot;5&quot;/&gt;&lt;property id=&quot;20300&quot; value=&quot;Slide 16 - &amp;quot;Combining DIY and Purchased AT for Possible Workplace Solutions&amp;quot;&quot;/&gt;&lt;property id=&quot;20307&quot; value=&quot;1271&quot;/&gt;&lt;/object&gt;&lt;object type=&quot;3&quot; unique_id=&quot;10114&quot;&gt;&lt;property id=&quot;20148&quot; value=&quot;5&quot;/&gt;&lt;property id=&quot;20300&quot; value=&quot;Slide 17 - &amp;quot;Hot Topics:  XR Accessibility AI and the future of work Telework requests &amp;quot;&quot;/&gt;&lt;property id=&quot;20307&quot; value=&quot;1273&quot;/&gt;&lt;/object&gt;&lt;/object&gt;&lt;object type=&quot;8&quot; unique_id=&quot;10102&quot;&gt;&lt;/object&gt;&lt;/object&gt;&lt;/database&gt;"/>
</p:tagLst>
</file>

<file path=ppt/theme/theme1.xml><?xml version="1.0" encoding="utf-8"?>
<a:theme xmlns:a="http://schemas.openxmlformats.org/drawingml/2006/main" name="1_Title">
  <a:themeElements>
    <a:clrScheme name="#575856">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57585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vider Slide">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ontent">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lank">
  <a:themeElements>
    <a:clrScheme name="ATIA2023">
      <a:dk1>
        <a:srgbClr val="005192"/>
      </a:dk1>
      <a:lt1>
        <a:srgbClr val="FFFFFF"/>
      </a:lt1>
      <a:dk2>
        <a:srgbClr val="4B4B3B"/>
      </a:dk2>
      <a:lt2>
        <a:srgbClr val="FFFFFF"/>
      </a:lt2>
      <a:accent1>
        <a:srgbClr val="007BBD"/>
      </a:accent1>
      <a:accent2>
        <a:srgbClr val="9B1B1D"/>
      </a:accent2>
      <a:accent3>
        <a:srgbClr val="007841"/>
      </a:accent3>
      <a:accent4>
        <a:srgbClr val="513C9E"/>
      </a:accent4>
      <a:accent5>
        <a:srgbClr val="666666"/>
      </a:accent5>
      <a:accent6>
        <a:srgbClr val="0089D0"/>
      </a:accent6>
      <a:hlink>
        <a:srgbClr val="009BDB"/>
      </a:hlink>
      <a:folHlink>
        <a:srgbClr val="0064A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1558</Words>
  <Application>Microsoft Office PowerPoint</Application>
  <PresentationFormat>On-screen Show (16:9)</PresentationFormat>
  <Paragraphs>92</Paragraphs>
  <Slides>19</Slides>
  <Notes>19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Calibri</vt:lpstr>
      <vt:lpstr>Courier New</vt:lpstr>
      <vt:lpstr>Helvetica</vt:lpstr>
      <vt:lpstr>Wingdings</vt:lpstr>
      <vt:lpstr>1_Title</vt:lpstr>
      <vt:lpstr>2_Divider Slide</vt:lpstr>
      <vt:lpstr>2_Content</vt:lpstr>
      <vt:lpstr>5_Blank</vt:lpstr>
      <vt:lpstr>ATIA 2024 Conference Orlando World Center Marriot + Virtual</vt:lpstr>
      <vt:lpstr>Transition and Workplace Accessibility:  What’s New in 2024?   TWA-08    Teresa Goddard, JAN Dr. Luis Perez, CAST  </vt:lpstr>
      <vt:lpstr>Speaker Disclosure</vt:lpstr>
      <vt:lpstr>Learning Objectives</vt:lpstr>
      <vt:lpstr>Session Evaluation and CEUs</vt:lpstr>
      <vt:lpstr>eMpower the Voice and Choice for people with cognitive functioning differences</vt:lpstr>
      <vt:lpstr>Enhancing Employability Skills with Assistive Technology</vt:lpstr>
      <vt:lpstr>Strengthening the Transition to Independence with Innovative Digital Resources</vt:lpstr>
      <vt:lpstr>Addressing the Workforce Shortage through Tech</vt:lpstr>
      <vt:lpstr>On the Fly Accommodations</vt:lpstr>
      <vt:lpstr>Accommodating Educational Professionals: Meeting Workplace Needs with AT</vt:lpstr>
      <vt:lpstr>Getting Serious About Transition and Self-Determination with Cognitopia</vt:lpstr>
      <vt:lpstr>Advocating and Determined: How to Increase Self-awareness and Autonomy for Young Adults</vt:lpstr>
      <vt:lpstr>Back on Track with the Interactive Process: When Accommodations Go Off the Rails</vt:lpstr>
      <vt:lpstr>Assistive Technologies to help Organization &amp; Productivity</vt:lpstr>
      <vt:lpstr>Combining DIY and Purchased AT for Possible Workplace Solutions</vt:lpstr>
      <vt:lpstr>Hot Topics:  XR Accessibility AI and the future of work Telework requests </vt:lpstr>
      <vt:lpstr>Questions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2024-01-18T16:05:29Z</dcterms:created>
  <dcterms:modified xsi:type="dcterms:W3CDTF">2024-01-18T16:05:39Z</dcterms:modified>
  <cp:category/>
</cp:coreProperties>
</file>